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20" r:id="rId2"/>
  </p:sldMasterIdLst>
  <p:notesMasterIdLst>
    <p:notesMasterId r:id="rId87"/>
  </p:notesMasterIdLst>
  <p:sldIdLst>
    <p:sldId id="345" r:id="rId3"/>
    <p:sldId id="341" r:id="rId4"/>
    <p:sldId id="256" r:id="rId5"/>
    <p:sldId id="257" r:id="rId6"/>
    <p:sldId id="259" r:id="rId7"/>
    <p:sldId id="260" r:id="rId8"/>
    <p:sldId id="258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6" r:id="rId34"/>
    <p:sldId id="288" r:id="rId35"/>
    <p:sldId id="289" r:id="rId36"/>
    <p:sldId id="290" r:id="rId37"/>
    <p:sldId id="291" r:id="rId38"/>
    <p:sldId id="292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theme" Target="theme/theme1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88B10-A97B-402B-A1EB-040E9F43E9A5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753A0-DAA5-4292-9DBB-A4E5A4B8F8A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63285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ayt Görüntüsü Yer Tutucus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 Yer Tutucusu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altLang="tr-TR" smtClean="0">
              <a:latin typeface="Arial" charset="0"/>
              <a:cs typeface="Arial" charset="0"/>
            </a:endParaRPr>
          </a:p>
        </p:txBody>
      </p:sp>
      <p:sp>
        <p:nvSpPr>
          <p:cNvPr id="99332" name="Slayt Numarası Yer Tutucus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AC81BB-E44E-4882-B491-9BE57F118626}" type="slidenum">
              <a:rPr lang="tr-TR" altLang="tr-TR">
                <a:solidFill>
                  <a:srgbClr val="000000"/>
                </a:solidFill>
                <a:latin typeface="Calibri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tr-TR" altLang="tr-TR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579D7AA-88D0-459F-936D-13AA27FAE5F1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D59AD1D-7F16-41FC-9DC9-A19CA026504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2091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4CCB61B-C21F-4623-A399-BBBB02E43EAC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3AB6464-53E6-4E4E-B642-5F401E47D28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5881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0BE140C-1C9E-4B63-9510-4C351FACF7FC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61BE733-A6CB-43FC-A212-C456B9A9DD6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86094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3639500-238D-4833-ADCA-35B9A852647F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A1B4DF3-36E0-4B84-88D2-8CF0F068674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9358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58434D0-E26F-40CF-BE60-8DD1FA0BB529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52E7B18-DC5D-480D-B92E-BBDBC68B4D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424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7163BA6-06C9-4CC5-99A7-8263DA9CA90E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E614CB75-5F45-4E17-85DE-7C303C29FDE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3146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382DF47-4D55-406F-BACF-5EE2A0E975FF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DA017C4-7460-4B39-940E-E8BF59EAB8E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7797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0158A6E-D7A9-4795-B7D9-FD62893484A0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0D37E01-3A32-4713-9CC4-024F7DBF970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9312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EAE5704-8DCD-4784-B8E9-DB621DBE7D97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3C2409B-FE1E-4527-86EF-749722E324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4031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AB2A19F-823D-49BA-94CC-B2EB8165E31B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78BB513-3E84-4B0D-8B5E-B8D732B8889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8608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6AA456A-52B3-49A8-97FC-C1C99FE27873}" type="datetimeFigureOut">
              <a:rPr lang="tr-TR"/>
              <a:pPr>
                <a:defRPr/>
              </a:pPr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7017F3C0-3881-448A-A3D5-09B8012E5F4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422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24.04.2016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  <a:endParaRPr lang="en-US" altLang="tr-T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defTabSz="457200" eaLnBrk="0" hangingPunct="0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D3D96A-8E81-4813-A27A-D7008A11688D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defTabSz="457200" eaLnBrk="0" hangingPunct="0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defTabSz="457200" eaLnBrk="0" hangingPunct="0">
              <a:defRPr sz="1200">
                <a:solidFill>
                  <a:prstClr val="black">
                    <a:lumMod val="65000"/>
                    <a:lumOff val="35000"/>
                  </a:prstClr>
                </a:solidFill>
                <a:latin typeface="Century Gothic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F75562-9069-4F07-86A2-624FA252D3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53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hyperlink" Target="http://www.igdirtso.org.tr/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2" Type="http://schemas.openxmlformats.org/officeDocument/2006/relationships/image" Target="../media/image33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Başlık 1"/>
          <p:cNvSpPr>
            <a:spLocks noGrp="1"/>
          </p:cNvSpPr>
          <p:nvPr>
            <p:ph type="ctrTitle"/>
          </p:nvPr>
        </p:nvSpPr>
        <p:spPr>
          <a:xfrm>
            <a:off x="685800" y="412750"/>
            <a:ext cx="7772400" cy="2039938"/>
          </a:xfrm>
        </p:spPr>
        <p:txBody>
          <a:bodyPr/>
          <a:lstStyle/>
          <a:p>
            <a:pPr eaLnBrk="1" fontAlgn="auto" hangingPunct="1">
              <a:lnSpc>
                <a:spcPts val="1100"/>
              </a:lnSpc>
              <a:spcAft>
                <a:spcPts val="0"/>
              </a:spcAft>
              <a:defRPr/>
            </a:pP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>
                <a:solidFill>
                  <a:schemeClr val="tx1"/>
                </a:solidFill>
              </a:rPr>
              <a:t/>
            </a:r>
            <a:br>
              <a:rPr lang="tr-TR" altLang="tr-TR" sz="1100" b="1" dirty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100" b="1" dirty="0">
                <a:solidFill>
                  <a:schemeClr val="tx1"/>
                </a:solidFill>
              </a:rPr>
              <a:t/>
            </a:r>
            <a:br>
              <a:rPr lang="tr-TR" altLang="tr-TR" sz="1100" b="1" dirty="0">
                <a:solidFill>
                  <a:schemeClr val="tx1"/>
                </a:solidFill>
              </a:rPr>
            </a:br>
            <a:r>
              <a:rPr lang="tr-TR" altLang="tr-TR" sz="1100" b="1" dirty="0" smtClean="0">
                <a:solidFill>
                  <a:schemeClr val="tx1"/>
                </a:solidFill>
              </a:rPr>
              <a:t/>
            </a:r>
            <a:br>
              <a:rPr lang="tr-TR" altLang="tr-TR" sz="1100" b="1" dirty="0" smtClean="0">
                <a:solidFill>
                  <a:schemeClr val="tx1"/>
                </a:solidFill>
              </a:rPr>
            </a:br>
            <a:r>
              <a:rPr lang="tr-TR" altLang="tr-TR" sz="1200" b="1" dirty="0" smtClean="0">
                <a:solidFill>
                  <a:schemeClr val="tx1"/>
                </a:solidFill>
              </a:rPr>
              <a:t>Bu proje Avrupa Birliği ve Türkiye Cumhuriyeti</a:t>
            </a:r>
            <a:br>
              <a:rPr lang="tr-TR" altLang="tr-TR" sz="1200" b="1" dirty="0" smtClean="0">
                <a:solidFill>
                  <a:schemeClr val="tx1"/>
                </a:solidFill>
              </a:rPr>
            </a:br>
            <a:r>
              <a:rPr lang="tr-TR" altLang="tr-TR" sz="1200" b="1" dirty="0" smtClean="0">
                <a:solidFill>
                  <a:schemeClr val="tx1"/>
                </a:solidFill>
              </a:rPr>
              <a:t>tarafından </a:t>
            </a:r>
            <a:r>
              <a:rPr lang="tr-TR" altLang="tr-TR" sz="1200" b="1" dirty="0">
                <a:solidFill>
                  <a:schemeClr val="tx1"/>
                </a:solidFill>
              </a:rPr>
              <a:t>f</a:t>
            </a:r>
            <a:r>
              <a:rPr lang="tr-TR" altLang="tr-TR" sz="1200" b="1" dirty="0" smtClean="0">
                <a:solidFill>
                  <a:schemeClr val="tx1"/>
                </a:solidFill>
              </a:rPr>
              <a:t>inanse </a:t>
            </a:r>
            <a:r>
              <a:rPr lang="tr-TR" altLang="tr-TR" sz="1200" b="1" dirty="0">
                <a:solidFill>
                  <a:schemeClr val="tx1"/>
                </a:solidFill>
              </a:rPr>
              <a:t>e</a:t>
            </a:r>
            <a:r>
              <a:rPr lang="tr-TR" altLang="tr-TR" sz="1200" b="1" dirty="0" smtClean="0">
                <a:solidFill>
                  <a:schemeClr val="tx1"/>
                </a:solidFill>
              </a:rPr>
              <a:t>dilmektedir</a:t>
            </a:r>
            <a:r>
              <a:rPr lang="tr-TR" altLang="tr-TR" sz="800" b="1" dirty="0" smtClean="0">
                <a:solidFill>
                  <a:schemeClr val="tx1"/>
                </a:solidFill>
              </a:rPr>
              <a:t>.</a:t>
            </a:r>
            <a:r>
              <a:rPr lang="tr-TR" altLang="tr-TR" dirty="0" smtClean="0"/>
              <a:t/>
            </a:r>
            <a:br>
              <a:rPr lang="tr-TR" altLang="tr-TR" dirty="0" smtClean="0"/>
            </a:br>
            <a:endParaRPr lang="tr-TR" altLang="tr-TR" dirty="0" smtClean="0"/>
          </a:p>
        </p:txBody>
      </p:sp>
      <p:pic>
        <p:nvPicPr>
          <p:cNvPr id="21507" name="Resim 5" descr="C:\Users\Bilal Keskin\Desktop\PROJE 2016\PROJE DOSYALARI\GÖRÜNÜRLÜK\LOGOLAR\1. AB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88" y="404813"/>
            <a:ext cx="36195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Resim 13" descr="Açıklama: C:\Users\kerem\Desktop\mutlular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613" y="5410200"/>
            <a:ext cx="8937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Resim 15" descr="http://www.igdirtso.org.tr/images/modules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5397500"/>
            <a:ext cx="1081087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Resim 16" descr="C:\Users\Bilal Keskin\Desktop\PROJE 2016\yalova ile ortak proje\LOGOLAR\ığdır üniversitesi s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92725"/>
            <a:ext cx="8001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Resim 17" descr="F:\PROJE 2016\SÖZ. SON\Gorunurluk_Rehberi&amp;Logolar\LOGOLAR\4. IKGPRO-Yata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16438"/>
            <a:ext cx="1620838" cy="53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Resim 18" descr="C:\Users\Bilal Keskin\Desktop\PROJE 2016\SÖZ. SON\Gorunurluk_Rehberi&amp;Logolar\LOGOLAR\10. ISKU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4516438"/>
            <a:ext cx="15462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Resim 19" descr="C:\Users\Bilal Keskin\Desktop\PROJE 2016\SÖZ. SON\Gorunurluk_Rehberi&amp;Logolar\LOGOLAR\2. CSGB YENI RENKL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4516438"/>
            <a:ext cx="1336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Metin kutusu 3"/>
          <p:cNvSpPr txBox="1">
            <a:spLocks noChangeArrowheads="1"/>
          </p:cNvSpPr>
          <p:nvPr/>
        </p:nvSpPr>
        <p:spPr bwMode="auto">
          <a:xfrm>
            <a:off x="152400" y="5934075"/>
            <a:ext cx="88804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r-TR" altLang="tr-TR" sz="1400" smtClean="0">
                <a:solidFill>
                  <a:srgbClr val="000000"/>
                </a:solidFill>
                <a:latin typeface="Swis721 Hv BT" pitchFamily="34" charset="0"/>
                <a:ea typeface="Calibri" pitchFamily="34" charset="0"/>
                <a:cs typeface="Times New Roman" pitchFamily="18" charset="0"/>
              </a:rPr>
              <a:t>Bu yayın Avrupa Birliği ve Türkiye Cumhuriyeti’nin mali katkılarıyla hazırlanmıştır. Bu yayının içeriğinden yalnızca Iğdır Üniversitesi sorumludur ve bu içerik hiçbir şekilde Avrupa Birliği veya Türkiye Cumhuriyeti’nin görüş ve tutumunu yansıtmamaktadır.</a:t>
            </a:r>
            <a:endParaRPr lang="tr-TR" altLang="tr-TR" sz="1400" smtClean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1515" name="Metin kutusu 4"/>
          <p:cNvSpPr txBox="1">
            <a:spLocks noChangeArrowheads="1"/>
          </p:cNvSpPr>
          <p:nvPr/>
        </p:nvSpPr>
        <p:spPr bwMode="auto">
          <a:xfrm>
            <a:off x="685800" y="2768600"/>
            <a:ext cx="7920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lvl="0" algn="ctr" defTabSz="914400" eaLnBrk="1" hangingPunct="1">
              <a:spcBef>
                <a:spcPts val="0"/>
              </a:spcBef>
              <a:buNone/>
            </a:pPr>
            <a:r>
              <a:rPr lang="tr-TR" altLang="tr-TR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ULAŞTIRMA VE LOJİSTİK MESLEKİ EĞİTİM </a:t>
            </a:r>
          </a:p>
          <a:p>
            <a:pPr lvl="0" algn="ctr" defTabSz="914400" eaLnBrk="1" hangingPunct="1">
              <a:spcBef>
                <a:spcPts val="0"/>
              </a:spcBef>
              <a:buNone/>
            </a:pPr>
            <a:r>
              <a:rPr lang="tr-TR" altLang="tr-TR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DAĞITIM</a:t>
            </a:r>
          </a:p>
          <a:p>
            <a:pPr lvl="0" algn="ctr" defTabSz="914400" eaLnBrk="1" hangingPunct="1">
              <a:spcBef>
                <a:spcPts val="0"/>
              </a:spcBef>
              <a:buNone/>
            </a:pPr>
            <a:r>
              <a:rPr lang="tr-TR" altLang="tr-TR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(DAĞITIM SÜRECİ)</a:t>
            </a:r>
          </a:p>
          <a:p>
            <a:pPr lvl="0" algn="ctr" defTabSz="914400" eaLnBrk="1" hangingPunct="1">
              <a:spcBef>
                <a:spcPts val="0"/>
              </a:spcBef>
              <a:buNone/>
            </a:pPr>
            <a:r>
              <a:rPr lang="tr-TR" altLang="tr-TR" sz="1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Öğr.Gör</a:t>
            </a:r>
            <a:r>
              <a:rPr lang="tr-TR" altLang="tr-TR" sz="1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Hakan GÜNGÖRMEZ</a:t>
            </a:r>
            <a:endParaRPr lang="tr-TR" altLang="tr-TR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2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</p:spPr>
        <p:txBody>
          <a:bodyPr/>
          <a:lstStyle/>
          <a:p>
            <a:pPr algn="ctr"/>
            <a:endParaRPr lang="tr-TR" dirty="0" smtClean="0"/>
          </a:p>
          <a:p>
            <a:pPr marL="0" indent="0" algn="ctr">
              <a:buNone/>
            </a:pPr>
            <a:r>
              <a:rPr lang="en-US" dirty="0" err="1" smtClean="0"/>
              <a:t>Gönderen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Aracı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Firma (Freight Forwarder)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Freight Forwarder </a:t>
            </a:r>
            <a:r>
              <a:rPr lang="en-US" dirty="0" err="1"/>
              <a:t>ile</a:t>
            </a:r>
            <a:r>
              <a:rPr lang="en-US" dirty="0"/>
              <a:t> alt Freight Forwarder, </a:t>
            </a:r>
            <a:r>
              <a:rPr lang="en-US" dirty="0" err="1"/>
              <a:t>distribütör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acente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konularda</a:t>
            </a:r>
            <a:r>
              <a:rPr lang="en-US" dirty="0"/>
              <a:t> </a:t>
            </a:r>
            <a:r>
              <a:rPr lang="en-US" dirty="0" err="1"/>
              <a:t>uzman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şirketler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yapılmaktadır</a:t>
            </a:r>
            <a:r>
              <a:rPr lang="en-US" dirty="0"/>
              <a:t>. </a:t>
            </a:r>
            <a:r>
              <a:rPr lang="en-US" dirty="0" err="1"/>
              <a:t>Sözleşme</a:t>
            </a:r>
            <a:r>
              <a:rPr lang="en-US" dirty="0"/>
              <a:t> </a:t>
            </a:r>
            <a:r>
              <a:rPr lang="en-US" dirty="0" err="1"/>
              <a:t>imzalanmadan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konularda</a:t>
            </a:r>
            <a:r>
              <a:rPr lang="en-US" dirty="0"/>
              <a:t> </a:t>
            </a:r>
            <a:r>
              <a:rPr lang="en-US" dirty="0" err="1"/>
              <a:t>görüşmeler</a:t>
            </a:r>
            <a:r>
              <a:rPr lang="en-US" dirty="0"/>
              <a:t> </a:t>
            </a:r>
            <a:r>
              <a:rPr lang="en-US" dirty="0" err="1"/>
              <a:t>yapılarak</a:t>
            </a:r>
            <a:r>
              <a:rPr lang="en-US" dirty="0"/>
              <a:t> </a:t>
            </a:r>
            <a:r>
              <a:rPr lang="en-US" dirty="0" err="1"/>
              <a:t>anlaşmaya</a:t>
            </a:r>
            <a:r>
              <a:rPr lang="en-US" dirty="0"/>
              <a:t> </a:t>
            </a:r>
            <a:r>
              <a:rPr lang="en-US" dirty="0" err="1"/>
              <a:t>varılmalıdır</a:t>
            </a:r>
            <a:r>
              <a:rPr lang="en-US" dirty="0"/>
              <a:t>. </a:t>
            </a:r>
            <a:r>
              <a:rPr lang="en-US" dirty="0" err="1"/>
              <a:t>Görüşmelerde</a:t>
            </a:r>
            <a:r>
              <a:rPr lang="en-US" dirty="0"/>
              <a:t> </a:t>
            </a:r>
            <a:r>
              <a:rPr lang="en-US" dirty="0" err="1"/>
              <a:t>özellikle</a:t>
            </a:r>
            <a:r>
              <a:rPr lang="en-US" dirty="0"/>
              <a:t> </a:t>
            </a:r>
            <a:r>
              <a:rPr lang="en-US" dirty="0" err="1"/>
              <a:t>aşağıdaki</a:t>
            </a:r>
            <a:r>
              <a:rPr lang="en-US" dirty="0"/>
              <a:t> </a:t>
            </a:r>
            <a:r>
              <a:rPr lang="en-US" dirty="0" err="1"/>
              <a:t>konular</a:t>
            </a:r>
            <a:r>
              <a:rPr lang="en-US" dirty="0"/>
              <a:t> </a:t>
            </a:r>
            <a:r>
              <a:rPr lang="en-US" dirty="0" err="1"/>
              <a:t>ön</a:t>
            </a:r>
            <a:r>
              <a:rPr lang="en-US" dirty="0"/>
              <a:t> </a:t>
            </a:r>
            <a:r>
              <a:rPr lang="en-US" dirty="0" err="1"/>
              <a:t>planda</a:t>
            </a:r>
            <a:r>
              <a:rPr lang="en-US" dirty="0"/>
              <a:t> </a:t>
            </a:r>
            <a:r>
              <a:rPr lang="en-US" dirty="0" err="1"/>
              <a:t>tutulmalıdır</a:t>
            </a:r>
            <a:r>
              <a:rPr lang="en-US" dirty="0"/>
              <a:t>.</a:t>
            </a:r>
            <a:endParaRPr lang="tr-TR" dirty="0"/>
          </a:p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/>
          <a:lstStyle/>
          <a:p>
            <a:r>
              <a:rPr lang="en-US" dirty="0" err="1"/>
              <a:t>Sözleşme</a:t>
            </a:r>
            <a:r>
              <a:rPr lang="en-US" dirty="0"/>
              <a:t> </a:t>
            </a:r>
            <a:r>
              <a:rPr lang="en-US" dirty="0" err="1"/>
              <a:t>Süreci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7762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3600" dirty="0" smtClean="0"/>
              <a:t>       </a:t>
            </a:r>
          </a:p>
          <a:p>
            <a:pPr marL="0" indent="0" algn="ctr">
              <a:buNone/>
            </a:pPr>
            <a:r>
              <a:rPr lang="en-US" sz="3600" dirty="0" err="1" smtClean="0"/>
              <a:t>Teslim</a:t>
            </a:r>
            <a:r>
              <a:rPr lang="en-US" sz="3600" dirty="0" smtClean="0"/>
              <a:t> </a:t>
            </a:r>
            <a:r>
              <a:rPr lang="en-US" sz="3600" dirty="0"/>
              <a:t>alma </a:t>
            </a:r>
            <a:r>
              <a:rPr lang="en-US" sz="3600" dirty="0" err="1" smtClean="0"/>
              <a:t>işlemleri</a:t>
            </a:r>
            <a:r>
              <a:rPr lang="tr-TR" sz="3600" dirty="0"/>
              <a:t> </a:t>
            </a:r>
            <a:r>
              <a:rPr lang="tr-TR" sz="3600" dirty="0" smtClean="0"/>
              <a:t>:</a:t>
            </a:r>
            <a:endParaRPr lang="tr-TR" sz="3600" dirty="0"/>
          </a:p>
          <a:p>
            <a:pPr algn="ctr"/>
            <a:r>
              <a:rPr lang="en-US" sz="3600" dirty="0" err="1"/>
              <a:t>Teslim</a:t>
            </a:r>
            <a:r>
              <a:rPr lang="en-US" sz="3600" dirty="0"/>
              <a:t> </a:t>
            </a:r>
            <a:r>
              <a:rPr lang="en-US" sz="3600" dirty="0" err="1"/>
              <a:t>alınacak</a:t>
            </a:r>
            <a:r>
              <a:rPr lang="en-US" sz="3600" dirty="0"/>
              <a:t> </a:t>
            </a:r>
            <a:r>
              <a:rPr lang="en-US" sz="3600" dirty="0" err="1"/>
              <a:t>yer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zaman</a:t>
            </a:r>
            <a:endParaRPr lang="tr-TR" sz="3600" dirty="0"/>
          </a:p>
          <a:p>
            <a:pPr algn="ctr"/>
            <a:r>
              <a:rPr lang="en-US" sz="3600" dirty="0" err="1"/>
              <a:t>Teslim</a:t>
            </a:r>
            <a:r>
              <a:rPr lang="en-US" sz="3600" dirty="0"/>
              <a:t> </a:t>
            </a:r>
            <a:r>
              <a:rPr lang="en-US" sz="3600" dirty="0" err="1"/>
              <a:t>alınacak</a:t>
            </a:r>
            <a:r>
              <a:rPr lang="en-US" sz="3600" dirty="0"/>
              <a:t> </a:t>
            </a:r>
            <a:r>
              <a:rPr lang="en-US" sz="3600" dirty="0" err="1"/>
              <a:t>malın</a:t>
            </a:r>
            <a:r>
              <a:rPr lang="en-US" sz="3600" dirty="0"/>
              <a:t> </a:t>
            </a:r>
            <a:r>
              <a:rPr lang="en-US" sz="3600" dirty="0" err="1"/>
              <a:t>cinsi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miktarı</a:t>
            </a:r>
            <a:r>
              <a:rPr lang="en-US" sz="3600" dirty="0"/>
              <a:t> </a:t>
            </a:r>
            <a:r>
              <a:rPr lang="en-US" sz="3600" dirty="0" err="1"/>
              <a:t>Ambalaj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koli</a:t>
            </a:r>
            <a:r>
              <a:rPr lang="en-US" sz="3600" dirty="0"/>
              <a:t> </a:t>
            </a:r>
            <a:r>
              <a:rPr lang="en-US" sz="3600" dirty="0" err="1"/>
              <a:t>niteliği</a:t>
            </a:r>
            <a:endParaRPr lang="tr-TR" sz="3600" dirty="0"/>
          </a:p>
          <a:p>
            <a:pPr algn="ctr"/>
            <a:r>
              <a:rPr lang="en-US" sz="3600" dirty="0" err="1"/>
              <a:t>Malların</a:t>
            </a:r>
            <a:r>
              <a:rPr lang="en-US" sz="3600" dirty="0"/>
              <a:t> </a:t>
            </a:r>
            <a:r>
              <a:rPr lang="en-US" sz="3600" dirty="0" err="1"/>
              <a:t>sigortanması</a:t>
            </a:r>
            <a:r>
              <a:rPr lang="en-US" sz="3600" dirty="0"/>
              <a:t> </a:t>
            </a:r>
            <a:r>
              <a:rPr lang="en-US" sz="3600" dirty="0" err="1"/>
              <a:t>Sevk</a:t>
            </a:r>
            <a:r>
              <a:rPr lang="en-US" sz="3600" dirty="0"/>
              <a:t> </a:t>
            </a:r>
            <a:r>
              <a:rPr lang="en-US" sz="3600" dirty="0" err="1"/>
              <a:t>irsaliyeleri</a:t>
            </a:r>
            <a:r>
              <a:rPr lang="en-US" sz="3600" dirty="0"/>
              <a:t> </a:t>
            </a:r>
            <a:r>
              <a:rPr lang="en-US" sz="3600" dirty="0" err="1"/>
              <a:t>Faturalar</a:t>
            </a:r>
            <a:endParaRPr lang="tr-TR" sz="3600" dirty="0"/>
          </a:p>
          <a:p>
            <a:pPr algn="ctr"/>
            <a:r>
              <a:rPr lang="en-US" sz="3600" dirty="0" err="1"/>
              <a:t>Müşterinin</a:t>
            </a:r>
            <a:r>
              <a:rPr lang="en-US" sz="3600" dirty="0"/>
              <a:t> </a:t>
            </a:r>
            <a:r>
              <a:rPr lang="en-US" sz="3600" dirty="0" err="1"/>
              <a:t>teslim</a:t>
            </a:r>
            <a:r>
              <a:rPr lang="en-US" sz="3600" dirty="0"/>
              <a:t> </a:t>
            </a:r>
            <a:r>
              <a:rPr lang="en-US" sz="3600" dirty="0" err="1"/>
              <a:t>ettiği</a:t>
            </a:r>
            <a:r>
              <a:rPr lang="en-US" sz="3600" dirty="0"/>
              <a:t> </a:t>
            </a:r>
            <a:r>
              <a:rPr lang="en-US" sz="3600" dirty="0" err="1"/>
              <a:t>mallarla</a:t>
            </a:r>
            <a:r>
              <a:rPr lang="en-US" sz="3600" dirty="0"/>
              <a:t> </a:t>
            </a:r>
            <a:r>
              <a:rPr lang="en-US" sz="3600" dirty="0" err="1"/>
              <a:t>ilgili</a:t>
            </a:r>
            <a:r>
              <a:rPr lang="en-US" sz="3600" dirty="0"/>
              <a:t> </a:t>
            </a:r>
            <a:r>
              <a:rPr lang="en-US" sz="3600" dirty="0" err="1"/>
              <a:t>stok</a:t>
            </a:r>
            <a:r>
              <a:rPr lang="en-US" sz="3600" dirty="0"/>
              <a:t> </a:t>
            </a:r>
            <a:r>
              <a:rPr lang="en-US" sz="3600" dirty="0" err="1"/>
              <a:t>yönetimi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bilgilerin</a:t>
            </a:r>
            <a:r>
              <a:rPr lang="en-US" sz="3600" dirty="0"/>
              <a:t> </a:t>
            </a:r>
            <a:r>
              <a:rPr lang="en-US" sz="3600" dirty="0" err="1"/>
              <a:t>paylaşımı</a:t>
            </a:r>
            <a:r>
              <a:rPr lang="en-US" sz="3600" dirty="0"/>
              <a:t>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0269873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en-US" dirty="0" err="1" smtClean="0"/>
              <a:t>Dağıtım</a:t>
            </a:r>
            <a:r>
              <a:rPr lang="en-US" dirty="0" smtClean="0"/>
              <a:t> </a:t>
            </a:r>
            <a:r>
              <a:rPr lang="en-US" dirty="0" err="1"/>
              <a:t>öncesi</a:t>
            </a:r>
            <a:r>
              <a:rPr lang="en-US" dirty="0"/>
              <a:t> </a:t>
            </a:r>
            <a:r>
              <a:rPr lang="en-US" dirty="0" err="1"/>
              <a:t>depolama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en-US" dirty="0"/>
              <a:t>;</a:t>
            </a:r>
            <a:endParaRPr lang="tr-TR" dirty="0"/>
          </a:p>
          <a:p>
            <a:pPr algn="ctr"/>
            <a:r>
              <a:rPr lang="en-US" dirty="0" err="1"/>
              <a:t>Etiketleme</a:t>
            </a:r>
            <a:r>
              <a:rPr lang="en-US" dirty="0"/>
              <a:t> </a:t>
            </a:r>
            <a:r>
              <a:rPr lang="en-US" dirty="0" err="1"/>
              <a:t>Paketleme</a:t>
            </a:r>
            <a:endParaRPr lang="tr-TR" dirty="0"/>
          </a:p>
          <a:p>
            <a:pPr algn="ctr"/>
            <a:r>
              <a:rPr lang="en-US" dirty="0" err="1"/>
              <a:t>Sevkiyat</a:t>
            </a:r>
            <a:r>
              <a:rPr lang="en-US" dirty="0"/>
              <a:t>;</a:t>
            </a:r>
            <a:endParaRPr lang="tr-TR" dirty="0"/>
          </a:p>
          <a:p>
            <a:pPr algn="ctr"/>
            <a:r>
              <a:rPr lang="en-US" dirty="0" err="1"/>
              <a:t>Sevkiyat</a:t>
            </a:r>
            <a:r>
              <a:rPr lang="en-US" dirty="0"/>
              <a:t> </a:t>
            </a:r>
            <a:r>
              <a:rPr lang="en-US" dirty="0" err="1"/>
              <a:t>adresleri</a:t>
            </a:r>
            <a:r>
              <a:rPr lang="en-US" dirty="0"/>
              <a:t> </a:t>
            </a:r>
            <a:r>
              <a:rPr lang="en-US" dirty="0" err="1"/>
              <a:t>Sevkiyat</a:t>
            </a:r>
            <a:r>
              <a:rPr lang="en-US" dirty="0"/>
              <a:t> </a:t>
            </a:r>
            <a:r>
              <a:rPr lang="en-US" dirty="0" err="1"/>
              <a:t>süresi</a:t>
            </a:r>
            <a:endParaRPr lang="tr-TR" dirty="0"/>
          </a:p>
          <a:p>
            <a:pPr algn="ctr"/>
            <a:r>
              <a:rPr lang="en-US" dirty="0" err="1"/>
              <a:t>Alıcısına</a:t>
            </a:r>
            <a:r>
              <a:rPr lang="en-US" dirty="0"/>
              <a:t> </a:t>
            </a:r>
            <a:r>
              <a:rPr lang="en-US" dirty="0" err="1"/>
              <a:t>ulaşmayan</a:t>
            </a:r>
            <a:r>
              <a:rPr lang="en-US" dirty="0"/>
              <a:t> </a:t>
            </a:r>
            <a:r>
              <a:rPr lang="en-US" dirty="0" err="1"/>
              <a:t>ürünlere</a:t>
            </a:r>
            <a:r>
              <a:rPr lang="en-US" dirty="0"/>
              <a:t> </a:t>
            </a:r>
            <a:r>
              <a:rPr lang="en-US" dirty="0" err="1"/>
              <a:t>yapılacak</a:t>
            </a:r>
            <a:r>
              <a:rPr lang="en-US" dirty="0"/>
              <a:t> </a:t>
            </a:r>
            <a:r>
              <a:rPr lang="en-US" dirty="0" err="1"/>
              <a:t>işlemler</a:t>
            </a:r>
            <a:r>
              <a:rPr lang="en-US" dirty="0"/>
              <a:t> Mali </a:t>
            </a:r>
            <a:r>
              <a:rPr lang="en-US" dirty="0" err="1"/>
              <a:t>hükümler</a:t>
            </a:r>
            <a:r>
              <a:rPr lang="en-US" dirty="0"/>
              <a:t>;</a:t>
            </a:r>
            <a:endParaRPr lang="tr-TR" dirty="0"/>
          </a:p>
          <a:p>
            <a:pPr algn="ctr"/>
            <a:r>
              <a:rPr lang="en-US" dirty="0" err="1"/>
              <a:t>Fiyatlandırma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faturası</a:t>
            </a:r>
            <a:endParaRPr lang="tr-TR" dirty="0"/>
          </a:p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hükümler</a:t>
            </a:r>
            <a:r>
              <a:rPr lang="en-US" dirty="0"/>
              <a:t>;</a:t>
            </a:r>
            <a:endParaRPr lang="tr-TR" dirty="0"/>
          </a:p>
          <a:p>
            <a:pPr algn="ctr"/>
            <a:r>
              <a:rPr lang="en-US" dirty="0"/>
              <a:t> </a:t>
            </a:r>
            <a:endParaRPr lang="tr-TR" dirty="0"/>
          </a:p>
          <a:p>
            <a:pPr algn="ctr"/>
            <a:r>
              <a:rPr lang="en-US" dirty="0" err="1"/>
              <a:t>Sözleşmenin</a:t>
            </a:r>
            <a:r>
              <a:rPr lang="en-US" dirty="0"/>
              <a:t> </a:t>
            </a:r>
            <a:r>
              <a:rPr lang="en-US" dirty="0" err="1"/>
              <a:t>geçerlilik</a:t>
            </a:r>
            <a:r>
              <a:rPr lang="en-US" dirty="0"/>
              <a:t> </a:t>
            </a:r>
            <a:r>
              <a:rPr lang="en-US" dirty="0" err="1"/>
              <a:t>süresi</a:t>
            </a:r>
            <a:endParaRPr lang="tr-TR" dirty="0"/>
          </a:p>
          <a:p>
            <a:pPr marL="0" indent="0" algn="ctr">
              <a:buNone/>
            </a:pPr>
            <a:r>
              <a:rPr lang="en-US" dirty="0"/>
              <a:t> </a:t>
            </a:r>
            <a:endParaRPr lang="tr-TR" dirty="0"/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669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52400" y="260648"/>
            <a:ext cx="8736818" cy="6405171"/>
            <a:chOff x="0" y="0"/>
            <a:chExt cx="2678" cy="1809"/>
          </a:xfrm>
        </p:grpSpPr>
        <p:pic>
          <p:nvPicPr>
            <p:cNvPr id="2229" name="Picture 18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678" cy="18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28" name="Picture 18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6" y="972"/>
              <a:ext cx="194" cy="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174"/>
            <p:cNvGrpSpPr>
              <a:grpSpLocks/>
            </p:cNvGrpSpPr>
            <p:nvPr/>
          </p:nvGrpSpPr>
          <p:grpSpPr bwMode="auto">
            <a:xfrm>
              <a:off x="1894" y="684"/>
              <a:ext cx="231" cy="512"/>
              <a:chOff x="1894" y="684"/>
              <a:chExt cx="231" cy="512"/>
            </a:xfrm>
          </p:grpSpPr>
          <p:sp>
            <p:nvSpPr>
              <p:cNvPr id="2159" name="Freeform 179"/>
              <p:cNvSpPr>
                <a:spLocks/>
              </p:cNvSpPr>
              <p:nvPr/>
            </p:nvSpPr>
            <p:spPr bwMode="auto">
              <a:xfrm>
                <a:off x="1894" y="684"/>
                <a:ext cx="231" cy="512"/>
              </a:xfrm>
              <a:custGeom>
                <a:avLst/>
                <a:gdLst>
                  <a:gd name="T0" fmla="+- 0 2124 1894"/>
                  <a:gd name="T1" fmla="*/ T0 w 231"/>
                  <a:gd name="T2" fmla="+- 0 684 684"/>
                  <a:gd name="T3" fmla="*/ 684 h 512"/>
                  <a:gd name="T4" fmla="+- 0 1894 1894"/>
                  <a:gd name="T5" fmla="*/ T4 w 231"/>
                  <a:gd name="T6" fmla="+- 0 703 684"/>
                  <a:gd name="T7" fmla="*/ 703 h 512"/>
                  <a:gd name="T8" fmla="+- 0 1922 1894"/>
                  <a:gd name="T9" fmla="*/ T8 w 231"/>
                  <a:gd name="T10" fmla="+- 0 1195 684"/>
                  <a:gd name="T11" fmla="*/ 1195 h 512"/>
                  <a:gd name="T12" fmla="+- 0 1963 1894"/>
                  <a:gd name="T13" fmla="*/ T12 w 231"/>
                  <a:gd name="T14" fmla="+- 0 1195 684"/>
                  <a:gd name="T15" fmla="*/ 1195 h 512"/>
                  <a:gd name="T16" fmla="+- 0 2124 1894"/>
                  <a:gd name="T17" fmla="*/ T16 w 231"/>
                  <a:gd name="T18" fmla="+- 0 684 684"/>
                  <a:gd name="T19" fmla="*/ 684 h 51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31" h="512">
                    <a:moveTo>
                      <a:pt x="230" y="0"/>
                    </a:moveTo>
                    <a:lnTo>
                      <a:pt x="0" y="19"/>
                    </a:lnTo>
                    <a:lnTo>
                      <a:pt x="28" y="511"/>
                    </a:lnTo>
                    <a:lnTo>
                      <a:pt x="69" y="511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BCF9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226" name="Picture 17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" y="1200"/>
                <a:ext cx="312" cy="2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5" name="Picture 17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2" y="1005"/>
                <a:ext cx="350" cy="2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4" name="Picture 17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" y="139"/>
                <a:ext cx="389" cy="4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23" name="Picture 17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9" y="602"/>
                <a:ext cx="264" cy="1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172"/>
            <p:cNvGrpSpPr>
              <a:grpSpLocks/>
            </p:cNvGrpSpPr>
            <p:nvPr/>
          </p:nvGrpSpPr>
          <p:grpSpPr bwMode="auto">
            <a:xfrm>
              <a:off x="569" y="1341"/>
              <a:ext cx="814" cy="435"/>
              <a:chOff x="569" y="1341"/>
              <a:chExt cx="814" cy="435"/>
            </a:xfrm>
          </p:grpSpPr>
          <p:sp>
            <p:nvSpPr>
              <p:cNvPr id="2158" name="Freeform 173"/>
              <p:cNvSpPr>
                <a:spLocks/>
              </p:cNvSpPr>
              <p:nvPr/>
            </p:nvSpPr>
            <p:spPr bwMode="auto">
              <a:xfrm>
                <a:off x="569" y="1341"/>
                <a:ext cx="814" cy="435"/>
              </a:xfrm>
              <a:custGeom>
                <a:avLst/>
                <a:gdLst>
                  <a:gd name="T0" fmla="+- 0 1025 569"/>
                  <a:gd name="T1" fmla="*/ T0 w 814"/>
                  <a:gd name="T2" fmla="+- 0 1341 1341"/>
                  <a:gd name="T3" fmla="*/ 1341 h 435"/>
                  <a:gd name="T4" fmla="+- 0 569 569"/>
                  <a:gd name="T5" fmla="*/ T4 w 814"/>
                  <a:gd name="T6" fmla="+- 0 1665 1341"/>
                  <a:gd name="T7" fmla="*/ 1665 h 435"/>
                  <a:gd name="T8" fmla="+- 0 926 569"/>
                  <a:gd name="T9" fmla="*/ T8 w 814"/>
                  <a:gd name="T10" fmla="+- 0 1775 1341"/>
                  <a:gd name="T11" fmla="*/ 1775 h 435"/>
                  <a:gd name="T12" fmla="+- 0 936 569"/>
                  <a:gd name="T13" fmla="*/ T12 w 814"/>
                  <a:gd name="T14" fmla="+- 0 1773 1341"/>
                  <a:gd name="T15" fmla="*/ 1773 h 435"/>
                  <a:gd name="T16" fmla="+- 0 946 569"/>
                  <a:gd name="T17" fmla="*/ T16 w 814"/>
                  <a:gd name="T18" fmla="+- 0 1773 1341"/>
                  <a:gd name="T19" fmla="*/ 1773 h 435"/>
                  <a:gd name="T20" fmla="+- 0 958 569"/>
                  <a:gd name="T21" fmla="*/ T20 w 814"/>
                  <a:gd name="T22" fmla="+- 0 1768 1341"/>
                  <a:gd name="T23" fmla="*/ 1768 h 435"/>
                  <a:gd name="T24" fmla="+- 0 967 569"/>
                  <a:gd name="T25" fmla="*/ T24 w 814"/>
                  <a:gd name="T26" fmla="+- 0 1768 1341"/>
                  <a:gd name="T27" fmla="*/ 1768 h 435"/>
                  <a:gd name="T28" fmla="+- 0 979 569"/>
                  <a:gd name="T29" fmla="*/ T28 w 814"/>
                  <a:gd name="T30" fmla="+- 0 1766 1341"/>
                  <a:gd name="T31" fmla="*/ 1766 h 435"/>
                  <a:gd name="T32" fmla="+- 0 998 569"/>
                  <a:gd name="T33" fmla="*/ T32 w 814"/>
                  <a:gd name="T34" fmla="+- 0 1761 1341"/>
                  <a:gd name="T35" fmla="*/ 1761 h 435"/>
                  <a:gd name="T36" fmla="+- 0 1008 569"/>
                  <a:gd name="T37" fmla="*/ T36 w 814"/>
                  <a:gd name="T38" fmla="+- 0 1761 1341"/>
                  <a:gd name="T39" fmla="*/ 1761 h 435"/>
                  <a:gd name="T40" fmla="+- 0 1018 569"/>
                  <a:gd name="T41" fmla="*/ T40 w 814"/>
                  <a:gd name="T42" fmla="+- 0 1759 1341"/>
                  <a:gd name="T43" fmla="*/ 1759 h 435"/>
                  <a:gd name="T44" fmla="+- 0 1025 569"/>
                  <a:gd name="T45" fmla="*/ T44 w 814"/>
                  <a:gd name="T46" fmla="+- 0 1756 1341"/>
                  <a:gd name="T47" fmla="*/ 1756 h 435"/>
                  <a:gd name="T48" fmla="+- 0 1034 569"/>
                  <a:gd name="T49" fmla="*/ T48 w 814"/>
                  <a:gd name="T50" fmla="+- 0 1754 1341"/>
                  <a:gd name="T51" fmla="*/ 1754 h 435"/>
                  <a:gd name="T52" fmla="+- 0 1044 569"/>
                  <a:gd name="T53" fmla="*/ T52 w 814"/>
                  <a:gd name="T54" fmla="+- 0 1754 1341"/>
                  <a:gd name="T55" fmla="*/ 1754 h 435"/>
                  <a:gd name="T56" fmla="+- 0 1051 569"/>
                  <a:gd name="T57" fmla="*/ T56 w 814"/>
                  <a:gd name="T58" fmla="+- 0 1752 1341"/>
                  <a:gd name="T59" fmla="*/ 1752 h 435"/>
                  <a:gd name="T60" fmla="+- 0 1061 569"/>
                  <a:gd name="T61" fmla="*/ T60 w 814"/>
                  <a:gd name="T62" fmla="+- 0 1752 1341"/>
                  <a:gd name="T63" fmla="*/ 1752 h 435"/>
                  <a:gd name="T64" fmla="+- 0 1070 569"/>
                  <a:gd name="T65" fmla="*/ T64 w 814"/>
                  <a:gd name="T66" fmla="+- 0 1749 1341"/>
                  <a:gd name="T67" fmla="*/ 1749 h 435"/>
                  <a:gd name="T68" fmla="+- 0 1085 569"/>
                  <a:gd name="T69" fmla="*/ T68 w 814"/>
                  <a:gd name="T70" fmla="+- 0 1744 1341"/>
                  <a:gd name="T71" fmla="*/ 1744 h 435"/>
                  <a:gd name="T72" fmla="+- 0 1092 569"/>
                  <a:gd name="T73" fmla="*/ T72 w 814"/>
                  <a:gd name="T74" fmla="+- 0 1744 1341"/>
                  <a:gd name="T75" fmla="*/ 1744 h 435"/>
                  <a:gd name="T76" fmla="+- 0 1099 569"/>
                  <a:gd name="T77" fmla="*/ T76 w 814"/>
                  <a:gd name="T78" fmla="+- 0 1742 1341"/>
                  <a:gd name="T79" fmla="*/ 1742 h 435"/>
                  <a:gd name="T80" fmla="+- 0 1109 569"/>
                  <a:gd name="T81" fmla="*/ T80 w 814"/>
                  <a:gd name="T82" fmla="+- 0 1740 1341"/>
                  <a:gd name="T83" fmla="*/ 1740 h 435"/>
                  <a:gd name="T84" fmla="+- 0 1116 569"/>
                  <a:gd name="T85" fmla="*/ T84 w 814"/>
                  <a:gd name="T86" fmla="+- 0 1737 1341"/>
                  <a:gd name="T87" fmla="*/ 1737 h 435"/>
                  <a:gd name="T88" fmla="+- 0 1123 569"/>
                  <a:gd name="T89" fmla="*/ T88 w 814"/>
                  <a:gd name="T90" fmla="+- 0 1737 1341"/>
                  <a:gd name="T91" fmla="*/ 1737 h 435"/>
                  <a:gd name="T92" fmla="+- 0 1130 569"/>
                  <a:gd name="T93" fmla="*/ T92 w 814"/>
                  <a:gd name="T94" fmla="+- 0 1732 1341"/>
                  <a:gd name="T95" fmla="*/ 1732 h 435"/>
                  <a:gd name="T96" fmla="+- 0 1140 569"/>
                  <a:gd name="T97" fmla="*/ T96 w 814"/>
                  <a:gd name="T98" fmla="+- 0 1732 1341"/>
                  <a:gd name="T99" fmla="*/ 1732 h 435"/>
                  <a:gd name="T100" fmla="+- 0 1162 569"/>
                  <a:gd name="T101" fmla="*/ T100 w 814"/>
                  <a:gd name="T102" fmla="+- 0 1725 1341"/>
                  <a:gd name="T103" fmla="*/ 1725 h 435"/>
                  <a:gd name="T104" fmla="+- 0 1169 569"/>
                  <a:gd name="T105" fmla="*/ T104 w 814"/>
                  <a:gd name="T106" fmla="+- 0 1725 1341"/>
                  <a:gd name="T107" fmla="*/ 1725 h 435"/>
                  <a:gd name="T108" fmla="+- 0 1176 569"/>
                  <a:gd name="T109" fmla="*/ T108 w 814"/>
                  <a:gd name="T110" fmla="+- 0 1723 1341"/>
                  <a:gd name="T111" fmla="*/ 1723 h 435"/>
                  <a:gd name="T112" fmla="+- 0 1186 569"/>
                  <a:gd name="T113" fmla="*/ T112 w 814"/>
                  <a:gd name="T114" fmla="+- 0 1720 1341"/>
                  <a:gd name="T115" fmla="*/ 1720 h 435"/>
                  <a:gd name="T116" fmla="+- 0 1190 569"/>
                  <a:gd name="T117" fmla="*/ T116 w 814"/>
                  <a:gd name="T118" fmla="+- 0 1718 1341"/>
                  <a:gd name="T119" fmla="*/ 1718 h 435"/>
                  <a:gd name="T120" fmla="+- 0 1200 569"/>
                  <a:gd name="T121" fmla="*/ T120 w 814"/>
                  <a:gd name="T122" fmla="+- 0 1718 1341"/>
                  <a:gd name="T123" fmla="*/ 1718 h 435"/>
                  <a:gd name="T124" fmla="+- 0 1382 569"/>
                  <a:gd name="T125" fmla="*/ T124 w 814"/>
                  <a:gd name="T126" fmla="+- 0 1442 1341"/>
                  <a:gd name="T127" fmla="*/ 1442 h 435"/>
                  <a:gd name="T128" fmla="+- 0 1025 569"/>
                  <a:gd name="T129" fmla="*/ T128 w 814"/>
                  <a:gd name="T130" fmla="+- 0 1341 1341"/>
                  <a:gd name="T131" fmla="*/ 1341 h 4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814" h="435">
                    <a:moveTo>
                      <a:pt x="456" y="0"/>
                    </a:moveTo>
                    <a:lnTo>
                      <a:pt x="0" y="324"/>
                    </a:lnTo>
                    <a:lnTo>
                      <a:pt x="357" y="434"/>
                    </a:lnTo>
                    <a:lnTo>
                      <a:pt x="367" y="432"/>
                    </a:lnTo>
                    <a:lnTo>
                      <a:pt x="377" y="432"/>
                    </a:lnTo>
                    <a:lnTo>
                      <a:pt x="389" y="427"/>
                    </a:lnTo>
                    <a:lnTo>
                      <a:pt x="398" y="427"/>
                    </a:lnTo>
                    <a:lnTo>
                      <a:pt x="410" y="425"/>
                    </a:lnTo>
                    <a:lnTo>
                      <a:pt x="429" y="420"/>
                    </a:lnTo>
                    <a:lnTo>
                      <a:pt x="439" y="420"/>
                    </a:lnTo>
                    <a:lnTo>
                      <a:pt x="449" y="418"/>
                    </a:lnTo>
                    <a:lnTo>
                      <a:pt x="456" y="415"/>
                    </a:lnTo>
                    <a:lnTo>
                      <a:pt x="465" y="413"/>
                    </a:lnTo>
                    <a:lnTo>
                      <a:pt x="475" y="413"/>
                    </a:lnTo>
                    <a:lnTo>
                      <a:pt x="482" y="411"/>
                    </a:lnTo>
                    <a:lnTo>
                      <a:pt x="492" y="411"/>
                    </a:lnTo>
                    <a:lnTo>
                      <a:pt x="501" y="408"/>
                    </a:lnTo>
                    <a:lnTo>
                      <a:pt x="516" y="403"/>
                    </a:lnTo>
                    <a:lnTo>
                      <a:pt x="523" y="403"/>
                    </a:lnTo>
                    <a:lnTo>
                      <a:pt x="530" y="401"/>
                    </a:lnTo>
                    <a:lnTo>
                      <a:pt x="540" y="399"/>
                    </a:lnTo>
                    <a:lnTo>
                      <a:pt x="547" y="396"/>
                    </a:lnTo>
                    <a:lnTo>
                      <a:pt x="554" y="396"/>
                    </a:lnTo>
                    <a:lnTo>
                      <a:pt x="561" y="391"/>
                    </a:lnTo>
                    <a:lnTo>
                      <a:pt x="571" y="391"/>
                    </a:lnTo>
                    <a:lnTo>
                      <a:pt x="593" y="384"/>
                    </a:lnTo>
                    <a:lnTo>
                      <a:pt x="600" y="384"/>
                    </a:lnTo>
                    <a:lnTo>
                      <a:pt x="607" y="382"/>
                    </a:lnTo>
                    <a:lnTo>
                      <a:pt x="617" y="379"/>
                    </a:lnTo>
                    <a:lnTo>
                      <a:pt x="621" y="377"/>
                    </a:lnTo>
                    <a:lnTo>
                      <a:pt x="631" y="377"/>
                    </a:lnTo>
                    <a:lnTo>
                      <a:pt x="813" y="101"/>
                    </a:lnTo>
                    <a:lnTo>
                      <a:pt x="4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6" name="Group 170"/>
            <p:cNvGrpSpPr>
              <a:grpSpLocks/>
            </p:cNvGrpSpPr>
            <p:nvPr/>
          </p:nvGrpSpPr>
          <p:grpSpPr bwMode="auto">
            <a:xfrm>
              <a:off x="1901" y="564"/>
              <a:ext cx="224" cy="236"/>
              <a:chOff x="1901" y="564"/>
              <a:chExt cx="224" cy="236"/>
            </a:xfrm>
          </p:grpSpPr>
          <p:sp>
            <p:nvSpPr>
              <p:cNvPr id="2157" name="Freeform 171"/>
              <p:cNvSpPr>
                <a:spLocks/>
              </p:cNvSpPr>
              <p:nvPr/>
            </p:nvSpPr>
            <p:spPr bwMode="auto">
              <a:xfrm>
                <a:off x="1901" y="564"/>
                <a:ext cx="224" cy="236"/>
              </a:xfrm>
              <a:custGeom>
                <a:avLst/>
                <a:gdLst>
                  <a:gd name="T0" fmla="+- 0 2086 1901"/>
                  <a:gd name="T1" fmla="*/ T0 w 224"/>
                  <a:gd name="T2" fmla="+- 0 564 564"/>
                  <a:gd name="T3" fmla="*/ 564 h 236"/>
                  <a:gd name="T4" fmla="+- 0 1910 1901"/>
                  <a:gd name="T5" fmla="*/ T4 w 224"/>
                  <a:gd name="T6" fmla="+- 0 580 564"/>
                  <a:gd name="T7" fmla="*/ 580 h 236"/>
                  <a:gd name="T8" fmla="+- 0 1901 1901"/>
                  <a:gd name="T9" fmla="*/ T8 w 224"/>
                  <a:gd name="T10" fmla="+- 0 691 564"/>
                  <a:gd name="T11" fmla="*/ 691 h 236"/>
                  <a:gd name="T12" fmla="+- 0 1975 1901"/>
                  <a:gd name="T13" fmla="*/ T12 w 224"/>
                  <a:gd name="T14" fmla="+- 0 799 564"/>
                  <a:gd name="T15" fmla="*/ 799 h 236"/>
                  <a:gd name="T16" fmla="+- 0 2124 1901"/>
                  <a:gd name="T17" fmla="*/ T16 w 224"/>
                  <a:gd name="T18" fmla="+- 0 686 564"/>
                  <a:gd name="T19" fmla="*/ 686 h 236"/>
                  <a:gd name="T20" fmla="+- 0 2086 1901"/>
                  <a:gd name="T21" fmla="*/ T20 w 224"/>
                  <a:gd name="T22" fmla="+- 0 564 564"/>
                  <a:gd name="T23" fmla="*/ 564 h 2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24" h="236">
                    <a:moveTo>
                      <a:pt x="185" y="0"/>
                    </a:moveTo>
                    <a:lnTo>
                      <a:pt x="9" y="16"/>
                    </a:lnTo>
                    <a:lnTo>
                      <a:pt x="0" y="127"/>
                    </a:lnTo>
                    <a:lnTo>
                      <a:pt x="74" y="235"/>
                    </a:lnTo>
                    <a:lnTo>
                      <a:pt x="223" y="122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DD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7" name="Group 165"/>
            <p:cNvGrpSpPr>
              <a:grpSpLocks/>
            </p:cNvGrpSpPr>
            <p:nvPr/>
          </p:nvGrpSpPr>
          <p:grpSpPr bwMode="auto">
            <a:xfrm>
              <a:off x="346" y="631"/>
              <a:ext cx="648" cy="668"/>
              <a:chOff x="346" y="631"/>
              <a:chExt cx="648" cy="668"/>
            </a:xfrm>
          </p:grpSpPr>
          <p:sp>
            <p:nvSpPr>
              <p:cNvPr id="2152" name="Freeform 169"/>
              <p:cNvSpPr>
                <a:spLocks/>
              </p:cNvSpPr>
              <p:nvPr/>
            </p:nvSpPr>
            <p:spPr bwMode="auto">
              <a:xfrm>
                <a:off x="346" y="631"/>
                <a:ext cx="648" cy="668"/>
              </a:xfrm>
              <a:custGeom>
                <a:avLst/>
                <a:gdLst>
                  <a:gd name="T0" fmla="+- 0 737 346"/>
                  <a:gd name="T1" fmla="*/ T0 w 648"/>
                  <a:gd name="T2" fmla="+- 0 1293 631"/>
                  <a:gd name="T3" fmla="*/ 1293 h 668"/>
                  <a:gd name="T4" fmla="+- 0 617 346"/>
                  <a:gd name="T5" fmla="*/ T4 w 648"/>
                  <a:gd name="T6" fmla="+- 0 1293 631"/>
                  <a:gd name="T7" fmla="*/ 1293 h 668"/>
                  <a:gd name="T8" fmla="+- 0 624 346"/>
                  <a:gd name="T9" fmla="*/ T8 w 648"/>
                  <a:gd name="T10" fmla="+- 0 1295 631"/>
                  <a:gd name="T11" fmla="*/ 1295 h 668"/>
                  <a:gd name="T12" fmla="+- 0 631 346"/>
                  <a:gd name="T13" fmla="*/ T12 w 648"/>
                  <a:gd name="T14" fmla="+- 0 1298 631"/>
                  <a:gd name="T15" fmla="*/ 1298 h 668"/>
                  <a:gd name="T16" fmla="+- 0 730 346"/>
                  <a:gd name="T17" fmla="*/ T16 w 648"/>
                  <a:gd name="T18" fmla="+- 0 1298 631"/>
                  <a:gd name="T19" fmla="*/ 1298 h 668"/>
                  <a:gd name="T20" fmla="+- 0 737 346"/>
                  <a:gd name="T21" fmla="*/ T20 w 648"/>
                  <a:gd name="T22" fmla="+- 0 1293 631"/>
                  <a:gd name="T23" fmla="*/ 1293 h 6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48" h="668">
                    <a:moveTo>
                      <a:pt x="391" y="662"/>
                    </a:moveTo>
                    <a:lnTo>
                      <a:pt x="271" y="662"/>
                    </a:lnTo>
                    <a:lnTo>
                      <a:pt x="278" y="664"/>
                    </a:lnTo>
                    <a:lnTo>
                      <a:pt x="285" y="667"/>
                    </a:lnTo>
                    <a:lnTo>
                      <a:pt x="384" y="667"/>
                    </a:lnTo>
                    <a:lnTo>
                      <a:pt x="391" y="662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53" name="Freeform 168"/>
              <p:cNvSpPr>
                <a:spLocks/>
              </p:cNvSpPr>
              <p:nvPr/>
            </p:nvSpPr>
            <p:spPr bwMode="auto">
              <a:xfrm>
                <a:off x="346" y="631"/>
                <a:ext cx="648" cy="668"/>
              </a:xfrm>
              <a:custGeom>
                <a:avLst/>
                <a:gdLst>
                  <a:gd name="T0" fmla="+- 0 768 346"/>
                  <a:gd name="T1" fmla="*/ T0 w 648"/>
                  <a:gd name="T2" fmla="+- 0 1288 631"/>
                  <a:gd name="T3" fmla="*/ 1288 h 668"/>
                  <a:gd name="T4" fmla="+- 0 595 346"/>
                  <a:gd name="T5" fmla="*/ T4 w 648"/>
                  <a:gd name="T6" fmla="+- 0 1288 631"/>
                  <a:gd name="T7" fmla="*/ 1288 h 668"/>
                  <a:gd name="T8" fmla="+- 0 605 346"/>
                  <a:gd name="T9" fmla="*/ T8 w 648"/>
                  <a:gd name="T10" fmla="+- 0 1291 631"/>
                  <a:gd name="T11" fmla="*/ 1291 h 668"/>
                  <a:gd name="T12" fmla="+- 0 612 346"/>
                  <a:gd name="T13" fmla="*/ T12 w 648"/>
                  <a:gd name="T14" fmla="+- 0 1293 631"/>
                  <a:gd name="T15" fmla="*/ 1293 h 668"/>
                  <a:gd name="T16" fmla="+- 0 754 346"/>
                  <a:gd name="T17" fmla="*/ T16 w 648"/>
                  <a:gd name="T18" fmla="+- 0 1293 631"/>
                  <a:gd name="T19" fmla="*/ 1293 h 668"/>
                  <a:gd name="T20" fmla="+- 0 768 346"/>
                  <a:gd name="T21" fmla="*/ T20 w 648"/>
                  <a:gd name="T22" fmla="+- 0 1288 631"/>
                  <a:gd name="T23" fmla="*/ 1288 h 6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48" h="668">
                    <a:moveTo>
                      <a:pt x="422" y="657"/>
                    </a:moveTo>
                    <a:lnTo>
                      <a:pt x="249" y="657"/>
                    </a:lnTo>
                    <a:lnTo>
                      <a:pt x="259" y="660"/>
                    </a:lnTo>
                    <a:lnTo>
                      <a:pt x="266" y="662"/>
                    </a:lnTo>
                    <a:lnTo>
                      <a:pt x="408" y="662"/>
                    </a:lnTo>
                    <a:lnTo>
                      <a:pt x="422" y="657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55" name="Freeform 167"/>
              <p:cNvSpPr>
                <a:spLocks/>
              </p:cNvSpPr>
              <p:nvPr/>
            </p:nvSpPr>
            <p:spPr bwMode="auto">
              <a:xfrm>
                <a:off x="346" y="631"/>
                <a:ext cx="648" cy="668"/>
              </a:xfrm>
              <a:custGeom>
                <a:avLst/>
                <a:gdLst>
                  <a:gd name="T0" fmla="+- 0 646 346"/>
                  <a:gd name="T1" fmla="*/ T0 w 648"/>
                  <a:gd name="T2" fmla="+- 0 633 631"/>
                  <a:gd name="T3" fmla="*/ 633 h 668"/>
                  <a:gd name="T4" fmla="+- 0 626 346"/>
                  <a:gd name="T5" fmla="*/ T4 w 648"/>
                  <a:gd name="T6" fmla="+- 0 638 631"/>
                  <a:gd name="T7" fmla="*/ 638 h 668"/>
                  <a:gd name="T8" fmla="+- 0 605 346"/>
                  <a:gd name="T9" fmla="*/ T8 w 648"/>
                  <a:gd name="T10" fmla="+- 0 645 631"/>
                  <a:gd name="T11" fmla="*/ 645 h 668"/>
                  <a:gd name="T12" fmla="+- 0 588 346"/>
                  <a:gd name="T13" fmla="*/ T12 w 648"/>
                  <a:gd name="T14" fmla="+- 0 652 631"/>
                  <a:gd name="T15" fmla="*/ 652 h 668"/>
                  <a:gd name="T16" fmla="+- 0 569 346"/>
                  <a:gd name="T17" fmla="*/ T16 w 648"/>
                  <a:gd name="T18" fmla="+- 0 660 631"/>
                  <a:gd name="T19" fmla="*/ 660 h 668"/>
                  <a:gd name="T20" fmla="+- 0 545 346"/>
                  <a:gd name="T21" fmla="*/ T20 w 648"/>
                  <a:gd name="T22" fmla="+- 0 669 631"/>
                  <a:gd name="T23" fmla="*/ 669 h 668"/>
                  <a:gd name="T24" fmla="+- 0 526 346"/>
                  <a:gd name="T25" fmla="*/ T24 w 648"/>
                  <a:gd name="T26" fmla="+- 0 681 631"/>
                  <a:gd name="T27" fmla="*/ 681 h 668"/>
                  <a:gd name="T28" fmla="+- 0 499 346"/>
                  <a:gd name="T29" fmla="*/ T28 w 648"/>
                  <a:gd name="T30" fmla="+- 0 695 631"/>
                  <a:gd name="T31" fmla="*/ 695 h 668"/>
                  <a:gd name="T32" fmla="+- 0 463 346"/>
                  <a:gd name="T33" fmla="*/ T32 w 648"/>
                  <a:gd name="T34" fmla="+- 0 720 631"/>
                  <a:gd name="T35" fmla="*/ 720 h 668"/>
                  <a:gd name="T36" fmla="+- 0 444 346"/>
                  <a:gd name="T37" fmla="*/ T36 w 648"/>
                  <a:gd name="T38" fmla="+- 0 736 631"/>
                  <a:gd name="T39" fmla="*/ 736 h 668"/>
                  <a:gd name="T40" fmla="+- 0 413 346"/>
                  <a:gd name="T41" fmla="*/ T40 w 648"/>
                  <a:gd name="T42" fmla="+- 0 765 631"/>
                  <a:gd name="T43" fmla="*/ 765 h 668"/>
                  <a:gd name="T44" fmla="+- 0 372 346"/>
                  <a:gd name="T45" fmla="*/ T44 w 648"/>
                  <a:gd name="T46" fmla="+- 0 820 631"/>
                  <a:gd name="T47" fmla="*/ 820 h 668"/>
                  <a:gd name="T48" fmla="+- 0 360 346"/>
                  <a:gd name="T49" fmla="*/ T48 w 648"/>
                  <a:gd name="T50" fmla="+- 0 847 631"/>
                  <a:gd name="T51" fmla="*/ 847 h 668"/>
                  <a:gd name="T52" fmla="+- 0 350 346"/>
                  <a:gd name="T53" fmla="*/ T52 w 648"/>
                  <a:gd name="T54" fmla="+- 0 902 631"/>
                  <a:gd name="T55" fmla="*/ 902 h 668"/>
                  <a:gd name="T56" fmla="+- 0 348 346"/>
                  <a:gd name="T57" fmla="*/ T56 w 648"/>
                  <a:gd name="T58" fmla="+- 0 1010 631"/>
                  <a:gd name="T59" fmla="*/ 1010 h 668"/>
                  <a:gd name="T60" fmla="+- 0 353 346"/>
                  <a:gd name="T61" fmla="*/ T60 w 648"/>
                  <a:gd name="T62" fmla="+- 0 1036 631"/>
                  <a:gd name="T63" fmla="*/ 1036 h 668"/>
                  <a:gd name="T64" fmla="+- 0 360 346"/>
                  <a:gd name="T65" fmla="*/ T64 w 648"/>
                  <a:gd name="T66" fmla="+- 0 1060 631"/>
                  <a:gd name="T67" fmla="*/ 1060 h 668"/>
                  <a:gd name="T68" fmla="+- 0 370 346"/>
                  <a:gd name="T69" fmla="*/ T68 w 648"/>
                  <a:gd name="T70" fmla="+- 0 1084 631"/>
                  <a:gd name="T71" fmla="*/ 1084 h 668"/>
                  <a:gd name="T72" fmla="+- 0 386 346"/>
                  <a:gd name="T73" fmla="*/ T72 w 648"/>
                  <a:gd name="T74" fmla="+- 0 1120 631"/>
                  <a:gd name="T75" fmla="*/ 1120 h 668"/>
                  <a:gd name="T76" fmla="+- 0 406 346"/>
                  <a:gd name="T77" fmla="*/ T76 w 648"/>
                  <a:gd name="T78" fmla="+- 0 1149 631"/>
                  <a:gd name="T79" fmla="*/ 1149 h 668"/>
                  <a:gd name="T80" fmla="+- 0 418 346"/>
                  <a:gd name="T81" fmla="*/ T80 w 648"/>
                  <a:gd name="T82" fmla="+- 0 1168 631"/>
                  <a:gd name="T83" fmla="*/ 1168 h 668"/>
                  <a:gd name="T84" fmla="+- 0 434 346"/>
                  <a:gd name="T85" fmla="*/ T84 w 648"/>
                  <a:gd name="T86" fmla="+- 0 1185 631"/>
                  <a:gd name="T87" fmla="*/ 1185 h 668"/>
                  <a:gd name="T88" fmla="+- 0 449 346"/>
                  <a:gd name="T89" fmla="*/ T88 w 648"/>
                  <a:gd name="T90" fmla="+- 0 1202 631"/>
                  <a:gd name="T91" fmla="*/ 1202 h 668"/>
                  <a:gd name="T92" fmla="+- 0 466 346"/>
                  <a:gd name="T93" fmla="*/ T92 w 648"/>
                  <a:gd name="T94" fmla="+- 0 1219 631"/>
                  <a:gd name="T95" fmla="*/ 1219 h 668"/>
                  <a:gd name="T96" fmla="+- 0 485 346"/>
                  <a:gd name="T97" fmla="*/ T96 w 648"/>
                  <a:gd name="T98" fmla="+- 0 1233 631"/>
                  <a:gd name="T99" fmla="*/ 1233 h 668"/>
                  <a:gd name="T100" fmla="+- 0 509 346"/>
                  <a:gd name="T101" fmla="*/ T100 w 648"/>
                  <a:gd name="T102" fmla="+- 0 1250 631"/>
                  <a:gd name="T103" fmla="*/ 1250 h 668"/>
                  <a:gd name="T104" fmla="+- 0 542 346"/>
                  <a:gd name="T105" fmla="*/ T104 w 648"/>
                  <a:gd name="T106" fmla="+- 0 1267 631"/>
                  <a:gd name="T107" fmla="*/ 1267 h 668"/>
                  <a:gd name="T108" fmla="+- 0 576 346"/>
                  <a:gd name="T109" fmla="*/ T108 w 648"/>
                  <a:gd name="T110" fmla="+- 0 1284 631"/>
                  <a:gd name="T111" fmla="*/ 1284 h 668"/>
                  <a:gd name="T112" fmla="+- 0 785 346"/>
                  <a:gd name="T113" fmla="*/ T112 w 648"/>
                  <a:gd name="T114" fmla="+- 0 1288 631"/>
                  <a:gd name="T115" fmla="*/ 1288 h 668"/>
                  <a:gd name="T116" fmla="+- 0 809 346"/>
                  <a:gd name="T117" fmla="*/ T116 w 648"/>
                  <a:gd name="T118" fmla="+- 0 1284 631"/>
                  <a:gd name="T119" fmla="*/ 1284 h 668"/>
                  <a:gd name="T120" fmla="+- 0 830 346"/>
                  <a:gd name="T121" fmla="*/ T120 w 648"/>
                  <a:gd name="T122" fmla="+- 0 1279 631"/>
                  <a:gd name="T123" fmla="*/ 1279 h 668"/>
                  <a:gd name="T124" fmla="+- 0 859 346"/>
                  <a:gd name="T125" fmla="*/ T124 w 648"/>
                  <a:gd name="T126" fmla="+- 0 1269 631"/>
                  <a:gd name="T127" fmla="*/ 1269 h 668"/>
                  <a:gd name="T128" fmla="+- 0 881 346"/>
                  <a:gd name="T129" fmla="*/ T128 w 648"/>
                  <a:gd name="T130" fmla="+- 0 1264 631"/>
                  <a:gd name="T131" fmla="*/ 1264 h 668"/>
                  <a:gd name="T132" fmla="+- 0 898 346"/>
                  <a:gd name="T133" fmla="*/ T132 w 648"/>
                  <a:gd name="T134" fmla="+- 0 1257 631"/>
                  <a:gd name="T135" fmla="*/ 1257 h 668"/>
                  <a:gd name="T136" fmla="+- 0 922 346"/>
                  <a:gd name="T137" fmla="*/ T136 w 648"/>
                  <a:gd name="T138" fmla="+- 0 1252 631"/>
                  <a:gd name="T139" fmla="*/ 1252 h 668"/>
                  <a:gd name="T140" fmla="+- 0 950 346"/>
                  <a:gd name="T141" fmla="*/ T140 w 648"/>
                  <a:gd name="T142" fmla="+- 0 1245 631"/>
                  <a:gd name="T143" fmla="*/ 1245 h 668"/>
                  <a:gd name="T144" fmla="+- 0 970 346"/>
                  <a:gd name="T145" fmla="*/ T144 w 648"/>
                  <a:gd name="T146" fmla="+- 0 1235 631"/>
                  <a:gd name="T147" fmla="*/ 1235 h 668"/>
                  <a:gd name="T148" fmla="+- 0 989 346"/>
                  <a:gd name="T149" fmla="*/ T148 w 648"/>
                  <a:gd name="T150" fmla="+- 0 1231 631"/>
                  <a:gd name="T151" fmla="*/ 1231 h 668"/>
                  <a:gd name="T152" fmla="+- 0 766 346"/>
                  <a:gd name="T153" fmla="*/ T152 w 648"/>
                  <a:gd name="T154" fmla="+- 0 1080 631"/>
                  <a:gd name="T155" fmla="*/ 1080 h 668"/>
                  <a:gd name="T156" fmla="+- 0 713 346"/>
                  <a:gd name="T157" fmla="*/ T156 w 648"/>
                  <a:gd name="T158" fmla="+- 0 1072 631"/>
                  <a:gd name="T159" fmla="*/ 1072 h 668"/>
                  <a:gd name="T160" fmla="+- 0 689 346"/>
                  <a:gd name="T161" fmla="*/ T160 w 648"/>
                  <a:gd name="T162" fmla="+- 0 1068 631"/>
                  <a:gd name="T163" fmla="*/ 1068 h 668"/>
                  <a:gd name="T164" fmla="+- 0 670 346"/>
                  <a:gd name="T165" fmla="*/ T164 w 648"/>
                  <a:gd name="T166" fmla="+- 0 1058 631"/>
                  <a:gd name="T167" fmla="*/ 1058 h 668"/>
                  <a:gd name="T168" fmla="+- 0 646 346"/>
                  <a:gd name="T169" fmla="*/ T168 w 648"/>
                  <a:gd name="T170" fmla="+- 0 1046 631"/>
                  <a:gd name="T171" fmla="*/ 1046 h 668"/>
                  <a:gd name="T172" fmla="+- 0 626 346"/>
                  <a:gd name="T173" fmla="*/ T172 w 648"/>
                  <a:gd name="T174" fmla="+- 0 1024 631"/>
                  <a:gd name="T175" fmla="*/ 1024 h 668"/>
                  <a:gd name="T176" fmla="+- 0 605 346"/>
                  <a:gd name="T177" fmla="*/ T176 w 648"/>
                  <a:gd name="T178" fmla="+- 0 991 631"/>
                  <a:gd name="T179" fmla="*/ 991 h 668"/>
                  <a:gd name="T180" fmla="+- 0 595 346"/>
                  <a:gd name="T181" fmla="*/ T180 w 648"/>
                  <a:gd name="T182" fmla="+- 0 969 631"/>
                  <a:gd name="T183" fmla="*/ 969 h 668"/>
                  <a:gd name="T184" fmla="+- 0 593 346"/>
                  <a:gd name="T185" fmla="*/ T184 w 648"/>
                  <a:gd name="T186" fmla="+- 0 938 631"/>
                  <a:gd name="T187" fmla="*/ 938 h 668"/>
                  <a:gd name="T188" fmla="+- 0 598 346"/>
                  <a:gd name="T189" fmla="*/ T188 w 648"/>
                  <a:gd name="T190" fmla="+- 0 909 631"/>
                  <a:gd name="T191" fmla="*/ 909 h 668"/>
                  <a:gd name="T192" fmla="+- 0 610 346"/>
                  <a:gd name="T193" fmla="*/ T192 w 648"/>
                  <a:gd name="T194" fmla="+- 0 883 631"/>
                  <a:gd name="T195" fmla="*/ 883 h 668"/>
                  <a:gd name="T196" fmla="+- 0 629 346"/>
                  <a:gd name="T197" fmla="*/ T196 w 648"/>
                  <a:gd name="T198" fmla="+- 0 861 631"/>
                  <a:gd name="T199" fmla="*/ 861 h 668"/>
                  <a:gd name="T200" fmla="+- 0 665 346"/>
                  <a:gd name="T201" fmla="*/ T200 w 648"/>
                  <a:gd name="T202" fmla="+- 0 825 631"/>
                  <a:gd name="T203" fmla="*/ 825 h 668"/>
                  <a:gd name="T204" fmla="+- 0 686 346"/>
                  <a:gd name="T205" fmla="*/ T204 w 648"/>
                  <a:gd name="T206" fmla="+- 0 811 631"/>
                  <a:gd name="T207" fmla="*/ 811 h 668"/>
                  <a:gd name="T208" fmla="+- 0 703 346"/>
                  <a:gd name="T209" fmla="*/ T208 w 648"/>
                  <a:gd name="T210" fmla="+- 0 804 631"/>
                  <a:gd name="T211" fmla="*/ 804 h 6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</a:cxnLst>
                <a:rect l="0" t="0" r="r" b="b"/>
                <a:pathLst>
                  <a:path w="648" h="668">
                    <a:moveTo>
                      <a:pt x="309" y="0"/>
                    </a:moveTo>
                    <a:lnTo>
                      <a:pt x="304" y="0"/>
                    </a:lnTo>
                    <a:lnTo>
                      <a:pt x="300" y="2"/>
                    </a:lnTo>
                    <a:lnTo>
                      <a:pt x="295" y="2"/>
                    </a:lnTo>
                    <a:lnTo>
                      <a:pt x="288" y="4"/>
                    </a:lnTo>
                    <a:lnTo>
                      <a:pt x="280" y="7"/>
                    </a:lnTo>
                    <a:lnTo>
                      <a:pt x="271" y="9"/>
                    </a:lnTo>
                    <a:lnTo>
                      <a:pt x="264" y="14"/>
                    </a:lnTo>
                    <a:lnTo>
                      <a:pt x="259" y="14"/>
                    </a:lnTo>
                    <a:lnTo>
                      <a:pt x="254" y="17"/>
                    </a:lnTo>
                    <a:lnTo>
                      <a:pt x="247" y="19"/>
                    </a:lnTo>
                    <a:lnTo>
                      <a:pt x="242" y="21"/>
                    </a:lnTo>
                    <a:lnTo>
                      <a:pt x="235" y="24"/>
                    </a:lnTo>
                    <a:lnTo>
                      <a:pt x="230" y="24"/>
                    </a:lnTo>
                    <a:lnTo>
                      <a:pt x="223" y="29"/>
                    </a:lnTo>
                    <a:lnTo>
                      <a:pt x="218" y="31"/>
                    </a:lnTo>
                    <a:lnTo>
                      <a:pt x="204" y="36"/>
                    </a:lnTo>
                    <a:lnTo>
                      <a:pt x="199" y="38"/>
                    </a:lnTo>
                    <a:lnTo>
                      <a:pt x="192" y="43"/>
                    </a:lnTo>
                    <a:lnTo>
                      <a:pt x="184" y="45"/>
                    </a:lnTo>
                    <a:lnTo>
                      <a:pt x="180" y="50"/>
                    </a:lnTo>
                    <a:lnTo>
                      <a:pt x="165" y="60"/>
                    </a:lnTo>
                    <a:lnTo>
                      <a:pt x="158" y="60"/>
                    </a:lnTo>
                    <a:lnTo>
                      <a:pt x="153" y="64"/>
                    </a:lnTo>
                    <a:lnTo>
                      <a:pt x="144" y="69"/>
                    </a:lnTo>
                    <a:lnTo>
                      <a:pt x="139" y="74"/>
                    </a:lnTo>
                    <a:lnTo>
                      <a:pt x="117" y="89"/>
                    </a:lnTo>
                    <a:lnTo>
                      <a:pt x="110" y="96"/>
                    </a:lnTo>
                    <a:lnTo>
                      <a:pt x="103" y="101"/>
                    </a:lnTo>
                    <a:lnTo>
                      <a:pt x="98" y="105"/>
                    </a:lnTo>
                    <a:lnTo>
                      <a:pt x="84" y="115"/>
                    </a:lnTo>
                    <a:lnTo>
                      <a:pt x="79" y="122"/>
                    </a:lnTo>
                    <a:lnTo>
                      <a:pt x="67" y="134"/>
                    </a:lnTo>
                    <a:lnTo>
                      <a:pt x="62" y="141"/>
                    </a:lnTo>
                    <a:lnTo>
                      <a:pt x="55" y="146"/>
                    </a:lnTo>
                    <a:lnTo>
                      <a:pt x="26" y="189"/>
                    </a:lnTo>
                    <a:lnTo>
                      <a:pt x="24" y="199"/>
                    </a:lnTo>
                    <a:lnTo>
                      <a:pt x="19" y="209"/>
                    </a:lnTo>
                    <a:lnTo>
                      <a:pt x="14" y="216"/>
                    </a:lnTo>
                    <a:lnTo>
                      <a:pt x="9" y="235"/>
                    </a:lnTo>
                    <a:lnTo>
                      <a:pt x="4" y="249"/>
                    </a:lnTo>
                    <a:lnTo>
                      <a:pt x="4" y="271"/>
                    </a:lnTo>
                    <a:lnTo>
                      <a:pt x="0" y="290"/>
                    </a:lnTo>
                    <a:lnTo>
                      <a:pt x="0" y="372"/>
                    </a:lnTo>
                    <a:lnTo>
                      <a:pt x="2" y="379"/>
                    </a:lnTo>
                    <a:lnTo>
                      <a:pt x="4" y="389"/>
                    </a:lnTo>
                    <a:lnTo>
                      <a:pt x="4" y="398"/>
                    </a:lnTo>
                    <a:lnTo>
                      <a:pt x="7" y="405"/>
                    </a:lnTo>
                    <a:lnTo>
                      <a:pt x="9" y="415"/>
                    </a:lnTo>
                    <a:lnTo>
                      <a:pt x="12" y="420"/>
                    </a:lnTo>
                    <a:lnTo>
                      <a:pt x="14" y="429"/>
                    </a:lnTo>
                    <a:lnTo>
                      <a:pt x="16" y="437"/>
                    </a:lnTo>
                    <a:lnTo>
                      <a:pt x="19" y="446"/>
                    </a:lnTo>
                    <a:lnTo>
                      <a:pt x="24" y="453"/>
                    </a:lnTo>
                    <a:lnTo>
                      <a:pt x="28" y="468"/>
                    </a:lnTo>
                    <a:lnTo>
                      <a:pt x="36" y="482"/>
                    </a:lnTo>
                    <a:lnTo>
                      <a:pt x="40" y="489"/>
                    </a:lnTo>
                    <a:lnTo>
                      <a:pt x="43" y="497"/>
                    </a:lnTo>
                    <a:lnTo>
                      <a:pt x="50" y="504"/>
                    </a:lnTo>
                    <a:lnTo>
                      <a:pt x="60" y="518"/>
                    </a:lnTo>
                    <a:lnTo>
                      <a:pt x="62" y="523"/>
                    </a:lnTo>
                    <a:lnTo>
                      <a:pt x="69" y="533"/>
                    </a:lnTo>
                    <a:lnTo>
                      <a:pt x="72" y="537"/>
                    </a:lnTo>
                    <a:lnTo>
                      <a:pt x="76" y="544"/>
                    </a:lnTo>
                    <a:lnTo>
                      <a:pt x="81" y="549"/>
                    </a:lnTo>
                    <a:lnTo>
                      <a:pt x="88" y="554"/>
                    </a:lnTo>
                    <a:lnTo>
                      <a:pt x="93" y="559"/>
                    </a:lnTo>
                    <a:lnTo>
                      <a:pt x="98" y="566"/>
                    </a:lnTo>
                    <a:lnTo>
                      <a:pt x="103" y="571"/>
                    </a:lnTo>
                    <a:lnTo>
                      <a:pt x="108" y="578"/>
                    </a:lnTo>
                    <a:lnTo>
                      <a:pt x="115" y="581"/>
                    </a:lnTo>
                    <a:lnTo>
                      <a:pt x="120" y="588"/>
                    </a:lnTo>
                    <a:lnTo>
                      <a:pt x="127" y="593"/>
                    </a:lnTo>
                    <a:lnTo>
                      <a:pt x="132" y="597"/>
                    </a:lnTo>
                    <a:lnTo>
                      <a:pt x="139" y="602"/>
                    </a:lnTo>
                    <a:lnTo>
                      <a:pt x="144" y="607"/>
                    </a:lnTo>
                    <a:lnTo>
                      <a:pt x="158" y="617"/>
                    </a:lnTo>
                    <a:lnTo>
                      <a:pt x="163" y="619"/>
                    </a:lnTo>
                    <a:lnTo>
                      <a:pt x="170" y="624"/>
                    </a:lnTo>
                    <a:lnTo>
                      <a:pt x="189" y="633"/>
                    </a:lnTo>
                    <a:lnTo>
                      <a:pt x="196" y="636"/>
                    </a:lnTo>
                    <a:lnTo>
                      <a:pt x="204" y="641"/>
                    </a:lnTo>
                    <a:lnTo>
                      <a:pt x="208" y="645"/>
                    </a:lnTo>
                    <a:lnTo>
                      <a:pt x="230" y="653"/>
                    </a:lnTo>
                    <a:lnTo>
                      <a:pt x="240" y="655"/>
                    </a:lnTo>
                    <a:lnTo>
                      <a:pt x="244" y="657"/>
                    </a:lnTo>
                    <a:lnTo>
                      <a:pt x="439" y="657"/>
                    </a:lnTo>
                    <a:lnTo>
                      <a:pt x="448" y="655"/>
                    </a:lnTo>
                    <a:lnTo>
                      <a:pt x="453" y="653"/>
                    </a:lnTo>
                    <a:lnTo>
                      <a:pt x="463" y="653"/>
                    </a:lnTo>
                    <a:lnTo>
                      <a:pt x="468" y="650"/>
                    </a:lnTo>
                    <a:lnTo>
                      <a:pt x="477" y="648"/>
                    </a:lnTo>
                    <a:lnTo>
                      <a:pt x="484" y="648"/>
                    </a:lnTo>
                    <a:lnTo>
                      <a:pt x="499" y="643"/>
                    </a:lnTo>
                    <a:lnTo>
                      <a:pt x="508" y="641"/>
                    </a:lnTo>
                    <a:lnTo>
                      <a:pt x="513" y="638"/>
                    </a:lnTo>
                    <a:lnTo>
                      <a:pt x="520" y="636"/>
                    </a:lnTo>
                    <a:lnTo>
                      <a:pt x="528" y="636"/>
                    </a:lnTo>
                    <a:lnTo>
                      <a:pt x="535" y="633"/>
                    </a:lnTo>
                    <a:lnTo>
                      <a:pt x="540" y="631"/>
                    </a:lnTo>
                    <a:lnTo>
                      <a:pt x="547" y="629"/>
                    </a:lnTo>
                    <a:lnTo>
                      <a:pt x="552" y="626"/>
                    </a:lnTo>
                    <a:lnTo>
                      <a:pt x="559" y="626"/>
                    </a:lnTo>
                    <a:lnTo>
                      <a:pt x="568" y="621"/>
                    </a:lnTo>
                    <a:lnTo>
                      <a:pt x="576" y="621"/>
                    </a:lnTo>
                    <a:lnTo>
                      <a:pt x="583" y="619"/>
                    </a:lnTo>
                    <a:lnTo>
                      <a:pt x="592" y="617"/>
                    </a:lnTo>
                    <a:lnTo>
                      <a:pt x="604" y="614"/>
                    </a:lnTo>
                    <a:lnTo>
                      <a:pt x="612" y="609"/>
                    </a:lnTo>
                    <a:lnTo>
                      <a:pt x="619" y="604"/>
                    </a:lnTo>
                    <a:lnTo>
                      <a:pt x="624" y="604"/>
                    </a:lnTo>
                    <a:lnTo>
                      <a:pt x="631" y="602"/>
                    </a:lnTo>
                    <a:lnTo>
                      <a:pt x="638" y="600"/>
                    </a:lnTo>
                    <a:lnTo>
                      <a:pt x="643" y="600"/>
                    </a:lnTo>
                    <a:lnTo>
                      <a:pt x="647" y="451"/>
                    </a:lnTo>
                    <a:lnTo>
                      <a:pt x="429" y="451"/>
                    </a:lnTo>
                    <a:lnTo>
                      <a:pt x="420" y="449"/>
                    </a:lnTo>
                    <a:lnTo>
                      <a:pt x="412" y="446"/>
                    </a:lnTo>
                    <a:lnTo>
                      <a:pt x="381" y="446"/>
                    </a:lnTo>
                    <a:lnTo>
                      <a:pt x="367" y="441"/>
                    </a:lnTo>
                    <a:lnTo>
                      <a:pt x="360" y="441"/>
                    </a:lnTo>
                    <a:lnTo>
                      <a:pt x="352" y="437"/>
                    </a:lnTo>
                    <a:lnTo>
                      <a:pt x="343" y="437"/>
                    </a:lnTo>
                    <a:lnTo>
                      <a:pt x="338" y="434"/>
                    </a:lnTo>
                    <a:lnTo>
                      <a:pt x="331" y="429"/>
                    </a:lnTo>
                    <a:lnTo>
                      <a:pt x="324" y="427"/>
                    </a:lnTo>
                    <a:lnTo>
                      <a:pt x="319" y="424"/>
                    </a:lnTo>
                    <a:lnTo>
                      <a:pt x="314" y="420"/>
                    </a:lnTo>
                    <a:lnTo>
                      <a:pt x="300" y="415"/>
                    </a:lnTo>
                    <a:lnTo>
                      <a:pt x="295" y="410"/>
                    </a:lnTo>
                    <a:lnTo>
                      <a:pt x="288" y="405"/>
                    </a:lnTo>
                    <a:lnTo>
                      <a:pt x="280" y="393"/>
                    </a:lnTo>
                    <a:lnTo>
                      <a:pt x="273" y="384"/>
                    </a:lnTo>
                    <a:lnTo>
                      <a:pt x="264" y="374"/>
                    </a:lnTo>
                    <a:lnTo>
                      <a:pt x="259" y="360"/>
                    </a:lnTo>
                    <a:lnTo>
                      <a:pt x="256" y="355"/>
                    </a:lnTo>
                    <a:lnTo>
                      <a:pt x="254" y="348"/>
                    </a:lnTo>
                    <a:lnTo>
                      <a:pt x="249" y="338"/>
                    </a:lnTo>
                    <a:lnTo>
                      <a:pt x="249" y="326"/>
                    </a:lnTo>
                    <a:lnTo>
                      <a:pt x="247" y="321"/>
                    </a:lnTo>
                    <a:lnTo>
                      <a:pt x="247" y="307"/>
                    </a:lnTo>
                    <a:lnTo>
                      <a:pt x="249" y="297"/>
                    </a:lnTo>
                    <a:lnTo>
                      <a:pt x="249" y="285"/>
                    </a:lnTo>
                    <a:lnTo>
                      <a:pt x="252" y="278"/>
                    </a:lnTo>
                    <a:lnTo>
                      <a:pt x="254" y="269"/>
                    </a:lnTo>
                    <a:lnTo>
                      <a:pt x="259" y="261"/>
                    </a:lnTo>
                    <a:lnTo>
                      <a:pt x="264" y="252"/>
                    </a:lnTo>
                    <a:lnTo>
                      <a:pt x="268" y="244"/>
                    </a:lnTo>
                    <a:lnTo>
                      <a:pt x="276" y="237"/>
                    </a:lnTo>
                    <a:lnTo>
                      <a:pt x="283" y="230"/>
                    </a:lnTo>
                    <a:lnTo>
                      <a:pt x="288" y="223"/>
                    </a:lnTo>
                    <a:lnTo>
                      <a:pt x="312" y="199"/>
                    </a:lnTo>
                    <a:lnTo>
                      <a:pt x="319" y="194"/>
                    </a:lnTo>
                    <a:lnTo>
                      <a:pt x="324" y="189"/>
                    </a:lnTo>
                    <a:lnTo>
                      <a:pt x="331" y="189"/>
                    </a:lnTo>
                    <a:lnTo>
                      <a:pt x="340" y="180"/>
                    </a:lnTo>
                    <a:lnTo>
                      <a:pt x="348" y="175"/>
                    </a:lnTo>
                    <a:lnTo>
                      <a:pt x="355" y="173"/>
                    </a:lnTo>
                    <a:lnTo>
                      <a:pt x="357" y="173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56" name="Freeform 166"/>
              <p:cNvSpPr>
                <a:spLocks/>
              </p:cNvSpPr>
              <p:nvPr/>
            </p:nvSpPr>
            <p:spPr bwMode="auto">
              <a:xfrm>
                <a:off x="346" y="631"/>
                <a:ext cx="648" cy="668"/>
              </a:xfrm>
              <a:custGeom>
                <a:avLst/>
                <a:gdLst>
                  <a:gd name="T0" fmla="+- 0 994 346"/>
                  <a:gd name="T1" fmla="*/ T0 w 648"/>
                  <a:gd name="T2" fmla="+- 0 1048 631"/>
                  <a:gd name="T3" fmla="*/ 1048 h 668"/>
                  <a:gd name="T4" fmla="+- 0 989 346"/>
                  <a:gd name="T5" fmla="*/ T4 w 648"/>
                  <a:gd name="T6" fmla="+- 0 1048 631"/>
                  <a:gd name="T7" fmla="*/ 1048 h 668"/>
                  <a:gd name="T8" fmla="+- 0 984 346"/>
                  <a:gd name="T9" fmla="*/ T8 w 648"/>
                  <a:gd name="T10" fmla="+- 0 1051 631"/>
                  <a:gd name="T11" fmla="*/ 1051 h 668"/>
                  <a:gd name="T12" fmla="+- 0 974 346"/>
                  <a:gd name="T13" fmla="*/ T12 w 648"/>
                  <a:gd name="T14" fmla="+- 0 1051 631"/>
                  <a:gd name="T15" fmla="*/ 1051 h 668"/>
                  <a:gd name="T16" fmla="+- 0 965 346"/>
                  <a:gd name="T17" fmla="*/ T16 w 648"/>
                  <a:gd name="T18" fmla="+- 0 1055 631"/>
                  <a:gd name="T19" fmla="*/ 1055 h 668"/>
                  <a:gd name="T20" fmla="+- 0 955 346"/>
                  <a:gd name="T21" fmla="*/ T20 w 648"/>
                  <a:gd name="T22" fmla="+- 0 1055 631"/>
                  <a:gd name="T23" fmla="*/ 1055 h 668"/>
                  <a:gd name="T24" fmla="+- 0 946 346"/>
                  <a:gd name="T25" fmla="*/ T24 w 648"/>
                  <a:gd name="T26" fmla="+- 0 1060 631"/>
                  <a:gd name="T27" fmla="*/ 1060 h 668"/>
                  <a:gd name="T28" fmla="+- 0 941 346"/>
                  <a:gd name="T29" fmla="*/ T28 w 648"/>
                  <a:gd name="T30" fmla="+- 0 1060 631"/>
                  <a:gd name="T31" fmla="*/ 1060 h 668"/>
                  <a:gd name="T32" fmla="+- 0 934 346"/>
                  <a:gd name="T33" fmla="*/ T32 w 648"/>
                  <a:gd name="T34" fmla="+- 0 1063 631"/>
                  <a:gd name="T35" fmla="*/ 1063 h 668"/>
                  <a:gd name="T36" fmla="+- 0 929 346"/>
                  <a:gd name="T37" fmla="*/ T36 w 648"/>
                  <a:gd name="T38" fmla="+- 0 1063 631"/>
                  <a:gd name="T39" fmla="*/ 1063 h 668"/>
                  <a:gd name="T40" fmla="+- 0 924 346"/>
                  <a:gd name="T41" fmla="*/ T40 w 648"/>
                  <a:gd name="T42" fmla="+- 0 1065 631"/>
                  <a:gd name="T43" fmla="*/ 1065 h 668"/>
                  <a:gd name="T44" fmla="+- 0 914 346"/>
                  <a:gd name="T45" fmla="*/ T44 w 648"/>
                  <a:gd name="T46" fmla="+- 0 1065 631"/>
                  <a:gd name="T47" fmla="*/ 1065 h 668"/>
                  <a:gd name="T48" fmla="+- 0 910 346"/>
                  <a:gd name="T49" fmla="*/ T48 w 648"/>
                  <a:gd name="T50" fmla="+- 0 1068 631"/>
                  <a:gd name="T51" fmla="*/ 1068 h 668"/>
                  <a:gd name="T52" fmla="+- 0 902 346"/>
                  <a:gd name="T53" fmla="*/ T52 w 648"/>
                  <a:gd name="T54" fmla="+- 0 1068 631"/>
                  <a:gd name="T55" fmla="*/ 1068 h 668"/>
                  <a:gd name="T56" fmla="+- 0 898 346"/>
                  <a:gd name="T57" fmla="*/ T56 w 648"/>
                  <a:gd name="T58" fmla="+- 0 1072 631"/>
                  <a:gd name="T59" fmla="*/ 1072 h 668"/>
                  <a:gd name="T60" fmla="+- 0 874 346"/>
                  <a:gd name="T61" fmla="*/ T60 w 648"/>
                  <a:gd name="T62" fmla="+- 0 1072 631"/>
                  <a:gd name="T63" fmla="*/ 1072 h 668"/>
                  <a:gd name="T64" fmla="+- 0 866 346"/>
                  <a:gd name="T65" fmla="*/ T64 w 648"/>
                  <a:gd name="T66" fmla="+- 0 1075 631"/>
                  <a:gd name="T67" fmla="*/ 1075 h 668"/>
                  <a:gd name="T68" fmla="+- 0 859 346"/>
                  <a:gd name="T69" fmla="*/ T68 w 648"/>
                  <a:gd name="T70" fmla="+- 0 1075 631"/>
                  <a:gd name="T71" fmla="*/ 1075 h 668"/>
                  <a:gd name="T72" fmla="+- 0 852 346"/>
                  <a:gd name="T73" fmla="*/ T72 w 648"/>
                  <a:gd name="T74" fmla="+- 0 1077 631"/>
                  <a:gd name="T75" fmla="*/ 1077 h 668"/>
                  <a:gd name="T76" fmla="+- 0 830 346"/>
                  <a:gd name="T77" fmla="*/ T76 w 648"/>
                  <a:gd name="T78" fmla="+- 0 1077 631"/>
                  <a:gd name="T79" fmla="*/ 1077 h 668"/>
                  <a:gd name="T80" fmla="+- 0 821 346"/>
                  <a:gd name="T81" fmla="*/ T80 w 648"/>
                  <a:gd name="T82" fmla="+- 0 1080 631"/>
                  <a:gd name="T83" fmla="*/ 1080 h 668"/>
                  <a:gd name="T84" fmla="+- 0 814 346"/>
                  <a:gd name="T85" fmla="*/ T84 w 648"/>
                  <a:gd name="T86" fmla="+- 0 1080 631"/>
                  <a:gd name="T87" fmla="*/ 1080 h 668"/>
                  <a:gd name="T88" fmla="+- 0 806 346"/>
                  <a:gd name="T89" fmla="*/ T88 w 648"/>
                  <a:gd name="T90" fmla="+- 0 1082 631"/>
                  <a:gd name="T91" fmla="*/ 1082 h 668"/>
                  <a:gd name="T92" fmla="+- 0 993 346"/>
                  <a:gd name="T93" fmla="*/ T92 w 648"/>
                  <a:gd name="T94" fmla="+- 0 1082 631"/>
                  <a:gd name="T95" fmla="*/ 1082 h 668"/>
                  <a:gd name="T96" fmla="+- 0 994 346"/>
                  <a:gd name="T97" fmla="*/ T96 w 648"/>
                  <a:gd name="T98" fmla="+- 0 1048 631"/>
                  <a:gd name="T99" fmla="*/ 1048 h 6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648" h="668">
                    <a:moveTo>
                      <a:pt x="648" y="417"/>
                    </a:moveTo>
                    <a:lnTo>
                      <a:pt x="643" y="417"/>
                    </a:lnTo>
                    <a:lnTo>
                      <a:pt x="638" y="420"/>
                    </a:lnTo>
                    <a:lnTo>
                      <a:pt x="628" y="420"/>
                    </a:lnTo>
                    <a:lnTo>
                      <a:pt x="619" y="424"/>
                    </a:lnTo>
                    <a:lnTo>
                      <a:pt x="609" y="424"/>
                    </a:lnTo>
                    <a:lnTo>
                      <a:pt x="600" y="429"/>
                    </a:lnTo>
                    <a:lnTo>
                      <a:pt x="595" y="429"/>
                    </a:lnTo>
                    <a:lnTo>
                      <a:pt x="588" y="432"/>
                    </a:lnTo>
                    <a:lnTo>
                      <a:pt x="583" y="432"/>
                    </a:lnTo>
                    <a:lnTo>
                      <a:pt x="578" y="434"/>
                    </a:lnTo>
                    <a:lnTo>
                      <a:pt x="568" y="434"/>
                    </a:lnTo>
                    <a:lnTo>
                      <a:pt x="564" y="437"/>
                    </a:lnTo>
                    <a:lnTo>
                      <a:pt x="556" y="437"/>
                    </a:lnTo>
                    <a:lnTo>
                      <a:pt x="552" y="441"/>
                    </a:lnTo>
                    <a:lnTo>
                      <a:pt x="528" y="441"/>
                    </a:lnTo>
                    <a:lnTo>
                      <a:pt x="520" y="444"/>
                    </a:lnTo>
                    <a:lnTo>
                      <a:pt x="513" y="444"/>
                    </a:lnTo>
                    <a:lnTo>
                      <a:pt x="506" y="446"/>
                    </a:lnTo>
                    <a:lnTo>
                      <a:pt x="484" y="446"/>
                    </a:lnTo>
                    <a:lnTo>
                      <a:pt x="475" y="449"/>
                    </a:lnTo>
                    <a:lnTo>
                      <a:pt x="468" y="449"/>
                    </a:lnTo>
                    <a:lnTo>
                      <a:pt x="460" y="451"/>
                    </a:lnTo>
                    <a:lnTo>
                      <a:pt x="647" y="451"/>
                    </a:lnTo>
                    <a:lnTo>
                      <a:pt x="648" y="417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8" name="Group 162"/>
            <p:cNvGrpSpPr>
              <a:grpSpLocks/>
            </p:cNvGrpSpPr>
            <p:nvPr/>
          </p:nvGrpSpPr>
          <p:grpSpPr bwMode="auto">
            <a:xfrm>
              <a:off x="595" y="602"/>
              <a:ext cx="291" cy="459"/>
              <a:chOff x="595" y="602"/>
              <a:chExt cx="291" cy="459"/>
            </a:xfrm>
          </p:grpSpPr>
          <p:sp>
            <p:nvSpPr>
              <p:cNvPr id="2151" name="Freeform 164"/>
              <p:cNvSpPr>
                <a:spLocks/>
              </p:cNvSpPr>
              <p:nvPr/>
            </p:nvSpPr>
            <p:spPr bwMode="auto">
              <a:xfrm>
                <a:off x="595" y="602"/>
                <a:ext cx="291" cy="459"/>
              </a:xfrm>
              <a:custGeom>
                <a:avLst/>
                <a:gdLst>
                  <a:gd name="T0" fmla="+- 0 797 595"/>
                  <a:gd name="T1" fmla="*/ T0 w 291"/>
                  <a:gd name="T2" fmla="+- 0 602 602"/>
                  <a:gd name="T3" fmla="*/ 602 h 459"/>
                  <a:gd name="T4" fmla="+- 0 595 595"/>
                  <a:gd name="T5" fmla="*/ T4 w 291"/>
                  <a:gd name="T6" fmla="+- 0 645 602"/>
                  <a:gd name="T7" fmla="*/ 645 h 459"/>
                  <a:gd name="T8" fmla="+- 0 818 595"/>
                  <a:gd name="T9" fmla="*/ T8 w 291"/>
                  <a:gd name="T10" fmla="+- 0 1060 602"/>
                  <a:gd name="T11" fmla="*/ 1060 h 459"/>
                  <a:gd name="T12" fmla="+- 0 886 595"/>
                  <a:gd name="T13" fmla="*/ T12 w 291"/>
                  <a:gd name="T14" fmla="+- 0 1051 602"/>
                  <a:gd name="T15" fmla="*/ 1051 h 459"/>
                  <a:gd name="T16" fmla="+- 0 797 595"/>
                  <a:gd name="T17" fmla="*/ T16 w 291"/>
                  <a:gd name="T18" fmla="+- 0 602 602"/>
                  <a:gd name="T19" fmla="*/ 602 h 4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91" h="459">
                    <a:moveTo>
                      <a:pt x="202" y="0"/>
                    </a:moveTo>
                    <a:lnTo>
                      <a:pt x="0" y="43"/>
                    </a:lnTo>
                    <a:lnTo>
                      <a:pt x="223" y="458"/>
                    </a:lnTo>
                    <a:lnTo>
                      <a:pt x="291" y="449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A0E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211" name="Picture 16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" y="192"/>
                <a:ext cx="278" cy="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159"/>
            <p:cNvGrpSpPr>
              <a:grpSpLocks/>
            </p:cNvGrpSpPr>
            <p:nvPr/>
          </p:nvGrpSpPr>
          <p:grpSpPr bwMode="auto">
            <a:xfrm>
              <a:off x="706" y="240"/>
              <a:ext cx="111" cy="442"/>
              <a:chOff x="706" y="240"/>
              <a:chExt cx="111" cy="442"/>
            </a:xfrm>
          </p:grpSpPr>
          <p:sp>
            <p:nvSpPr>
              <p:cNvPr id="2150" name="Freeform 161"/>
              <p:cNvSpPr>
                <a:spLocks/>
              </p:cNvSpPr>
              <p:nvPr/>
            </p:nvSpPr>
            <p:spPr bwMode="auto">
              <a:xfrm>
                <a:off x="706" y="240"/>
                <a:ext cx="111" cy="442"/>
              </a:xfrm>
              <a:custGeom>
                <a:avLst/>
                <a:gdLst>
                  <a:gd name="T0" fmla="+- 0 794 706"/>
                  <a:gd name="T1" fmla="*/ T0 w 111"/>
                  <a:gd name="T2" fmla="+- 0 242 240"/>
                  <a:gd name="T3" fmla="*/ 242 h 442"/>
                  <a:gd name="T4" fmla="+- 0 778 706"/>
                  <a:gd name="T5" fmla="*/ T4 w 111"/>
                  <a:gd name="T6" fmla="+- 0 254 240"/>
                  <a:gd name="T7" fmla="*/ 254 h 442"/>
                  <a:gd name="T8" fmla="+- 0 758 706"/>
                  <a:gd name="T9" fmla="*/ T8 w 111"/>
                  <a:gd name="T10" fmla="+- 0 266 240"/>
                  <a:gd name="T11" fmla="*/ 266 h 442"/>
                  <a:gd name="T12" fmla="+- 0 739 706"/>
                  <a:gd name="T13" fmla="*/ T12 w 111"/>
                  <a:gd name="T14" fmla="+- 0 278 240"/>
                  <a:gd name="T15" fmla="*/ 278 h 442"/>
                  <a:gd name="T16" fmla="+- 0 725 706"/>
                  <a:gd name="T17" fmla="*/ T16 w 111"/>
                  <a:gd name="T18" fmla="+- 0 295 240"/>
                  <a:gd name="T19" fmla="*/ 295 h 442"/>
                  <a:gd name="T20" fmla="+- 0 710 706"/>
                  <a:gd name="T21" fmla="*/ T20 w 111"/>
                  <a:gd name="T22" fmla="+- 0 309 240"/>
                  <a:gd name="T23" fmla="*/ 309 h 442"/>
                  <a:gd name="T24" fmla="+- 0 706 706"/>
                  <a:gd name="T25" fmla="*/ T24 w 111"/>
                  <a:gd name="T26" fmla="+- 0 338 240"/>
                  <a:gd name="T27" fmla="*/ 338 h 442"/>
                  <a:gd name="T28" fmla="+- 0 713 706"/>
                  <a:gd name="T29" fmla="*/ T28 w 111"/>
                  <a:gd name="T30" fmla="+- 0 360 240"/>
                  <a:gd name="T31" fmla="*/ 360 h 442"/>
                  <a:gd name="T32" fmla="+- 0 720 706"/>
                  <a:gd name="T33" fmla="*/ T32 w 111"/>
                  <a:gd name="T34" fmla="+- 0 372 240"/>
                  <a:gd name="T35" fmla="*/ 372 h 442"/>
                  <a:gd name="T36" fmla="+- 0 732 706"/>
                  <a:gd name="T37" fmla="*/ T36 w 111"/>
                  <a:gd name="T38" fmla="+- 0 386 240"/>
                  <a:gd name="T39" fmla="*/ 386 h 442"/>
                  <a:gd name="T40" fmla="+- 0 744 706"/>
                  <a:gd name="T41" fmla="*/ T40 w 111"/>
                  <a:gd name="T42" fmla="+- 0 403 240"/>
                  <a:gd name="T43" fmla="*/ 403 h 442"/>
                  <a:gd name="T44" fmla="+- 0 758 706"/>
                  <a:gd name="T45" fmla="*/ T44 w 111"/>
                  <a:gd name="T46" fmla="+- 0 417 240"/>
                  <a:gd name="T47" fmla="*/ 417 h 442"/>
                  <a:gd name="T48" fmla="+- 0 773 706"/>
                  <a:gd name="T49" fmla="*/ T48 w 111"/>
                  <a:gd name="T50" fmla="+- 0 446 240"/>
                  <a:gd name="T51" fmla="*/ 446 h 442"/>
                  <a:gd name="T52" fmla="+- 0 770 706"/>
                  <a:gd name="T53" fmla="*/ T52 w 111"/>
                  <a:gd name="T54" fmla="+- 0 460 240"/>
                  <a:gd name="T55" fmla="*/ 460 h 442"/>
                  <a:gd name="T56" fmla="+- 0 758 706"/>
                  <a:gd name="T57" fmla="*/ T56 w 111"/>
                  <a:gd name="T58" fmla="+- 0 482 240"/>
                  <a:gd name="T59" fmla="*/ 482 h 442"/>
                  <a:gd name="T60" fmla="+- 0 754 706"/>
                  <a:gd name="T61" fmla="*/ T60 w 111"/>
                  <a:gd name="T62" fmla="+- 0 494 240"/>
                  <a:gd name="T63" fmla="*/ 494 h 442"/>
                  <a:gd name="T64" fmla="+- 0 758 706"/>
                  <a:gd name="T65" fmla="*/ T64 w 111"/>
                  <a:gd name="T66" fmla="+- 0 564 240"/>
                  <a:gd name="T67" fmla="*/ 564 h 442"/>
                  <a:gd name="T68" fmla="+- 0 761 706"/>
                  <a:gd name="T69" fmla="*/ T68 w 111"/>
                  <a:gd name="T70" fmla="+- 0 578 240"/>
                  <a:gd name="T71" fmla="*/ 578 h 442"/>
                  <a:gd name="T72" fmla="+- 0 763 706"/>
                  <a:gd name="T73" fmla="*/ T72 w 111"/>
                  <a:gd name="T74" fmla="+- 0 590 240"/>
                  <a:gd name="T75" fmla="*/ 590 h 442"/>
                  <a:gd name="T76" fmla="+- 0 766 706"/>
                  <a:gd name="T77" fmla="*/ T76 w 111"/>
                  <a:gd name="T78" fmla="+- 0 602 240"/>
                  <a:gd name="T79" fmla="*/ 602 h 442"/>
                  <a:gd name="T80" fmla="+- 0 770 706"/>
                  <a:gd name="T81" fmla="*/ T80 w 111"/>
                  <a:gd name="T82" fmla="+- 0 624 240"/>
                  <a:gd name="T83" fmla="*/ 624 h 442"/>
                  <a:gd name="T84" fmla="+- 0 773 706"/>
                  <a:gd name="T85" fmla="*/ T84 w 111"/>
                  <a:gd name="T86" fmla="+- 0 635 240"/>
                  <a:gd name="T87" fmla="*/ 635 h 442"/>
                  <a:gd name="T88" fmla="+- 0 775 706"/>
                  <a:gd name="T89" fmla="*/ T88 w 111"/>
                  <a:gd name="T90" fmla="+- 0 648 240"/>
                  <a:gd name="T91" fmla="*/ 648 h 442"/>
                  <a:gd name="T92" fmla="+- 0 782 706"/>
                  <a:gd name="T93" fmla="*/ T92 w 111"/>
                  <a:gd name="T94" fmla="+- 0 664 240"/>
                  <a:gd name="T95" fmla="*/ 664 h 442"/>
                  <a:gd name="T96" fmla="+- 0 785 706"/>
                  <a:gd name="T97" fmla="*/ T96 w 111"/>
                  <a:gd name="T98" fmla="+- 0 679 240"/>
                  <a:gd name="T99" fmla="*/ 679 h 442"/>
                  <a:gd name="T100" fmla="+- 0 799 706"/>
                  <a:gd name="T101" fmla="*/ T100 w 111"/>
                  <a:gd name="T102" fmla="+- 0 681 240"/>
                  <a:gd name="T103" fmla="*/ 681 h 442"/>
                  <a:gd name="T104" fmla="+- 0 797 706"/>
                  <a:gd name="T105" fmla="*/ T104 w 111"/>
                  <a:gd name="T106" fmla="+- 0 662 240"/>
                  <a:gd name="T107" fmla="*/ 662 h 442"/>
                  <a:gd name="T108" fmla="+- 0 794 706"/>
                  <a:gd name="T109" fmla="*/ T108 w 111"/>
                  <a:gd name="T110" fmla="+- 0 650 240"/>
                  <a:gd name="T111" fmla="*/ 650 h 442"/>
                  <a:gd name="T112" fmla="+- 0 792 706"/>
                  <a:gd name="T113" fmla="*/ T112 w 111"/>
                  <a:gd name="T114" fmla="+- 0 626 240"/>
                  <a:gd name="T115" fmla="*/ 626 h 442"/>
                  <a:gd name="T116" fmla="+- 0 790 706"/>
                  <a:gd name="T117" fmla="*/ T116 w 111"/>
                  <a:gd name="T118" fmla="+- 0 607 240"/>
                  <a:gd name="T119" fmla="*/ 607 h 442"/>
                  <a:gd name="T120" fmla="+- 0 785 706"/>
                  <a:gd name="T121" fmla="*/ T120 w 111"/>
                  <a:gd name="T122" fmla="+- 0 585 240"/>
                  <a:gd name="T123" fmla="*/ 585 h 442"/>
                  <a:gd name="T124" fmla="+- 0 780 706"/>
                  <a:gd name="T125" fmla="*/ T124 w 111"/>
                  <a:gd name="T126" fmla="+- 0 573 240"/>
                  <a:gd name="T127" fmla="*/ 573 h 442"/>
                  <a:gd name="T128" fmla="+- 0 778 706"/>
                  <a:gd name="T129" fmla="*/ T128 w 111"/>
                  <a:gd name="T130" fmla="+- 0 561 240"/>
                  <a:gd name="T131" fmla="*/ 561 h 442"/>
                  <a:gd name="T132" fmla="+- 0 775 706"/>
                  <a:gd name="T133" fmla="*/ T132 w 111"/>
                  <a:gd name="T134" fmla="+- 0 537 240"/>
                  <a:gd name="T135" fmla="*/ 537 h 442"/>
                  <a:gd name="T136" fmla="+- 0 773 706"/>
                  <a:gd name="T137" fmla="*/ T136 w 111"/>
                  <a:gd name="T138" fmla="+- 0 494 240"/>
                  <a:gd name="T139" fmla="*/ 494 h 442"/>
                  <a:gd name="T140" fmla="+- 0 785 706"/>
                  <a:gd name="T141" fmla="*/ T140 w 111"/>
                  <a:gd name="T142" fmla="+- 0 482 240"/>
                  <a:gd name="T143" fmla="*/ 482 h 442"/>
                  <a:gd name="T144" fmla="+- 0 794 706"/>
                  <a:gd name="T145" fmla="*/ T144 w 111"/>
                  <a:gd name="T146" fmla="+- 0 460 240"/>
                  <a:gd name="T147" fmla="*/ 460 h 442"/>
                  <a:gd name="T148" fmla="+- 0 792 706"/>
                  <a:gd name="T149" fmla="*/ T148 w 111"/>
                  <a:gd name="T150" fmla="+- 0 439 240"/>
                  <a:gd name="T151" fmla="*/ 439 h 442"/>
                  <a:gd name="T152" fmla="+- 0 785 706"/>
                  <a:gd name="T153" fmla="*/ T152 w 111"/>
                  <a:gd name="T154" fmla="+- 0 422 240"/>
                  <a:gd name="T155" fmla="*/ 422 h 442"/>
                  <a:gd name="T156" fmla="+- 0 773 706"/>
                  <a:gd name="T157" fmla="*/ T156 w 111"/>
                  <a:gd name="T158" fmla="+- 0 408 240"/>
                  <a:gd name="T159" fmla="*/ 408 h 442"/>
                  <a:gd name="T160" fmla="+- 0 761 706"/>
                  <a:gd name="T161" fmla="*/ T160 w 111"/>
                  <a:gd name="T162" fmla="+- 0 393 240"/>
                  <a:gd name="T163" fmla="*/ 393 h 442"/>
                  <a:gd name="T164" fmla="+- 0 749 706"/>
                  <a:gd name="T165" fmla="*/ T164 w 111"/>
                  <a:gd name="T166" fmla="+- 0 381 240"/>
                  <a:gd name="T167" fmla="*/ 381 h 442"/>
                  <a:gd name="T168" fmla="+- 0 730 706"/>
                  <a:gd name="T169" fmla="*/ T168 w 111"/>
                  <a:gd name="T170" fmla="+- 0 360 240"/>
                  <a:gd name="T171" fmla="*/ 360 h 442"/>
                  <a:gd name="T172" fmla="+- 0 725 706"/>
                  <a:gd name="T173" fmla="*/ T172 w 111"/>
                  <a:gd name="T174" fmla="+- 0 345 240"/>
                  <a:gd name="T175" fmla="*/ 345 h 442"/>
                  <a:gd name="T176" fmla="+- 0 727 706"/>
                  <a:gd name="T177" fmla="*/ T176 w 111"/>
                  <a:gd name="T178" fmla="+- 0 326 240"/>
                  <a:gd name="T179" fmla="*/ 326 h 442"/>
                  <a:gd name="T180" fmla="+- 0 737 706"/>
                  <a:gd name="T181" fmla="*/ T180 w 111"/>
                  <a:gd name="T182" fmla="+- 0 309 240"/>
                  <a:gd name="T183" fmla="*/ 309 h 442"/>
                  <a:gd name="T184" fmla="+- 0 754 706"/>
                  <a:gd name="T185" fmla="*/ T184 w 111"/>
                  <a:gd name="T186" fmla="+- 0 292 240"/>
                  <a:gd name="T187" fmla="*/ 292 h 442"/>
                  <a:gd name="T188" fmla="+- 0 773 706"/>
                  <a:gd name="T189" fmla="*/ T188 w 111"/>
                  <a:gd name="T190" fmla="+- 0 278 240"/>
                  <a:gd name="T191" fmla="*/ 278 h 442"/>
                  <a:gd name="T192" fmla="+- 0 792 706"/>
                  <a:gd name="T193" fmla="*/ T192 w 111"/>
                  <a:gd name="T194" fmla="+- 0 266 240"/>
                  <a:gd name="T195" fmla="*/ 266 h 442"/>
                  <a:gd name="T196" fmla="+- 0 809 706"/>
                  <a:gd name="T197" fmla="*/ T196 w 111"/>
                  <a:gd name="T198" fmla="+- 0 252 240"/>
                  <a:gd name="T199" fmla="*/ 252 h 442"/>
                  <a:gd name="T200" fmla="+- 0 811 706"/>
                  <a:gd name="T201" fmla="*/ T200 w 111"/>
                  <a:gd name="T202" fmla="+- 0 247 240"/>
                  <a:gd name="T203" fmla="*/ 247 h 442"/>
                  <a:gd name="T204" fmla="+- 0 804 706"/>
                  <a:gd name="T205" fmla="*/ T204 w 111"/>
                  <a:gd name="T206" fmla="+- 0 240 240"/>
                  <a:gd name="T207" fmla="*/ 240 h 4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</a:cxnLst>
                <a:rect l="0" t="0" r="r" b="b"/>
                <a:pathLst>
                  <a:path w="111" h="442">
                    <a:moveTo>
                      <a:pt x="98" y="0"/>
                    </a:moveTo>
                    <a:lnTo>
                      <a:pt x="88" y="2"/>
                    </a:lnTo>
                    <a:lnTo>
                      <a:pt x="79" y="7"/>
                    </a:lnTo>
                    <a:lnTo>
                      <a:pt x="72" y="14"/>
                    </a:lnTo>
                    <a:lnTo>
                      <a:pt x="62" y="21"/>
                    </a:lnTo>
                    <a:lnTo>
                      <a:pt x="52" y="26"/>
                    </a:lnTo>
                    <a:lnTo>
                      <a:pt x="43" y="33"/>
                    </a:lnTo>
                    <a:lnTo>
                      <a:pt x="33" y="38"/>
                    </a:lnTo>
                    <a:lnTo>
                      <a:pt x="26" y="48"/>
                    </a:lnTo>
                    <a:lnTo>
                      <a:pt x="19" y="55"/>
                    </a:lnTo>
                    <a:lnTo>
                      <a:pt x="12" y="64"/>
                    </a:lnTo>
                    <a:lnTo>
                      <a:pt x="4" y="69"/>
                    </a:lnTo>
                    <a:lnTo>
                      <a:pt x="0" y="88"/>
                    </a:lnTo>
                    <a:lnTo>
                      <a:pt x="0" y="98"/>
                    </a:lnTo>
                    <a:lnTo>
                      <a:pt x="2" y="108"/>
                    </a:lnTo>
                    <a:lnTo>
                      <a:pt x="7" y="120"/>
                    </a:lnTo>
                    <a:lnTo>
                      <a:pt x="9" y="127"/>
                    </a:lnTo>
                    <a:lnTo>
                      <a:pt x="14" y="132"/>
                    </a:lnTo>
                    <a:lnTo>
                      <a:pt x="19" y="139"/>
                    </a:lnTo>
                    <a:lnTo>
                      <a:pt x="26" y="146"/>
                    </a:lnTo>
                    <a:lnTo>
                      <a:pt x="31" y="153"/>
                    </a:lnTo>
                    <a:lnTo>
                      <a:pt x="38" y="163"/>
                    </a:lnTo>
                    <a:lnTo>
                      <a:pt x="45" y="168"/>
                    </a:lnTo>
                    <a:lnTo>
                      <a:pt x="52" y="177"/>
                    </a:lnTo>
                    <a:lnTo>
                      <a:pt x="62" y="192"/>
                    </a:lnTo>
                    <a:lnTo>
                      <a:pt x="67" y="206"/>
                    </a:lnTo>
                    <a:lnTo>
                      <a:pt x="67" y="213"/>
                    </a:lnTo>
                    <a:lnTo>
                      <a:pt x="64" y="220"/>
                    </a:lnTo>
                    <a:lnTo>
                      <a:pt x="60" y="228"/>
                    </a:lnTo>
                    <a:lnTo>
                      <a:pt x="52" y="242"/>
                    </a:lnTo>
                    <a:lnTo>
                      <a:pt x="50" y="249"/>
                    </a:lnTo>
                    <a:lnTo>
                      <a:pt x="48" y="254"/>
                    </a:lnTo>
                    <a:lnTo>
                      <a:pt x="48" y="316"/>
                    </a:lnTo>
                    <a:lnTo>
                      <a:pt x="52" y="324"/>
                    </a:lnTo>
                    <a:lnTo>
                      <a:pt x="52" y="331"/>
                    </a:lnTo>
                    <a:lnTo>
                      <a:pt x="55" y="338"/>
                    </a:lnTo>
                    <a:lnTo>
                      <a:pt x="55" y="345"/>
                    </a:lnTo>
                    <a:lnTo>
                      <a:pt x="57" y="350"/>
                    </a:lnTo>
                    <a:lnTo>
                      <a:pt x="57" y="357"/>
                    </a:lnTo>
                    <a:lnTo>
                      <a:pt x="60" y="362"/>
                    </a:lnTo>
                    <a:lnTo>
                      <a:pt x="60" y="369"/>
                    </a:lnTo>
                    <a:lnTo>
                      <a:pt x="64" y="384"/>
                    </a:lnTo>
                    <a:lnTo>
                      <a:pt x="64" y="388"/>
                    </a:lnTo>
                    <a:lnTo>
                      <a:pt x="67" y="395"/>
                    </a:lnTo>
                    <a:lnTo>
                      <a:pt x="69" y="403"/>
                    </a:lnTo>
                    <a:lnTo>
                      <a:pt x="69" y="408"/>
                    </a:lnTo>
                    <a:lnTo>
                      <a:pt x="72" y="415"/>
                    </a:lnTo>
                    <a:lnTo>
                      <a:pt x="76" y="424"/>
                    </a:lnTo>
                    <a:lnTo>
                      <a:pt x="79" y="432"/>
                    </a:lnTo>
                    <a:lnTo>
                      <a:pt x="79" y="439"/>
                    </a:lnTo>
                    <a:lnTo>
                      <a:pt x="86" y="439"/>
                    </a:lnTo>
                    <a:lnTo>
                      <a:pt x="93" y="441"/>
                    </a:lnTo>
                    <a:lnTo>
                      <a:pt x="93" y="429"/>
                    </a:lnTo>
                    <a:lnTo>
                      <a:pt x="91" y="422"/>
                    </a:lnTo>
                    <a:lnTo>
                      <a:pt x="91" y="415"/>
                    </a:lnTo>
                    <a:lnTo>
                      <a:pt x="88" y="410"/>
                    </a:lnTo>
                    <a:lnTo>
                      <a:pt x="88" y="393"/>
                    </a:lnTo>
                    <a:lnTo>
                      <a:pt x="86" y="386"/>
                    </a:lnTo>
                    <a:lnTo>
                      <a:pt x="84" y="381"/>
                    </a:lnTo>
                    <a:lnTo>
                      <a:pt x="84" y="367"/>
                    </a:lnTo>
                    <a:lnTo>
                      <a:pt x="79" y="362"/>
                    </a:lnTo>
                    <a:lnTo>
                      <a:pt x="79" y="345"/>
                    </a:lnTo>
                    <a:lnTo>
                      <a:pt x="74" y="338"/>
                    </a:lnTo>
                    <a:lnTo>
                      <a:pt x="74" y="333"/>
                    </a:lnTo>
                    <a:lnTo>
                      <a:pt x="72" y="326"/>
                    </a:lnTo>
                    <a:lnTo>
                      <a:pt x="72" y="321"/>
                    </a:lnTo>
                    <a:lnTo>
                      <a:pt x="69" y="316"/>
                    </a:lnTo>
                    <a:lnTo>
                      <a:pt x="69" y="297"/>
                    </a:lnTo>
                    <a:lnTo>
                      <a:pt x="67" y="290"/>
                    </a:lnTo>
                    <a:lnTo>
                      <a:pt x="67" y="254"/>
                    </a:lnTo>
                    <a:lnTo>
                      <a:pt x="69" y="249"/>
                    </a:lnTo>
                    <a:lnTo>
                      <a:pt x="79" y="242"/>
                    </a:lnTo>
                    <a:lnTo>
                      <a:pt x="84" y="235"/>
                    </a:lnTo>
                    <a:lnTo>
                      <a:pt x="88" y="220"/>
                    </a:lnTo>
                    <a:lnTo>
                      <a:pt x="88" y="204"/>
                    </a:lnTo>
                    <a:lnTo>
                      <a:pt x="86" y="199"/>
                    </a:lnTo>
                    <a:lnTo>
                      <a:pt x="84" y="192"/>
                    </a:lnTo>
                    <a:lnTo>
                      <a:pt x="79" y="182"/>
                    </a:lnTo>
                    <a:lnTo>
                      <a:pt x="72" y="177"/>
                    </a:lnTo>
                    <a:lnTo>
                      <a:pt x="67" y="168"/>
                    </a:lnTo>
                    <a:lnTo>
                      <a:pt x="62" y="163"/>
                    </a:lnTo>
                    <a:lnTo>
                      <a:pt x="55" y="153"/>
                    </a:lnTo>
                    <a:lnTo>
                      <a:pt x="50" y="146"/>
                    </a:lnTo>
                    <a:lnTo>
                      <a:pt x="43" y="141"/>
                    </a:lnTo>
                    <a:lnTo>
                      <a:pt x="40" y="136"/>
                    </a:lnTo>
                    <a:lnTo>
                      <a:pt x="24" y="120"/>
                    </a:lnTo>
                    <a:lnTo>
                      <a:pt x="24" y="115"/>
                    </a:lnTo>
                    <a:lnTo>
                      <a:pt x="19" y="105"/>
                    </a:lnTo>
                    <a:lnTo>
                      <a:pt x="19" y="95"/>
                    </a:lnTo>
                    <a:lnTo>
                      <a:pt x="21" y="86"/>
                    </a:lnTo>
                    <a:lnTo>
                      <a:pt x="26" y="79"/>
                    </a:lnTo>
                    <a:lnTo>
                      <a:pt x="31" y="69"/>
                    </a:lnTo>
                    <a:lnTo>
                      <a:pt x="38" y="64"/>
                    </a:lnTo>
                    <a:lnTo>
                      <a:pt x="48" y="52"/>
                    </a:lnTo>
                    <a:lnTo>
                      <a:pt x="57" y="48"/>
                    </a:lnTo>
                    <a:lnTo>
                      <a:pt x="67" y="38"/>
                    </a:lnTo>
                    <a:lnTo>
                      <a:pt x="79" y="33"/>
                    </a:lnTo>
                    <a:lnTo>
                      <a:pt x="86" y="26"/>
                    </a:lnTo>
                    <a:lnTo>
                      <a:pt x="96" y="19"/>
                    </a:lnTo>
                    <a:lnTo>
                      <a:pt x="103" y="12"/>
                    </a:lnTo>
                    <a:lnTo>
                      <a:pt x="110" y="7"/>
                    </a:lnTo>
                    <a:lnTo>
                      <a:pt x="105" y="7"/>
                    </a:lnTo>
                    <a:lnTo>
                      <a:pt x="103" y="2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208" name="Picture 16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" y="134"/>
                <a:ext cx="408" cy="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156"/>
            <p:cNvGrpSpPr>
              <a:grpSpLocks/>
            </p:cNvGrpSpPr>
            <p:nvPr/>
          </p:nvGrpSpPr>
          <p:grpSpPr bwMode="auto">
            <a:xfrm>
              <a:off x="775" y="621"/>
              <a:ext cx="92" cy="425"/>
              <a:chOff x="775" y="621"/>
              <a:chExt cx="92" cy="425"/>
            </a:xfrm>
          </p:grpSpPr>
          <p:sp>
            <p:nvSpPr>
              <p:cNvPr id="2147" name="Freeform 158"/>
              <p:cNvSpPr>
                <a:spLocks/>
              </p:cNvSpPr>
              <p:nvPr/>
            </p:nvSpPr>
            <p:spPr bwMode="auto">
              <a:xfrm>
                <a:off x="775" y="621"/>
                <a:ext cx="92" cy="425"/>
              </a:xfrm>
              <a:custGeom>
                <a:avLst/>
                <a:gdLst>
                  <a:gd name="T0" fmla="+- 0 863 775"/>
                  <a:gd name="T1" fmla="*/ T0 w 92"/>
                  <a:gd name="T2" fmla="+- 0 1041 621"/>
                  <a:gd name="T3" fmla="*/ 1041 h 425"/>
                  <a:gd name="T4" fmla="+- 0 857 775"/>
                  <a:gd name="T5" fmla="*/ T4 w 92"/>
                  <a:gd name="T6" fmla="+- 0 1041 621"/>
                  <a:gd name="T7" fmla="*/ 1041 h 425"/>
                  <a:gd name="T8" fmla="+- 0 862 775"/>
                  <a:gd name="T9" fmla="*/ T8 w 92"/>
                  <a:gd name="T10" fmla="+- 0 1046 621"/>
                  <a:gd name="T11" fmla="*/ 1046 h 425"/>
                  <a:gd name="T12" fmla="+- 0 863 775"/>
                  <a:gd name="T13" fmla="*/ T12 w 92"/>
                  <a:gd name="T14" fmla="+- 0 1041 621"/>
                  <a:gd name="T15" fmla="*/ 1041 h 4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2" h="425">
                    <a:moveTo>
                      <a:pt x="88" y="420"/>
                    </a:moveTo>
                    <a:lnTo>
                      <a:pt x="82" y="420"/>
                    </a:lnTo>
                    <a:lnTo>
                      <a:pt x="87" y="425"/>
                    </a:lnTo>
                    <a:lnTo>
                      <a:pt x="88" y="4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48" name="Freeform 157"/>
              <p:cNvSpPr>
                <a:spLocks/>
              </p:cNvSpPr>
              <p:nvPr/>
            </p:nvSpPr>
            <p:spPr bwMode="auto">
              <a:xfrm>
                <a:off x="775" y="621"/>
                <a:ext cx="92" cy="425"/>
              </a:xfrm>
              <a:custGeom>
                <a:avLst/>
                <a:gdLst>
                  <a:gd name="T0" fmla="+- 0 775 775"/>
                  <a:gd name="T1" fmla="*/ T0 w 92"/>
                  <a:gd name="T2" fmla="+- 0 628 621"/>
                  <a:gd name="T3" fmla="*/ 628 h 425"/>
                  <a:gd name="T4" fmla="+- 0 778 775"/>
                  <a:gd name="T5" fmla="*/ T4 w 92"/>
                  <a:gd name="T6" fmla="+- 0 652 621"/>
                  <a:gd name="T7" fmla="*/ 652 h 425"/>
                  <a:gd name="T8" fmla="+- 0 780 775"/>
                  <a:gd name="T9" fmla="*/ T8 w 92"/>
                  <a:gd name="T10" fmla="+- 0 672 621"/>
                  <a:gd name="T11" fmla="*/ 672 h 425"/>
                  <a:gd name="T12" fmla="+- 0 785 775"/>
                  <a:gd name="T13" fmla="*/ T12 w 92"/>
                  <a:gd name="T14" fmla="+- 0 705 621"/>
                  <a:gd name="T15" fmla="*/ 705 h 425"/>
                  <a:gd name="T16" fmla="+- 0 790 775"/>
                  <a:gd name="T17" fmla="*/ T16 w 92"/>
                  <a:gd name="T18" fmla="+- 0 732 621"/>
                  <a:gd name="T19" fmla="*/ 732 h 425"/>
                  <a:gd name="T20" fmla="+- 0 792 775"/>
                  <a:gd name="T21" fmla="*/ T20 w 92"/>
                  <a:gd name="T22" fmla="+- 0 758 621"/>
                  <a:gd name="T23" fmla="*/ 758 h 425"/>
                  <a:gd name="T24" fmla="+- 0 794 775"/>
                  <a:gd name="T25" fmla="*/ T24 w 92"/>
                  <a:gd name="T26" fmla="+- 0 770 621"/>
                  <a:gd name="T27" fmla="*/ 770 h 425"/>
                  <a:gd name="T28" fmla="+- 0 797 775"/>
                  <a:gd name="T29" fmla="*/ T28 w 92"/>
                  <a:gd name="T30" fmla="+- 0 782 621"/>
                  <a:gd name="T31" fmla="*/ 782 h 425"/>
                  <a:gd name="T32" fmla="+- 0 799 775"/>
                  <a:gd name="T33" fmla="*/ T32 w 92"/>
                  <a:gd name="T34" fmla="+- 0 796 621"/>
                  <a:gd name="T35" fmla="*/ 796 h 425"/>
                  <a:gd name="T36" fmla="+- 0 802 775"/>
                  <a:gd name="T37" fmla="*/ T36 w 92"/>
                  <a:gd name="T38" fmla="+- 0 808 621"/>
                  <a:gd name="T39" fmla="*/ 808 h 425"/>
                  <a:gd name="T40" fmla="+- 0 804 775"/>
                  <a:gd name="T41" fmla="*/ T40 w 92"/>
                  <a:gd name="T42" fmla="+- 0 823 621"/>
                  <a:gd name="T43" fmla="*/ 823 h 425"/>
                  <a:gd name="T44" fmla="+- 0 806 775"/>
                  <a:gd name="T45" fmla="*/ T44 w 92"/>
                  <a:gd name="T46" fmla="+- 0 835 621"/>
                  <a:gd name="T47" fmla="*/ 835 h 425"/>
                  <a:gd name="T48" fmla="+- 0 809 775"/>
                  <a:gd name="T49" fmla="*/ T48 w 92"/>
                  <a:gd name="T50" fmla="+- 0 847 621"/>
                  <a:gd name="T51" fmla="*/ 847 h 425"/>
                  <a:gd name="T52" fmla="+- 0 811 775"/>
                  <a:gd name="T53" fmla="*/ T52 w 92"/>
                  <a:gd name="T54" fmla="+- 0 861 621"/>
                  <a:gd name="T55" fmla="*/ 861 h 425"/>
                  <a:gd name="T56" fmla="+- 0 814 775"/>
                  <a:gd name="T57" fmla="*/ T56 w 92"/>
                  <a:gd name="T58" fmla="+- 0 873 621"/>
                  <a:gd name="T59" fmla="*/ 873 h 425"/>
                  <a:gd name="T60" fmla="+- 0 818 775"/>
                  <a:gd name="T61" fmla="*/ T60 w 92"/>
                  <a:gd name="T62" fmla="+- 0 885 621"/>
                  <a:gd name="T63" fmla="*/ 885 h 425"/>
                  <a:gd name="T64" fmla="+- 0 821 775"/>
                  <a:gd name="T65" fmla="*/ T64 w 92"/>
                  <a:gd name="T66" fmla="+- 0 900 621"/>
                  <a:gd name="T67" fmla="*/ 900 h 425"/>
                  <a:gd name="T68" fmla="+- 0 823 775"/>
                  <a:gd name="T69" fmla="*/ T68 w 92"/>
                  <a:gd name="T70" fmla="+- 0 912 621"/>
                  <a:gd name="T71" fmla="*/ 912 h 425"/>
                  <a:gd name="T72" fmla="+- 0 826 775"/>
                  <a:gd name="T73" fmla="*/ T72 w 92"/>
                  <a:gd name="T74" fmla="+- 0 926 621"/>
                  <a:gd name="T75" fmla="*/ 926 h 425"/>
                  <a:gd name="T76" fmla="+- 0 830 775"/>
                  <a:gd name="T77" fmla="*/ T76 w 92"/>
                  <a:gd name="T78" fmla="+- 0 938 621"/>
                  <a:gd name="T79" fmla="*/ 938 h 425"/>
                  <a:gd name="T80" fmla="+- 0 835 775"/>
                  <a:gd name="T81" fmla="*/ T80 w 92"/>
                  <a:gd name="T82" fmla="+- 0 964 621"/>
                  <a:gd name="T83" fmla="*/ 964 h 425"/>
                  <a:gd name="T84" fmla="+- 0 838 775"/>
                  <a:gd name="T85" fmla="*/ T84 w 92"/>
                  <a:gd name="T86" fmla="+- 0 976 621"/>
                  <a:gd name="T87" fmla="*/ 976 h 425"/>
                  <a:gd name="T88" fmla="+- 0 840 775"/>
                  <a:gd name="T89" fmla="*/ T88 w 92"/>
                  <a:gd name="T90" fmla="+- 0 988 621"/>
                  <a:gd name="T91" fmla="*/ 988 h 425"/>
                  <a:gd name="T92" fmla="+- 0 842 775"/>
                  <a:gd name="T93" fmla="*/ T92 w 92"/>
                  <a:gd name="T94" fmla="+- 0 1003 621"/>
                  <a:gd name="T95" fmla="*/ 1003 h 425"/>
                  <a:gd name="T96" fmla="+- 0 845 775"/>
                  <a:gd name="T97" fmla="*/ T96 w 92"/>
                  <a:gd name="T98" fmla="+- 0 1015 621"/>
                  <a:gd name="T99" fmla="*/ 1015 h 425"/>
                  <a:gd name="T100" fmla="+- 0 850 775"/>
                  <a:gd name="T101" fmla="*/ T100 w 92"/>
                  <a:gd name="T102" fmla="+- 0 1029 621"/>
                  <a:gd name="T103" fmla="*/ 1029 h 425"/>
                  <a:gd name="T104" fmla="+- 0 857 775"/>
                  <a:gd name="T105" fmla="*/ T104 w 92"/>
                  <a:gd name="T106" fmla="+- 0 1041 621"/>
                  <a:gd name="T107" fmla="*/ 1041 h 425"/>
                  <a:gd name="T108" fmla="+- 0 864 775"/>
                  <a:gd name="T109" fmla="*/ T108 w 92"/>
                  <a:gd name="T110" fmla="+- 0 1039 621"/>
                  <a:gd name="T111" fmla="*/ 1039 h 425"/>
                  <a:gd name="T112" fmla="+- 0 864 775"/>
                  <a:gd name="T113" fmla="*/ T112 w 92"/>
                  <a:gd name="T114" fmla="+- 0 1024 621"/>
                  <a:gd name="T115" fmla="*/ 1024 h 425"/>
                  <a:gd name="T116" fmla="+- 0 862 775"/>
                  <a:gd name="T117" fmla="*/ T116 w 92"/>
                  <a:gd name="T118" fmla="+- 0 1008 621"/>
                  <a:gd name="T119" fmla="*/ 1008 h 425"/>
                  <a:gd name="T120" fmla="+- 0 859 775"/>
                  <a:gd name="T121" fmla="*/ T120 w 92"/>
                  <a:gd name="T122" fmla="+- 0 988 621"/>
                  <a:gd name="T123" fmla="*/ 988 h 425"/>
                  <a:gd name="T124" fmla="+- 0 854 775"/>
                  <a:gd name="T125" fmla="*/ T124 w 92"/>
                  <a:gd name="T126" fmla="+- 0 964 621"/>
                  <a:gd name="T127" fmla="*/ 964 h 425"/>
                  <a:gd name="T128" fmla="+- 0 850 775"/>
                  <a:gd name="T129" fmla="*/ T128 w 92"/>
                  <a:gd name="T130" fmla="+- 0 948 621"/>
                  <a:gd name="T131" fmla="*/ 948 h 425"/>
                  <a:gd name="T132" fmla="+- 0 847 775"/>
                  <a:gd name="T133" fmla="*/ T132 w 92"/>
                  <a:gd name="T134" fmla="+- 0 931 621"/>
                  <a:gd name="T135" fmla="*/ 931 h 425"/>
                  <a:gd name="T136" fmla="+- 0 840 775"/>
                  <a:gd name="T137" fmla="*/ T136 w 92"/>
                  <a:gd name="T138" fmla="+- 0 904 621"/>
                  <a:gd name="T139" fmla="*/ 904 h 425"/>
                  <a:gd name="T140" fmla="+- 0 838 775"/>
                  <a:gd name="T141" fmla="*/ T140 w 92"/>
                  <a:gd name="T142" fmla="+- 0 888 621"/>
                  <a:gd name="T143" fmla="*/ 888 h 425"/>
                  <a:gd name="T144" fmla="+- 0 833 775"/>
                  <a:gd name="T145" fmla="*/ T144 w 92"/>
                  <a:gd name="T146" fmla="+- 0 871 621"/>
                  <a:gd name="T147" fmla="*/ 871 h 425"/>
                  <a:gd name="T148" fmla="+- 0 828 775"/>
                  <a:gd name="T149" fmla="*/ T148 w 92"/>
                  <a:gd name="T150" fmla="+- 0 844 621"/>
                  <a:gd name="T151" fmla="*/ 844 h 425"/>
                  <a:gd name="T152" fmla="+- 0 826 775"/>
                  <a:gd name="T153" fmla="*/ T152 w 92"/>
                  <a:gd name="T154" fmla="+- 0 830 621"/>
                  <a:gd name="T155" fmla="*/ 830 h 425"/>
                  <a:gd name="T156" fmla="+- 0 821 775"/>
                  <a:gd name="T157" fmla="*/ T156 w 92"/>
                  <a:gd name="T158" fmla="+- 0 813 621"/>
                  <a:gd name="T159" fmla="*/ 813 h 425"/>
                  <a:gd name="T160" fmla="+- 0 818 775"/>
                  <a:gd name="T161" fmla="*/ T160 w 92"/>
                  <a:gd name="T162" fmla="+- 0 794 621"/>
                  <a:gd name="T163" fmla="*/ 794 h 425"/>
                  <a:gd name="T164" fmla="+- 0 814 775"/>
                  <a:gd name="T165" fmla="*/ T164 w 92"/>
                  <a:gd name="T166" fmla="+- 0 777 621"/>
                  <a:gd name="T167" fmla="*/ 777 h 425"/>
                  <a:gd name="T168" fmla="+- 0 809 775"/>
                  <a:gd name="T169" fmla="*/ T168 w 92"/>
                  <a:gd name="T170" fmla="+- 0 753 621"/>
                  <a:gd name="T171" fmla="*/ 753 h 425"/>
                  <a:gd name="T172" fmla="+- 0 806 775"/>
                  <a:gd name="T173" fmla="*/ T172 w 92"/>
                  <a:gd name="T174" fmla="+- 0 734 621"/>
                  <a:gd name="T175" fmla="*/ 734 h 425"/>
                  <a:gd name="T176" fmla="+- 0 804 775"/>
                  <a:gd name="T177" fmla="*/ T176 w 92"/>
                  <a:gd name="T178" fmla="+- 0 715 621"/>
                  <a:gd name="T179" fmla="*/ 715 h 425"/>
                  <a:gd name="T180" fmla="+- 0 802 775"/>
                  <a:gd name="T181" fmla="*/ T180 w 92"/>
                  <a:gd name="T182" fmla="+- 0 676 621"/>
                  <a:gd name="T183" fmla="*/ 676 h 425"/>
                  <a:gd name="T184" fmla="+- 0 797 775"/>
                  <a:gd name="T185" fmla="*/ T184 w 92"/>
                  <a:gd name="T186" fmla="+- 0 650 621"/>
                  <a:gd name="T187" fmla="*/ 650 h 425"/>
                  <a:gd name="T188" fmla="+- 0 792 775"/>
                  <a:gd name="T189" fmla="*/ T188 w 92"/>
                  <a:gd name="T190" fmla="+- 0 633 621"/>
                  <a:gd name="T191" fmla="*/ 633 h 425"/>
                  <a:gd name="T192" fmla="+- 0 782 775"/>
                  <a:gd name="T193" fmla="*/ T192 w 92"/>
                  <a:gd name="T194" fmla="+- 0 621 621"/>
                  <a:gd name="T195" fmla="*/ 621 h 4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</a:cxnLst>
                <a:rect l="0" t="0" r="r" b="b"/>
                <a:pathLst>
                  <a:path w="92" h="425">
                    <a:moveTo>
                      <a:pt x="7" y="0"/>
                    </a:moveTo>
                    <a:lnTo>
                      <a:pt x="0" y="7"/>
                    </a:lnTo>
                    <a:lnTo>
                      <a:pt x="0" y="24"/>
                    </a:lnTo>
                    <a:lnTo>
                      <a:pt x="3" y="31"/>
                    </a:lnTo>
                    <a:lnTo>
                      <a:pt x="3" y="43"/>
                    </a:lnTo>
                    <a:lnTo>
                      <a:pt x="5" y="51"/>
                    </a:lnTo>
                    <a:lnTo>
                      <a:pt x="5" y="70"/>
                    </a:lnTo>
                    <a:lnTo>
                      <a:pt x="10" y="84"/>
                    </a:lnTo>
                    <a:lnTo>
                      <a:pt x="10" y="103"/>
                    </a:lnTo>
                    <a:lnTo>
                      <a:pt x="15" y="111"/>
                    </a:lnTo>
                    <a:lnTo>
                      <a:pt x="15" y="130"/>
                    </a:lnTo>
                    <a:lnTo>
                      <a:pt x="17" y="137"/>
                    </a:lnTo>
                    <a:lnTo>
                      <a:pt x="17" y="142"/>
                    </a:lnTo>
                    <a:lnTo>
                      <a:pt x="19" y="149"/>
                    </a:lnTo>
                    <a:lnTo>
                      <a:pt x="19" y="156"/>
                    </a:lnTo>
                    <a:lnTo>
                      <a:pt x="22" y="161"/>
                    </a:lnTo>
                    <a:lnTo>
                      <a:pt x="22" y="168"/>
                    </a:lnTo>
                    <a:lnTo>
                      <a:pt x="24" y="175"/>
                    </a:lnTo>
                    <a:lnTo>
                      <a:pt x="24" y="183"/>
                    </a:lnTo>
                    <a:lnTo>
                      <a:pt x="27" y="187"/>
                    </a:lnTo>
                    <a:lnTo>
                      <a:pt x="27" y="194"/>
                    </a:lnTo>
                    <a:lnTo>
                      <a:pt x="29" y="202"/>
                    </a:lnTo>
                    <a:lnTo>
                      <a:pt x="29" y="209"/>
                    </a:lnTo>
                    <a:lnTo>
                      <a:pt x="31" y="214"/>
                    </a:lnTo>
                    <a:lnTo>
                      <a:pt x="31" y="221"/>
                    </a:lnTo>
                    <a:lnTo>
                      <a:pt x="34" y="226"/>
                    </a:lnTo>
                    <a:lnTo>
                      <a:pt x="34" y="233"/>
                    </a:lnTo>
                    <a:lnTo>
                      <a:pt x="36" y="240"/>
                    </a:lnTo>
                    <a:lnTo>
                      <a:pt x="39" y="245"/>
                    </a:lnTo>
                    <a:lnTo>
                      <a:pt x="39" y="252"/>
                    </a:lnTo>
                    <a:lnTo>
                      <a:pt x="41" y="259"/>
                    </a:lnTo>
                    <a:lnTo>
                      <a:pt x="43" y="264"/>
                    </a:lnTo>
                    <a:lnTo>
                      <a:pt x="43" y="271"/>
                    </a:lnTo>
                    <a:lnTo>
                      <a:pt x="46" y="279"/>
                    </a:lnTo>
                    <a:lnTo>
                      <a:pt x="46" y="283"/>
                    </a:lnTo>
                    <a:lnTo>
                      <a:pt x="48" y="291"/>
                    </a:lnTo>
                    <a:lnTo>
                      <a:pt x="51" y="295"/>
                    </a:lnTo>
                    <a:lnTo>
                      <a:pt x="51" y="305"/>
                    </a:lnTo>
                    <a:lnTo>
                      <a:pt x="53" y="312"/>
                    </a:lnTo>
                    <a:lnTo>
                      <a:pt x="55" y="317"/>
                    </a:lnTo>
                    <a:lnTo>
                      <a:pt x="55" y="329"/>
                    </a:lnTo>
                    <a:lnTo>
                      <a:pt x="60" y="343"/>
                    </a:lnTo>
                    <a:lnTo>
                      <a:pt x="60" y="348"/>
                    </a:lnTo>
                    <a:lnTo>
                      <a:pt x="63" y="355"/>
                    </a:lnTo>
                    <a:lnTo>
                      <a:pt x="63" y="363"/>
                    </a:lnTo>
                    <a:lnTo>
                      <a:pt x="65" y="367"/>
                    </a:lnTo>
                    <a:lnTo>
                      <a:pt x="65" y="374"/>
                    </a:lnTo>
                    <a:lnTo>
                      <a:pt x="67" y="382"/>
                    </a:lnTo>
                    <a:lnTo>
                      <a:pt x="67" y="389"/>
                    </a:lnTo>
                    <a:lnTo>
                      <a:pt x="70" y="394"/>
                    </a:lnTo>
                    <a:lnTo>
                      <a:pt x="70" y="401"/>
                    </a:lnTo>
                    <a:lnTo>
                      <a:pt x="75" y="408"/>
                    </a:lnTo>
                    <a:lnTo>
                      <a:pt x="75" y="423"/>
                    </a:lnTo>
                    <a:lnTo>
                      <a:pt x="82" y="420"/>
                    </a:lnTo>
                    <a:lnTo>
                      <a:pt x="88" y="420"/>
                    </a:lnTo>
                    <a:lnTo>
                      <a:pt x="89" y="418"/>
                    </a:lnTo>
                    <a:lnTo>
                      <a:pt x="91" y="413"/>
                    </a:lnTo>
                    <a:lnTo>
                      <a:pt x="89" y="403"/>
                    </a:lnTo>
                    <a:lnTo>
                      <a:pt x="89" y="394"/>
                    </a:lnTo>
                    <a:lnTo>
                      <a:pt x="87" y="387"/>
                    </a:lnTo>
                    <a:lnTo>
                      <a:pt x="84" y="377"/>
                    </a:lnTo>
                    <a:lnTo>
                      <a:pt x="84" y="367"/>
                    </a:lnTo>
                    <a:lnTo>
                      <a:pt x="79" y="353"/>
                    </a:lnTo>
                    <a:lnTo>
                      <a:pt x="79" y="343"/>
                    </a:lnTo>
                    <a:lnTo>
                      <a:pt x="77" y="334"/>
                    </a:lnTo>
                    <a:lnTo>
                      <a:pt x="75" y="327"/>
                    </a:lnTo>
                    <a:lnTo>
                      <a:pt x="75" y="317"/>
                    </a:lnTo>
                    <a:lnTo>
                      <a:pt x="72" y="310"/>
                    </a:lnTo>
                    <a:lnTo>
                      <a:pt x="67" y="291"/>
                    </a:lnTo>
                    <a:lnTo>
                      <a:pt x="65" y="283"/>
                    </a:lnTo>
                    <a:lnTo>
                      <a:pt x="65" y="276"/>
                    </a:lnTo>
                    <a:lnTo>
                      <a:pt x="63" y="267"/>
                    </a:lnTo>
                    <a:lnTo>
                      <a:pt x="60" y="259"/>
                    </a:lnTo>
                    <a:lnTo>
                      <a:pt x="58" y="250"/>
                    </a:lnTo>
                    <a:lnTo>
                      <a:pt x="58" y="243"/>
                    </a:lnTo>
                    <a:lnTo>
                      <a:pt x="53" y="223"/>
                    </a:lnTo>
                    <a:lnTo>
                      <a:pt x="51" y="216"/>
                    </a:lnTo>
                    <a:lnTo>
                      <a:pt x="51" y="209"/>
                    </a:lnTo>
                    <a:lnTo>
                      <a:pt x="48" y="199"/>
                    </a:lnTo>
                    <a:lnTo>
                      <a:pt x="46" y="192"/>
                    </a:lnTo>
                    <a:lnTo>
                      <a:pt x="46" y="183"/>
                    </a:lnTo>
                    <a:lnTo>
                      <a:pt x="43" y="173"/>
                    </a:lnTo>
                    <a:lnTo>
                      <a:pt x="41" y="166"/>
                    </a:lnTo>
                    <a:lnTo>
                      <a:pt x="39" y="156"/>
                    </a:lnTo>
                    <a:lnTo>
                      <a:pt x="39" y="142"/>
                    </a:lnTo>
                    <a:lnTo>
                      <a:pt x="34" y="132"/>
                    </a:lnTo>
                    <a:lnTo>
                      <a:pt x="34" y="120"/>
                    </a:lnTo>
                    <a:lnTo>
                      <a:pt x="31" y="113"/>
                    </a:lnTo>
                    <a:lnTo>
                      <a:pt x="31" y="103"/>
                    </a:lnTo>
                    <a:lnTo>
                      <a:pt x="29" y="94"/>
                    </a:lnTo>
                    <a:lnTo>
                      <a:pt x="29" y="65"/>
                    </a:lnTo>
                    <a:lnTo>
                      <a:pt x="27" y="55"/>
                    </a:lnTo>
                    <a:lnTo>
                      <a:pt x="27" y="48"/>
                    </a:lnTo>
                    <a:lnTo>
                      <a:pt x="22" y="29"/>
                    </a:lnTo>
                    <a:lnTo>
                      <a:pt x="19" y="22"/>
                    </a:lnTo>
                    <a:lnTo>
                      <a:pt x="17" y="12"/>
                    </a:lnTo>
                    <a:lnTo>
                      <a:pt x="10" y="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1" name="Group 154"/>
            <p:cNvGrpSpPr>
              <a:grpSpLocks/>
            </p:cNvGrpSpPr>
            <p:nvPr/>
          </p:nvGrpSpPr>
          <p:grpSpPr bwMode="auto">
            <a:xfrm>
              <a:off x="581" y="616"/>
              <a:ext cx="228" cy="442"/>
              <a:chOff x="581" y="616"/>
              <a:chExt cx="228" cy="442"/>
            </a:xfrm>
          </p:grpSpPr>
          <p:sp>
            <p:nvSpPr>
              <p:cNvPr id="2145" name="Freeform 155"/>
              <p:cNvSpPr>
                <a:spLocks/>
              </p:cNvSpPr>
              <p:nvPr/>
            </p:nvSpPr>
            <p:spPr bwMode="auto">
              <a:xfrm>
                <a:off x="581" y="616"/>
                <a:ext cx="228" cy="442"/>
              </a:xfrm>
              <a:custGeom>
                <a:avLst/>
                <a:gdLst>
                  <a:gd name="T0" fmla="+- 0 583 581"/>
                  <a:gd name="T1" fmla="*/ T0 w 228"/>
                  <a:gd name="T2" fmla="+- 0 619 616"/>
                  <a:gd name="T3" fmla="*/ 619 h 442"/>
                  <a:gd name="T4" fmla="+- 0 581 581"/>
                  <a:gd name="T5" fmla="*/ T4 w 228"/>
                  <a:gd name="T6" fmla="+- 0 633 616"/>
                  <a:gd name="T7" fmla="*/ 633 h 442"/>
                  <a:gd name="T8" fmla="+- 0 590 581"/>
                  <a:gd name="T9" fmla="*/ T8 w 228"/>
                  <a:gd name="T10" fmla="+- 0 652 616"/>
                  <a:gd name="T11" fmla="*/ 652 h 442"/>
                  <a:gd name="T12" fmla="+- 0 600 581"/>
                  <a:gd name="T13" fmla="*/ T12 w 228"/>
                  <a:gd name="T14" fmla="+- 0 674 616"/>
                  <a:gd name="T15" fmla="*/ 674 h 442"/>
                  <a:gd name="T16" fmla="+- 0 607 581"/>
                  <a:gd name="T17" fmla="*/ T16 w 228"/>
                  <a:gd name="T18" fmla="+- 0 686 616"/>
                  <a:gd name="T19" fmla="*/ 686 h 442"/>
                  <a:gd name="T20" fmla="+- 0 614 581"/>
                  <a:gd name="T21" fmla="*/ T20 w 228"/>
                  <a:gd name="T22" fmla="+- 0 705 616"/>
                  <a:gd name="T23" fmla="*/ 705 h 442"/>
                  <a:gd name="T24" fmla="+- 0 624 581"/>
                  <a:gd name="T25" fmla="*/ T24 w 228"/>
                  <a:gd name="T26" fmla="+- 0 717 616"/>
                  <a:gd name="T27" fmla="*/ 717 h 442"/>
                  <a:gd name="T28" fmla="+- 0 629 581"/>
                  <a:gd name="T29" fmla="*/ T28 w 228"/>
                  <a:gd name="T30" fmla="+- 0 732 616"/>
                  <a:gd name="T31" fmla="*/ 732 h 442"/>
                  <a:gd name="T32" fmla="+- 0 636 581"/>
                  <a:gd name="T33" fmla="*/ T32 w 228"/>
                  <a:gd name="T34" fmla="+- 0 746 616"/>
                  <a:gd name="T35" fmla="*/ 746 h 442"/>
                  <a:gd name="T36" fmla="+- 0 643 581"/>
                  <a:gd name="T37" fmla="*/ T36 w 228"/>
                  <a:gd name="T38" fmla="+- 0 758 616"/>
                  <a:gd name="T39" fmla="*/ 758 h 442"/>
                  <a:gd name="T40" fmla="+- 0 650 581"/>
                  <a:gd name="T41" fmla="*/ T40 w 228"/>
                  <a:gd name="T42" fmla="+- 0 772 616"/>
                  <a:gd name="T43" fmla="*/ 772 h 442"/>
                  <a:gd name="T44" fmla="+- 0 655 581"/>
                  <a:gd name="T45" fmla="*/ T44 w 228"/>
                  <a:gd name="T46" fmla="+- 0 784 616"/>
                  <a:gd name="T47" fmla="*/ 784 h 442"/>
                  <a:gd name="T48" fmla="+- 0 667 581"/>
                  <a:gd name="T49" fmla="*/ T48 w 228"/>
                  <a:gd name="T50" fmla="+- 0 804 616"/>
                  <a:gd name="T51" fmla="*/ 804 h 442"/>
                  <a:gd name="T52" fmla="+- 0 677 581"/>
                  <a:gd name="T53" fmla="*/ T52 w 228"/>
                  <a:gd name="T54" fmla="+- 0 825 616"/>
                  <a:gd name="T55" fmla="*/ 825 h 442"/>
                  <a:gd name="T56" fmla="+- 0 684 581"/>
                  <a:gd name="T57" fmla="*/ T56 w 228"/>
                  <a:gd name="T58" fmla="+- 0 840 616"/>
                  <a:gd name="T59" fmla="*/ 840 h 442"/>
                  <a:gd name="T60" fmla="+- 0 694 581"/>
                  <a:gd name="T61" fmla="*/ T60 w 228"/>
                  <a:gd name="T62" fmla="+- 0 859 616"/>
                  <a:gd name="T63" fmla="*/ 859 h 442"/>
                  <a:gd name="T64" fmla="+- 0 701 581"/>
                  <a:gd name="T65" fmla="*/ T64 w 228"/>
                  <a:gd name="T66" fmla="+- 0 871 616"/>
                  <a:gd name="T67" fmla="*/ 871 h 442"/>
                  <a:gd name="T68" fmla="+- 0 708 581"/>
                  <a:gd name="T69" fmla="*/ T68 w 228"/>
                  <a:gd name="T70" fmla="+- 0 883 616"/>
                  <a:gd name="T71" fmla="*/ 883 h 442"/>
                  <a:gd name="T72" fmla="+- 0 715 581"/>
                  <a:gd name="T73" fmla="*/ T72 w 228"/>
                  <a:gd name="T74" fmla="+- 0 897 616"/>
                  <a:gd name="T75" fmla="*/ 897 h 442"/>
                  <a:gd name="T76" fmla="+- 0 720 581"/>
                  <a:gd name="T77" fmla="*/ T76 w 228"/>
                  <a:gd name="T78" fmla="+- 0 912 616"/>
                  <a:gd name="T79" fmla="*/ 912 h 442"/>
                  <a:gd name="T80" fmla="+- 0 730 581"/>
                  <a:gd name="T81" fmla="*/ T80 w 228"/>
                  <a:gd name="T82" fmla="+- 0 924 616"/>
                  <a:gd name="T83" fmla="*/ 924 h 442"/>
                  <a:gd name="T84" fmla="+- 0 739 581"/>
                  <a:gd name="T85" fmla="*/ T84 w 228"/>
                  <a:gd name="T86" fmla="+- 0 943 616"/>
                  <a:gd name="T87" fmla="*/ 943 h 442"/>
                  <a:gd name="T88" fmla="+- 0 744 581"/>
                  <a:gd name="T89" fmla="*/ T88 w 228"/>
                  <a:gd name="T90" fmla="+- 0 957 616"/>
                  <a:gd name="T91" fmla="*/ 957 h 442"/>
                  <a:gd name="T92" fmla="+- 0 754 581"/>
                  <a:gd name="T93" fmla="*/ T92 w 228"/>
                  <a:gd name="T94" fmla="+- 0 979 616"/>
                  <a:gd name="T95" fmla="*/ 979 h 442"/>
                  <a:gd name="T96" fmla="+- 0 766 581"/>
                  <a:gd name="T97" fmla="*/ T96 w 228"/>
                  <a:gd name="T98" fmla="+- 0 998 616"/>
                  <a:gd name="T99" fmla="*/ 998 h 442"/>
                  <a:gd name="T100" fmla="+- 0 773 581"/>
                  <a:gd name="T101" fmla="*/ T100 w 228"/>
                  <a:gd name="T102" fmla="+- 0 1010 616"/>
                  <a:gd name="T103" fmla="*/ 1010 h 442"/>
                  <a:gd name="T104" fmla="+- 0 782 581"/>
                  <a:gd name="T105" fmla="*/ T104 w 228"/>
                  <a:gd name="T106" fmla="+- 0 1032 616"/>
                  <a:gd name="T107" fmla="*/ 1032 h 442"/>
                  <a:gd name="T108" fmla="+- 0 797 581"/>
                  <a:gd name="T109" fmla="*/ T108 w 228"/>
                  <a:gd name="T110" fmla="+- 0 1058 616"/>
                  <a:gd name="T111" fmla="*/ 1058 h 442"/>
                  <a:gd name="T112" fmla="+- 0 806 581"/>
                  <a:gd name="T113" fmla="*/ T112 w 228"/>
                  <a:gd name="T114" fmla="+- 0 1055 616"/>
                  <a:gd name="T115" fmla="*/ 1055 h 442"/>
                  <a:gd name="T116" fmla="+- 0 809 581"/>
                  <a:gd name="T117" fmla="*/ T116 w 228"/>
                  <a:gd name="T118" fmla="+- 0 1046 616"/>
                  <a:gd name="T119" fmla="*/ 1046 h 442"/>
                  <a:gd name="T120" fmla="+- 0 794 581"/>
                  <a:gd name="T121" fmla="*/ T120 w 228"/>
                  <a:gd name="T122" fmla="+- 0 1022 616"/>
                  <a:gd name="T123" fmla="*/ 1022 h 442"/>
                  <a:gd name="T124" fmla="+- 0 787 581"/>
                  <a:gd name="T125" fmla="*/ T124 w 228"/>
                  <a:gd name="T126" fmla="+- 0 1008 616"/>
                  <a:gd name="T127" fmla="*/ 1008 h 442"/>
                  <a:gd name="T128" fmla="+- 0 780 581"/>
                  <a:gd name="T129" fmla="*/ T128 w 228"/>
                  <a:gd name="T130" fmla="+- 0 991 616"/>
                  <a:gd name="T131" fmla="*/ 991 h 442"/>
                  <a:gd name="T132" fmla="+- 0 773 581"/>
                  <a:gd name="T133" fmla="*/ T132 w 228"/>
                  <a:gd name="T134" fmla="+- 0 974 616"/>
                  <a:gd name="T135" fmla="*/ 974 h 442"/>
                  <a:gd name="T136" fmla="+- 0 766 581"/>
                  <a:gd name="T137" fmla="*/ T136 w 228"/>
                  <a:gd name="T138" fmla="+- 0 957 616"/>
                  <a:gd name="T139" fmla="*/ 957 h 442"/>
                  <a:gd name="T140" fmla="+- 0 758 581"/>
                  <a:gd name="T141" fmla="*/ T140 w 228"/>
                  <a:gd name="T142" fmla="+- 0 943 616"/>
                  <a:gd name="T143" fmla="*/ 943 h 442"/>
                  <a:gd name="T144" fmla="+- 0 749 581"/>
                  <a:gd name="T145" fmla="*/ T144 w 228"/>
                  <a:gd name="T146" fmla="+- 0 928 616"/>
                  <a:gd name="T147" fmla="*/ 928 h 442"/>
                  <a:gd name="T148" fmla="+- 0 742 581"/>
                  <a:gd name="T149" fmla="*/ T148 w 228"/>
                  <a:gd name="T150" fmla="+- 0 912 616"/>
                  <a:gd name="T151" fmla="*/ 912 h 442"/>
                  <a:gd name="T152" fmla="+- 0 734 581"/>
                  <a:gd name="T153" fmla="*/ T152 w 228"/>
                  <a:gd name="T154" fmla="+- 0 895 616"/>
                  <a:gd name="T155" fmla="*/ 895 h 442"/>
                  <a:gd name="T156" fmla="+- 0 727 581"/>
                  <a:gd name="T157" fmla="*/ T156 w 228"/>
                  <a:gd name="T158" fmla="+- 0 880 616"/>
                  <a:gd name="T159" fmla="*/ 880 h 442"/>
                  <a:gd name="T160" fmla="+- 0 720 581"/>
                  <a:gd name="T161" fmla="*/ T160 w 228"/>
                  <a:gd name="T162" fmla="+- 0 864 616"/>
                  <a:gd name="T163" fmla="*/ 864 h 442"/>
                  <a:gd name="T164" fmla="+- 0 710 581"/>
                  <a:gd name="T165" fmla="*/ T164 w 228"/>
                  <a:gd name="T166" fmla="+- 0 847 616"/>
                  <a:gd name="T167" fmla="*/ 847 h 442"/>
                  <a:gd name="T168" fmla="+- 0 701 581"/>
                  <a:gd name="T169" fmla="*/ T168 w 228"/>
                  <a:gd name="T170" fmla="+- 0 825 616"/>
                  <a:gd name="T171" fmla="*/ 825 h 442"/>
                  <a:gd name="T172" fmla="+- 0 694 581"/>
                  <a:gd name="T173" fmla="*/ T172 w 228"/>
                  <a:gd name="T174" fmla="+- 0 808 616"/>
                  <a:gd name="T175" fmla="*/ 808 h 442"/>
                  <a:gd name="T176" fmla="+- 0 679 581"/>
                  <a:gd name="T177" fmla="*/ T176 w 228"/>
                  <a:gd name="T178" fmla="+- 0 789 616"/>
                  <a:gd name="T179" fmla="*/ 789 h 442"/>
                  <a:gd name="T180" fmla="+- 0 672 581"/>
                  <a:gd name="T181" fmla="*/ T180 w 228"/>
                  <a:gd name="T182" fmla="+- 0 777 616"/>
                  <a:gd name="T183" fmla="*/ 777 h 442"/>
                  <a:gd name="T184" fmla="+- 0 667 581"/>
                  <a:gd name="T185" fmla="*/ T184 w 228"/>
                  <a:gd name="T186" fmla="+- 0 765 616"/>
                  <a:gd name="T187" fmla="*/ 765 h 442"/>
                  <a:gd name="T188" fmla="+- 0 660 581"/>
                  <a:gd name="T189" fmla="*/ T188 w 228"/>
                  <a:gd name="T190" fmla="+- 0 755 616"/>
                  <a:gd name="T191" fmla="*/ 755 h 442"/>
                  <a:gd name="T192" fmla="+- 0 655 581"/>
                  <a:gd name="T193" fmla="*/ T192 w 228"/>
                  <a:gd name="T194" fmla="+- 0 744 616"/>
                  <a:gd name="T195" fmla="*/ 744 h 442"/>
                  <a:gd name="T196" fmla="+- 0 643 581"/>
                  <a:gd name="T197" fmla="*/ T196 w 228"/>
                  <a:gd name="T198" fmla="+- 0 722 616"/>
                  <a:gd name="T199" fmla="*/ 722 h 442"/>
                  <a:gd name="T200" fmla="+- 0 634 581"/>
                  <a:gd name="T201" fmla="*/ T200 w 228"/>
                  <a:gd name="T202" fmla="+- 0 703 616"/>
                  <a:gd name="T203" fmla="*/ 703 h 442"/>
                  <a:gd name="T204" fmla="+- 0 629 581"/>
                  <a:gd name="T205" fmla="*/ T204 w 228"/>
                  <a:gd name="T206" fmla="+- 0 691 616"/>
                  <a:gd name="T207" fmla="*/ 691 h 442"/>
                  <a:gd name="T208" fmla="+- 0 619 581"/>
                  <a:gd name="T209" fmla="*/ T208 w 228"/>
                  <a:gd name="T210" fmla="+- 0 674 616"/>
                  <a:gd name="T211" fmla="*/ 674 h 442"/>
                  <a:gd name="T212" fmla="+- 0 612 581"/>
                  <a:gd name="T213" fmla="*/ T212 w 228"/>
                  <a:gd name="T214" fmla="+- 0 657 616"/>
                  <a:gd name="T215" fmla="*/ 657 h 442"/>
                  <a:gd name="T216" fmla="+- 0 600 581"/>
                  <a:gd name="T217" fmla="*/ T216 w 228"/>
                  <a:gd name="T218" fmla="+- 0 638 616"/>
                  <a:gd name="T219" fmla="*/ 638 h 442"/>
                  <a:gd name="T220" fmla="+- 0 586 581"/>
                  <a:gd name="T221" fmla="*/ T220 w 228"/>
                  <a:gd name="T222" fmla="+- 0 616 616"/>
                  <a:gd name="T223" fmla="*/ 616 h 4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</a:cxnLst>
                <a:rect l="0" t="0" r="r" b="b"/>
                <a:pathLst>
                  <a:path w="228" h="442">
                    <a:moveTo>
                      <a:pt x="5" y="0"/>
                    </a:moveTo>
                    <a:lnTo>
                      <a:pt x="2" y="3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5" y="32"/>
                    </a:lnTo>
                    <a:lnTo>
                      <a:pt x="9" y="36"/>
                    </a:lnTo>
                    <a:lnTo>
                      <a:pt x="12" y="44"/>
                    </a:lnTo>
                    <a:lnTo>
                      <a:pt x="19" y="58"/>
                    </a:lnTo>
                    <a:lnTo>
                      <a:pt x="21" y="65"/>
                    </a:lnTo>
                    <a:lnTo>
                      <a:pt x="26" y="70"/>
                    </a:lnTo>
                    <a:lnTo>
                      <a:pt x="31" y="84"/>
                    </a:lnTo>
                    <a:lnTo>
                      <a:pt x="33" y="89"/>
                    </a:lnTo>
                    <a:lnTo>
                      <a:pt x="38" y="96"/>
                    </a:lnTo>
                    <a:lnTo>
                      <a:pt x="43" y="101"/>
                    </a:lnTo>
                    <a:lnTo>
                      <a:pt x="45" y="111"/>
                    </a:lnTo>
                    <a:lnTo>
                      <a:pt x="48" y="116"/>
                    </a:lnTo>
                    <a:lnTo>
                      <a:pt x="53" y="123"/>
                    </a:lnTo>
                    <a:lnTo>
                      <a:pt x="55" y="130"/>
                    </a:lnTo>
                    <a:lnTo>
                      <a:pt x="60" y="137"/>
                    </a:lnTo>
                    <a:lnTo>
                      <a:pt x="62" y="142"/>
                    </a:lnTo>
                    <a:lnTo>
                      <a:pt x="65" y="149"/>
                    </a:lnTo>
                    <a:lnTo>
                      <a:pt x="69" y="156"/>
                    </a:lnTo>
                    <a:lnTo>
                      <a:pt x="74" y="161"/>
                    </a:lnTo>
                    <a:lnTo>
                      <a:pt x="74" y="168"/>
                    </a:lnTo>
                    <a:lnTo>
                      <a:pt x="84" y="183"/>
                    </a:lnTo>
                    <a:lnTo>
                      <a:pt x="86" y="188"/>
                    </a:lnTo>
                    <a:lnTo>
                      <a:pt x="89" y="195"/>
                    </a:lnTo>
                    <a:lnTo>
                      <a:pt x="96" y="209"/>
                    </a:lnTo>
                    <a:lnTo>
                      <a:pt x="101" y="214"/>
                    </a:lnTo>
                    <a:lnTo>
                      <a:pt x="103" y="224"/>
                    </a:lnTo>
                    <a:lnTo>
                      <a:pt x="108" y="228"/>
                    </a:lnTo>
                    <a:lnTo>
                      <a:pt x="113" y="243"/>
                    </a:lnTo>
                    <a:lnTo>
                      <a:pt x="117" y="250"/>
                    </a:lnTo>
                    <a:lnTo>
                      <a:pt x="120" y="255"/>
                    </a:lnTo>
                    <a:lnTo>
                      <a:pt x="125" y="262"/>
                    </a:lnTo>
                    <a:lnTo>
                      <a:pt x="127" y="267"/>
                    </a:lnTo>
                    <a:lnTo>
                      <a:pt x="129" y="276"/>
                    </a:lnTo>
                    <a:lnTo>
                      <a:pt x="134" y="281"/>
                    </a:lnTo>
                    <a:lnTo>
                      <a:pt x="139" y="288"/>
                    </a:lnTo>
                    <a:lnTo>
                      <a:pt x="139" y="296"/>
                    </a:lnTo>
                    <a:lnTo>
                      <a:pt x="144" y="300"/>
                    </a:lnTo>
                    <a:lnTo>
                      <a:pt x="149" y="308"/>
                    </a:lnTo>
                    <a:lnTo>
                      <a:pt x="153" y="322"/>
                    </a:lnTo>
                    <a:lnTo>
                      <a:pt x="158" y="327"/>
                    </a:lnTo>
                    <a:lnTo>
                      <a:pt x="161" y="336"/>
                    </a:lnTo>
                    <a:lnTo>
                      <a:pt x="163" y="341"/>
                    </a:lnTo>
                    <a:lnTo>
                      <a:pt x="168" y="348"/>
                    </a:lnTo>
                    <a:lnTo>
                      <a:pt x="173" y="363"/>
                    </a:lnTo>
                    <a:lnTo>
                      <a:pt x="182" y="372"/>
                    </a:lnTo>
                    <a:lnTo>
                      <a:pt x="185" y="382"/>
                    </a:lnTo>
                    <a:lnTo>
                      <a:pt x="189" y="389"/>
                    </a:lnTo>
                    <a:lnTo>
                      <a:pt x="192" y="394"/>
                    </a:lnTo>
                    <a:lnTo>
                      <a:pt x="197" y="408"/>
                    </a:lnTo>
                    <a:lnTo>
                      <a:pt x="201" y="416"/>
                    </a:lnTo>
                    <a:lnTo>
                      <a:pt x="211" y="435"/>
                    </a:lnTo>
                    <a:lnTo>
                      <a:pt x="216" y="442"/>
                    </a:lnTo>
                    <a:lnTo>
                      <a:pt x="221" y="439"/>
                    </a:lnTo>
                    <a:lnTo>
                      <a:pt x="225" y="439"/>
                    </a:lnTo>
                    <a:lnTo>
                      <a:pt x="225" y="435"/>
                    </a:lnTo>
                    <a:lnTo>
                      <a:pt x="228" y="430"/>
                    </a:lnTo>
                    <a:lnTo>
                      <a:pt x="218" y="416"/>
                    </a:lnTo>
                    <a:lnTo>
                      <a:pt x="213" y="406"/>
                    </a:lnTo>
                    <a:lnTo>
                      <a:pt x="211" y="399"/>
                    </a:lnTo>
                    <a:lnTo>
                      <a:pt x="206" y="392"/>
                    </a:lnTo>
                    <a:lnTo>
                      <a:pt x="204" y="384"/>
                    </a:lnTo>
                    <a:lnTo>
                      <a:pt x="199" y="375"/>
                    </a:lnTo>
                    <a:lnTo>
                      <a:pt x="194" y="368"/>
                    </a:lnTo>
                    <a:lnTo>
                      <a:pt x="192" y="358"/>
                    </a:lnTo>
                    <a:lnTo>
                      <a:pt x="187" y="353"/>
                    </a:lnTo>
                    <a:lnTo>
                      <a:pt x="185" y="341"/>
                    </a:lnTo>
                    <a:lnTo>
                      <a:pt x="180" y="336"/>
                    </a:lnTo>
                    <a:lnTo>
                      <a:pt x="177" y="327"/>
                    </a:lnTo>
                    <a:lnTo>
                      <a:pt x="173" y="319"/>
                    </a:lnTo>
                    <a:lnTo>
                      <a:pt x="168" y="312"/>
                    </a:lnTo>
                    <a:lnTo>
                      <a:pt x="165" y="305"/>
                    </a:lnTo>
                    <a:lnTo>
                      <a:pt x="161" y="296"/>
                    </a:lnTo>
                    <a:lnTo>
                      <a:pt x="158" y="288"/>
                    </a:lnTo>
                    <a:lnTo>
                      <a:pt x="153" y="279"/>
                    </a:lnTo>
                    <a:lnTo>
                      <a:pt x="149" y="272"/>
                    </a:lnTo>
                    <a:lnTo>
                      <a:pt x="146" y="264"/>
                    </a:lnTo>
                    <a:lnTo>
                      <a:pt x="141" y="255"/>
                    </a:lnTo>
                    <a:lnTo>
                      <a:pt x="139" y="248"/>
                    </a:lnTo>
                    <a:lnTo>
                      <a:pt x="134" y="240"/>
                    </a:lnTo>
                    <a:lnTo>
                      <a:pt x="129" y="231"/>
                    </a:lnTo>
                    <a:lnTo>
                      <a:pt x="127" y="224"/>
                    </a:lnTo>
                    <a:lnTo>
                      <a:pt x="120" y="209"/>
                    </a:lnTo>
                    <a:lnTo>
                      <a:pt x="115" y="199"/>
                    </a:lnTo>
                    <a:lnTo>
                      <a:pt x="113" y="192"/>
                    </a:lnTo>
                    <a:lnTo>
                      <a:pt x="103" y="178"/>
                    </a:lnTo>
                    <a:lnTo>
                      <a:pt x="98" y="173"/>
                    </a:lnTo>
                    <a:lnTo>
                      <a:pt x="96" y="166"/>
                    </a:lnTo>
                    <a:lnTo>
                      <a:pt x="91" y="161"/>
                    </a:lnTo>
                    <a:lnTo>
                      <a:pt x="89" y="156"/>
                    </a:lnTo>
                    <a:lnTo>
                      <a:pt x="86" y="149"/>
                    </a:lnTo>
                    <a:lnTo>
                      <a:pt x="84" y="144"/>
                    </a:lnTo>
                    <a:lnTo>
                      <a:pt x="79" y="139"/>
                    </a:lnTo>
                    <a:lnTo>
                      <a:pt x="77" y="135"/>
                    </a:lnTo>
                    <a:lnTo>
                      <a:pt x="74" y="128"/>
                    </a:lnTo>
                    <a:lnTo>
                      <a:pt x="69" y="120"/>
                    </a:lnTo>
                    <a:lnTo>
                      <a:pt x="62" y="106"/>
                    </a:lnTo>
                    <a:lnTo>
                      <a:pt x="57" y="92"/>
                    </a:lnTo>
                    <a:lnTo>
                      <a:pt x="53" y="87"/>
                    </a:lnTo>
                    <a:lnTo>
                      <a:pt x="53" y="82"/>
                    </a:lnTo>
                    <a:lnTo>
                      <a:pt x="48" y="75"/>
                    </a:lnTo>
                    <a:lnTo>
                      <a:pt x="43" y="65"/>
                    </a:lnTo>
                    <a:lnTo>
                      <a:pt x="38" y="58"/>
                    </a:lnTo>
                    <a:lnTo>
                      <a:pt x="33" y="48"/>
                    </a:lnTo>
                    <a:lnTo>
                      <a:pt x="31" y="41"/>
                    </a:lnTo>
                    <a:lnTo>
                      <a:pt x="24" y="32"/>
                    </a:lnTo>
                    <a:lnTo>
                      <a:pt x="19" y="22"/>
                    </a:lnTo>
                    <a:lnTo>
                      <a:pt x="12" y="1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2" name="Group 151"/>
            <p:cNvGrpSpPr>
              <a:grpSpLocks/>
            </p:cNvGrpSpPr>
            <p:nvPr/>
          </p:nvGrpSpPr>
          <p:grpSpPr bwMode="auto">
            <a:xfrm>
              <a:off x="629" y="686"/>
              <a:ext cx="135" cy="84"/>
              <a:chOff x="629" y="686"/>
              <a:chExt cx="135" cy="84"/>
            </a:xfrm>
          </p:grpSpPr>
          <p:sp>
            <p:nvSpPr>
              <p:cNvPr id="2142" name="Freeform 153"/>
              <p:cNvSpPr>
                <a:spLocks/>
              </p:cNvSpPr>
              <p:nvPr/>
            </p:nvSpPr>
            <p:spPr bwMode="auto">
              <a:xfrm>
                <a:off x="629" y="686"/>
                <a:ext cx="135" cy="84"/>
              </a:xfrm>
              <a:custGeom>
                <a:avLst/>
                <a:gdLst>
                  <a:gd name="T0" fmla="+- 0 648 629"/>
                  <a:gd name="T1" fmla="*/ T0 w 135"/>
                  <a:gd name="T2" fmla="+- 0 724 686"/>
                  <a:gd name="T3" fmla="*/ 724 h 84"/>
                  <a:gd name="T4" fmla="+- 0 636 629"/>
                  <a:gd name="T5" fmla="*/ T4 w 135"/>
                  <a:gd name="T6" fmla="+- 0 724 686"/>
                  <a:gd name="T7" fmla="*/ 724 h 84"/>
                  <a:gd name="T8" fmla="+- 0 629 629"/>
                  <a:gd name="T9" fmla="*/ T8 w 135"/>
                  <a:gd name="T10" fmla="+- 0 727 686"/>
                  <a:gd name="T11" fmla="*/ 727 h 84"/>
                  <a:gd name="T12" fmla="+- 0 629 629"/>
                  <a:gd name="T13" fmla="*/ T12 w 135"/>
                  <a:gd name="T14" fmla="+- 0 736 686"/>
                  <a:gd name="T15" fmla="*/ 736 h 84"/>
                  <a:gd name="T16" fmla="+- 0 638 629"/>
                  <a:gd name="T17" fmla="*/ T16 w 135"/>
                  <a:gd name="T18" fmla="+- 0 741 686"/>
                  <a:gd name="T19" fmla="*/ 741 h 84"/>
                  <a:gd name="T20" fmla="+- 0 646 629"/>
                  <a:gd name="T21" fmla="*/ T20 w 135"/>
                  <a:gd name="T22" fmla="+- 0 744 686"/>
                  <a:gd name="T23" fmla="*/ 744 h 84"/>
                  <a:gd name="T24" fmla="+- 0 684 629"/>
                  <a:gd name="T25" fmla="*/ T24 w 135"/>
                  <a:gd name="T26" fmla="+- 0 753 686"/>
                  <a:gd name="T27" fmla="*/ 753 h 84"/>
                  <a:gd name="T28" fmla="+- 0 694 629"/>
                  <a:gd name="T29" fmla="*/ T28 w 135"/>
                  <a:gd name="T30" fmla="+- 0 758 686"/>
                  <a:gd name="T31" fmla="*/ 758 h 84"/>
                  <a:gd name="T32" fmla="+- 0 706 629"/>
                  <a:gd name="T33" fmla="*/ T32 w 135"/>
                  <a:gd name="T34" fmla="+- 0 763 686"/>
                  <a:gd name="T35" fmla="*/ 763 h 84"/>
                  <a:gd name="T36" fmla="+- 0 715 629"/>
                  <a:gd name="T37" fmla="*/ T36 w 135"/>
                  <a:gd name="T38" fmla="+- 0 765 686"/>
                  <a:gd name="T39" fmla="*/ 765 h 84"/>
                  <a:gd name="T40" fmla="+- 0 725 629"/>
                  <a:gd name="T41" fmla="*/ T40 w 135"/>
                  <a:gd name="T42" fmla="+- 0 770 686"/>
                  <a:gd name="T43" fmla="*/ 770 h 84"/>
                  <a:gd name="T44" fmla="+- 0 734 629"/>
                  <a:gd name="T45" fmla="*/ T44 w 135"/>
                  <a:gd name="T46" fmla="+- 0 770 686"/>
                  <a:gd name="T47" fmla="*/ 770 h 84"/>
                  <a:gd name="T48" fmla="+- 0 744 629"/>
                  <a:gd name="T49" fmla="*/ T48 w 135"/>
                  <a:gd name="T50" fmla="+- 0 768 686"/>
                  <a:gd name="T51" fmla="*/ 768 h 84"/>
                  <a:gd name="T52" fmla="+- 0 744 629"/>
                  <a:gd name="T53" fmla="*/ T52 w 135"/>
                  <a:gd name="T54" fmla="+- 0 751 686"/>
                  <a:gd name="T55" fmla="*/ 751 h 84"/>
                  <a:gd name="T56" fmla="+- 0 730 629"/>
                  <a:gd name="T57" fmla="*/ T56 w 135"/>
                  <a:gd name="T58" fmla="+- 0 751 686"/>
                  <a:gd name="T59" fmla="*/ 751 h 84"/>
                  <a:gd name="T60" fmla="+- 0 720 629"/>
                  <a:gd name="T61" fmla="*/ T60 w 135"/>
                  <a:gd name="T62" fmla="+- 0 746 686"/>
                  <a:gd name="T63" fmla="*/ 746 h 84"/>
                  <a:gd name="T64" fmla="+- 0 715 629"/>
                  <a:gd name="T65" fmla="*/ T64 w 135"/>
                  <a:gd name="T66" fmla="+- 0 746 686"/>
                  <a:gd name="T67" fmla="*/ 746 h 84"/>
                  <a:gd name="T68" fmla="+- 0 710 629"/>
                  <a:gd name="T69" fmla="*/ T68 w 135"/>
                  <a:gd name="T70" fmla="+- 0 744 686"/>
                  <a:gd name="T71" fmla="*/ 744 h 84"/>
                  <a:gd name="T72" fmla="+- 0 703 629"/>
                  <a:gd name="T73" fmla="*/ T72 w 135"/>
                  <a:gd name="T74" fmla="+- 0 741 686"/>
                  <a:gd name="T75" fmla="*/ 741 h 84"/>
                  <a:gd name="T76" fmla="+- 0 698 629"/>
                  <a:gd name="T77" fmla="*/ T76 w 135"/>
                  <a:gd name="T78" fmla="+- 0 739 686"/>
                  <a:gd name="T79" fmla="*/ 739 h 84"/>
                  <a:gd name="T80" fmla="+- 0 684 629"/>
                  <a:gd name="T81" fmla="*/ T80 w 135"/>
                  <a:gd name="T82" fmla="+- 0 734 686"/>
                  <a:gd name="T83" fmla="*/ 734 h 84"/>
                  <a:gd name="T84" fmla="+- 0 679 629"/>
                  <a:gd name="T85" fmla="*/ T84 w 135"/>
                  <a:gd name="T86" fmla="+- 0 732 686"/>
                  <a:gd name="T87" fmla="*/ 732 h 84"/>
                  <a:gd name="T88" fmla="+- 0 672 629"/>
                  <a:gd name="T89" fmla="*/ T88 w 135"/>
                  <a:gd name="T90" fmla="+- 0 729 686"/>
                  <a:gd name="T91" fmla="*/ 729 h 84"/>
                  <a:gd name="T92" fmla="+- 0 667 629"/>
                  <a:gd name="T93" fmla="*/ T92 w 135"/>
                  <a:gd name="T94" fmla="+- 0 727 686"/>
                  <a:gd name="T95" fmla="*/ 727 h 84"/>
                  <a:gd name="T96" fmla="+- 0 655 629"/>
                  <a:gd name="T97" fmla="*/ T96 w 135"/>
                  <a:gd name="T98" fmla="+- 0 727 686"/>
                  <a:gd name="T99" fmla="*/ 727 h 84"/>
                  <a:gd name="T100" fmla="+- 0 648 629"/>
                  <a:gd name="T101" fmla="*/ T100 w 135"/>
                  <a:gd name="T102" fmla="+- 0 724 686"/>
                  <a:gd name="T103" fmla="*/ 724 h 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135" h="84">
                    <a:moveTo>
                      <a:pt x="19" y="38"/>
                    </a:moveTo>
                    <a:lnTo>
                      <a:pt x="7" y="38"/>
                    </a:lnTo>
                    <a:lnTo>
                      <a:pt x="0" y="41"/>
                    </a:lnTo>
                    <a:lnTo>
                      <a:pt x="0" y="50"/>
                    </a:lnTo>
                    <a:lnTo>
                      <a:pt x="9" y="55"/>
                    </a:lnTo>
                    <a:lnTo>
                      <a:pt x="17" y="58"/>
                    </a:lnTo>
                    <a:lnTo>
                      <a:pt x="55" y="67"/>
                    </a:lnTo>
                    <a:lnTo>
                      <a:pt x="65" y="72"/>
                    </a:lnTo>
                    <a:lnTo>
                      <a:pt x="77" y="77"/>
                    </a:lnTo>
                    <a:lnTo>
                      <a:pt x="86" y="79"/>
                    </a:lnTo>
                    <a:lnTo>
                      <a:pt x="96" y="84"/>
                    </a:lnTo>
                    <a:lnTo>
                      <a:pt x="105" y="84"/>
                    </a:lnTo>
                    <a:lnTo>
                      <a:pt x="115" y="82"/>
                    </a:lnTo>
                    <a:lnTo>
                      <a:pt x="115" y="65"/>
                    </a:lnTo>
                    <a:lnTo>
                      <a:pt x="101" y="65"/>
                    </a:lnTo>
                    <a:lnTo>
                      <a:pt x="91" y="60"/>
                    </a:lnTo>
                    <a:lnTo>
                      <a:pt x="86" y="60"/>
                    </a:lnTo>
                    <a:lnTo>
                      <a:pt x="81" y="58"/>
                    </a:lnTo>
                    <a:lnTo>
                      <a:pt x="74" y="55"/>
                    </a:lnTo>
                    <a:lnTo>
                      <a:pt x="69" y="53"/>
                    </a:lnTo>
                    <a:lnTo>
                      <a:pt x="55" y="48"/>
                    </a:lnTo>
                    <a:lnTo>
                      <a:pt x="50" y="46"/>
                    </a:lnTo>
                    <a:lnTo>
                      <a:pt x="43" y="43"/>
                    </a:lnTo>
                    <a:lnTo>
                      <a:pt x="38" y="41"/>
                    </a:lnTo>
                    <a:lnTo>
                      <a:pt x="26" y="41"/>
                    </a:lnTo>
                    <a:lnTo>
                      <a:pt x="19" y="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44" name="Freeform 152"/>
              <p:cNvSpPr>
                <a:spLocks/>
              </p:cNvSpPr>
              <p:nvPr/>
            </p:nvSpPr>
            <p:spPr bwMode="auto">
              <a:xfrm>
                <a:off x="629" y="686"/>
                <a:ext cx="135" cy="84"/>
              </a:xfrm>
              <a:custGeom>
                <a:avLst/>
                <a:gdLst>
                  <a:gd name="T0" fmla="+- 0 754 629"/>
                  <a:gd name="T1" fmla="*/ T0 w 135"/>
                  <a:gd name="T2" fmla="+- 0 686 686"/>
                  <a:gd name="T3" fmla="*/ 686 h 84"/>
                  <a:gd name="T4" fmla="+- 0 749 629"/>
                  <a:gd name="T5" fmla="*/ T4 w 135"/>
                  <a:gd name="T6" fmla="+- 0 691 686"/>
                  <a:gd name="T7" fmla="*/ 691 h 84"/>
                  <a:gd name="T8" fmla="+- 0 744 629"/>
                  <a:gd name="T9" fmla="*/ T8 w 135"/>
                  <a:gd name="T10" fmla="+- 0 700 686"/>
                  <a:gd name="T11" fmla="*/ 700 h 84"/>
                  <a:gd name="T12" fmla="+- 0 742 629"/>
                  <a:gd name="T13" fmla="*/ T12 w 135"/>
                  <a:gd name="T14" fmla="+- 0 708 686"/>
                  <a:gd name="T15" fmla="*/ 708 h 84"/>
                  <a:gd name="T16" fmla="+- 0 737 629"/>
                  <a:gd name="T17" fmla="*/ T16 w 135"/>
                  <a:gd name="T18" fmla="+- 0 727 686"/>
                  <a:gd name="T19" fmla="*/ 727 h 84"/>
                  <a:gd name="T20" fmla="+- 0 732 629"/>
                  <a:gd name="T21" fmla="*/ T20 w 135"/>
                  <a:gd name="T22" fmla="+- 0 741 686"/>
                  <a:gd name="T23" fmla="*/ 741 h 84"/>
                  <a:gd name="T24" fmla="+- 0 730 629"/>
                  <a:gd name="T25" fmla="*/ T24 w 135"/>
                  <a:gd name="T26" fmla="+- 0 751 686"/>
                  <a:gd name="T27" fmla="*/ 751 h 84"/>
                  <a:gd name="T28" fmla="+- 0 744 629"/>
                  <a:gd name="T29" fmla="*/ T28 w 135"/>
                  <a:gd name="T30" fmla="+- 0 751 686"/>
                  <a:gd name="T31" fmla="*/ 751 h 84"/>
                  <a:gd name="T32" fmla="+- 0 749 629"/>
                  <a:gd name="T33" fmla="*/ T32 w 135"/>
                  <a:gd name="T34" fmla="+- 0 746 686"/>
                  <a:gd name="T35" fmla="*/ 746 h 84"/>
                  <a:gd name="T36" fmla="+- 0 749 629"/>
                  <a:gd name="T37" fmla="*/ T36 w 135"/>
                  <a:gd name="T38" fmla="+- 0 739 686"/>
                  <a:gd name="T39" fmla="*/ 739 h 84"/>
                  <a:gd name="T40" fmla="+- 0 754 629"/>
                  <a:gd name="T41" fmla="*/ T40 w 135"/>
                  <a:gd name="T42" fmla="+- 0 734 686"/>
                  <a:gd name="T43" fmla="*/ 734 h 84"/>
                  <a:gd name="T44" fmla="+- 0 754 629"/>
                  <a:gd name="T45" fmla="*/ T44 w 135"/>
                  <a:gd name="T46" fmla="+- 0 729 686"/>
                  <a:gd name="T47" fmla="*/ 729 h 84"/>
                  <a:gd name="T48" fmla="+- 0 758 629"/>
                  <a:gd name="T49" fmla="*/ T48 w 135"/>
                  <a:gd name="T50" fmla="+- 0 724 686"/>
                  <a:gd name="T51" fmla="*/ 724 h 84"/>
                  <a:gd name="T52" fmla="+- 0 761 629"/>
                  <a:gd name="T53" fmla="*/ T52 w 135"/>
                  <a:gd name="T54" fmla="+- 0 717 686"/>
                  <a:gd name="T55" fmla="*/ 717 h 84"/>
                  <a:gd name="T56" fmla="+- 0 761 629"/>
                  <a:gd name="T57" fmla="*/ T56 w 135"/>
                  <a:gd name="T58" fmla="+- 0 710 686"/>
                  <a:gd name="T59" fmla="*/ 710 h 84"/>
                  <a:gd name="T60" fmla="+- 0 763 629"/>
                  <a:gd name="T61" fmla="*/ T60 w 135"/>
                  <a:gd name="T62" fmla="+- 0 705 686"/>
                  <a:gd name="T63" fmla="*/ 705 h 84"/>
                  <a:gd name="T64" fmla="+- 0 763 629"/>
                  <a:gd name="T65" fmla="*/ T64 w 135"/>
                  <a:gd name="T66" fmla="+- 0 703 686"/>
                  <a:gd name="T67" fmla="*/ 703 h 84"/>
                  <a:gd name="T68" fmla="+- 0 761 629"/>
                  <a:gd name="T69" fmla="*/ T68 w 135"/>
                  <a:gd name="T70" fmla="+- 0 693 686"/>
                  <a:gd name="T71" fmla="*/ 693 h 84"/>
                  <a:gd name="T72" fmla="+- 0 754 629"/>
                  <a:gd name="T73" fmla="*/ T72 w 135"/>
                  <a:gd name="T74" fmla="+- 0 686 686"/>
                  <a:gd name="T75" fmla="*/ 686 h 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135" h="84">
                    <a:moveTo>
                      <a:pt x="125" y="0"/>
                    </a:moveTo>
                    <a:lnTo>
                      <a:pt x="120" y="5"/>
                    </a:lnTo>
                    <a:lnTo>
                      <a:pt x="115" y="14"/>
                    </a:lnTo>
                    <a:lnTo>
                      <a:pt x="113" y="22"/>
                    </a:lnTo>
                    <a:lnTo>
                      <a:pt x="108" y="41"/>
                    </a:lnTo>
                    <a:lnTo>
                      <a:pt x="103" y="55"/>
                    </a:lnTo>
                    <a:lnTo>
                      <a:pt x="101" y="65"/>
                    </a:lnTo>
                    <a:lnTo>
                      <a:pt x="115" y="65"/>
                    </a:lnTo>
                    <a:lnTo>
                      <a:pt x="120" y="60"/>
                    </a:lnTo>
                    <a:lnTo>
                      <a:pt x="120" y="53"/>
                    </a:lnTo>
                    <a:lnTo>
                      <a:pt x="125" y="48"/>
                    </a:lnTo>
                    <a:lnTo>
                      <a:pt x="125" y="43"/>
                    </a:lnTo>
                    <a:lnTo>
                      <a:pt x="129" y="38"/>
                    </a:lnTo>
                    <a:lnTo>
                      <a:pt x="132" y="31"/>
                    </a:lnTo>
                    <a:lnTo>
                      <a:pt x="132" y="24"/>
                    </a:lnTo>
                    <a:lnTo>
                      <a:pt x="134" y="19"/>
                    </a:lnTo>
                    <a:lnTo>
                      <a:pt x="134" y="17"/>
                    </a:lnTo>
                    <a:lnTo>
                      <a:pt x="132" y="7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3" name="Group 149"/>
            <p:cNvGrpSpPr>
              <a:grpSpLocks/>
            </p:cNvGrpSpPr>
            <p:nvPr/>
          </p:nvGrpSpPr>
          <p:grpSpPr bwMode="auto">
            <a:xfrm>
              <a:off x="742" y="691"/>
              <a:ext cx="65" cy="82"/>
              <a:chOff x="742" y="691"/>
              <a:chExt cx="65" cy="82"/>
            </a:xfrm>
          </p:grpSpPr>
          <p:sp>
            <p:nvSpPr>
              <p:cNvPr id="2141" name="Freeform 150"/>
              <p:cNvSpPr>
                <a:spLocks/>
              </p:cNvSpPr>
              <p:nvPr/>
            </p:nvSpPr>
            <p:spPr bwMode="auto">
              <a:xfrm>
                <a:off x="742" y="691"/>
                <a:ext cx="65" cy="82"/>
              </a:xfrm>
              <a:custGeom>
                <a:avLst/>
                <a:gdLst>
                  <a:gd name="T0" fmla="+- 0 744 742"/>
                  <a:gd name="T1" fmla="*/ T0 w 65"/>
                  <a:gd name="T2" fmla="+- 0 691 691"/>
                  <a:gd name="T3" fmla="*/ 691 h 82"/>
                  <a:gd name="T4" fmla="+- 0 742 742"/>
                  <a:gd name="T5" fmla="*/ T4 w 65"/>
                  <a:gd name="T6" fmla="+- 0 698 691"/>
                  <a:gd name="T7" fmla="*/ 698 h 82"/>
                  <a:gd name="T8" fmla="+- 0 742 742"/>
                  <a:gd name="T9" fmla="*/ T8 w 65"/>
                  <a:gd name="T10" fmla="+- 0 708 691"/>
                  <a:gd name="T11" fmla="*/ 708 h 82"/>
                  <a:gd name="T12" fmla="+- 0 744 742"/>
                  <a:gd name="T13" fmla="*/ T12 w 65"/>
                  <a:gd name="T14" fmla="+- 0 715 691"/>
                  <a:gd name="T15" fmla="*/ 715 h 82"/>
                  <a:gd name="T16" fmla="+- 0 746 742"/>
                  <a:gd name="T17" fmla="*/ T16 w 65"/>
                  <a:gd name="T18" fmla="+- 0 720 691"/>
                  <a:gd name="T19" fmla="*/ 720 h 82"/>
                  <a:gd name="T20" fmla="+- 0 749 742"/>
                  <a:gd name="T21" fmla="*/ T20 w 65"/>
                  <a:gd name="T22" fmla="+- 0 727 691"/>
                  <a:gd name="T23" fmla="*/ 727 h 82"/>
                  <a:gd name="T24" fmla="+- 0 754 742"/>
                  <a:gd name="T25" fmla="*/ T24 w 65"/>
                  <a:gd name="T26" fmla="+- 0 732 691"/>
                  <a:gd name="T27" fmla="*/ 732 h 82"/>
                  <a:gd name="T28" fmla="+- 0 761 742"/>
                  <a:gd name="T29" fmla="*/ T28 w 65"/>
                  <a:gd name="T30" fmla="+- 0 736 691"/>
                  <a:gd name="T31" fmla="*/ 736 h 82"/>
                  <a:gd name="T32" fmla="+- 0 768 742"/>
                  <a:gd name="T33" fmla="*/ T32 w 65"/>
                  <a:gd name="T34" fmla="+- 0 746 691"/>
                  <a:gd name="T35" fmla="*/ 746 h 82"/>
                  <a:gd name="T36" fmla="+- 0 778 742"/>
                  <a:gd name="T37" fmla="*/ T36 w 65"/>
                  <a:gd name="T38" fmla="+- 0 758 691"/>
                  <a:gd name="T39" fmla="*/ 758 h 82"/>
                  <a:gd name="T40" fmla="+- 0 785 742"/>
                  <a:gd name="T41" fmla="*/ T40 w 65"/>
                  <a:gd name="T42" fmla="+- 0 760 691"/>
                  <a:gd name="T43" fmla="*/ 760 h 82"/>
                  <a:gd name="T44" fmla="+- 0 790 742"/>
                  <a:gd name="T45" fmla="*/ T44 w 65"/>
                  <a:gd name="T46" fmla="+- 0 765 691"/>
                  <a:gd name="T47" fmla="*/ 765 h 82"/>
                  <a:gd name="T48" fmla="+- 0 794 742"/>
                  <a:gd name="T49" fmla="*/ T48 w 65"/>
                  <a:gd name="T50" fmla="+- 0 768 691"/>
                  <a:gd name="T51" fmla="*/ 768 h 82"/>
                  <a:gd name="T52" fmla="+- 0 799 742"/>
                  <a:gd name="T53" fmla="*/ T52 w 65"/>
                  <a:gd name="T54" fmla="+- 0 772 691"/>
                  <a:gd name="T55" fmla="*/ 772 h 82"/>
                  <a:gd name="T56" fmla="+- 0 802 742"/>
                  <a:gd name="T57" fmla="*/ T56 w 65"/>
                  <a:gd name="T58" fmla="+- 0 768 691"/>
                  <a:gd name="T59" fmla="*/ 768 h 82"/>
                  <a:gd name="T60" fmla="+- 0 806 742"/>
                  <a:gd name="T61" fmla="*/ T60 w 65"/>
                  <a:gd name="T62" fmla="+- 0 763 691"/>
                  <a:gd name="T63" fmla="*/ 763 h 82"/>
                  <a:gd name="T64" fmla="+- 0 797 742"/>
                  <a:gd name="T65" fmla="*/ T64 w 65"/>
                  <a:gd name="T66" fmla="+- 0 753 691"/>
                  <a:gd name="T67" fmla="*/ 753 h 82"/>
                  <a:gd name="T68" fmla="+- 0 761 742"/>
                  <a:gd name="T69" fmla="*/ T68 w 65"/>
                  <a:gd name="T70" fmla="+- 0 705 691"/>
                  <a:gd name="T71" fmla="*/ 705 h 82"/>
                  <a:gd name="T72" fmla="+- 0 754 742"/>
                  <a:gd name="T73" fmla="*/ T72 w 65"/>
                  <a:gd name="T74" fmla="+- 0 698 691"/>
                  <a:gd name="T75" fmla="*/ 698 h 82"/>
                  <a:gd name="T76" fmla="+- 0 744 742"/>
                  <a:gd name="T77" fmla="*/ T76 w 65"/>
                  <a:gd name="T78" fmla="+- 0 691 691"/>
                  <a:gd name="T79" fmla="*/ 691 h 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65" h="82">
                    <a:moveTo>
                      <a:pt x="2" y="0"/>
                    </a:moveTo>
                    <a:lnTo>
                      <a:pt x="0" y="7"/>
                    </a:lnTo>
                    <a:lnTo>
                      <a:pt x="0" y="17"/>
                    </a:lnTo>
                    <a:lnTo>
                      <a:pt x="2" y="24"/>
                    </a:lnTo>
                    <a:lnTo>
                      <a:pt x="4" y="29"/>
                    </a:lnTo>
                    <a:lnTo>
                      <a:pt x="7" y="36"/>
                    </a:lnTo>
                    <a:lnTo>
                      <a:pt x="12" y="41"/>
                    </a:lnTo>
                    <a:lnTo>
                      <a:pt x="19" y="45"/>
                    </a:lnTo>
                    <a:lnTo>
                      <a:pt x="26" y="55"/>
                    </a:lnTo>
                    <a:lnTo>
                      <a:pt x="36" y="67"/>
                    </a:lnTo>
                    <a:lnTo>
                      <a:pt x="43" y="69"/>
                    </a:lnTo>
                    <a:lnTo>
                      <a:pt x="48" y="74"/>
                    </a:lnTo>
                    <a:lnTo>
                      <a:pt x="52" y="77"/>
                    </a:lnTo>
                    <a:lnTo>
                      <a:pt x="57" y="81"/>
                    </a:lnTo>
                    <a:lnTo>
                      <a:pt x="60" y="77"/>
                    </a:lnTo>
                    <a:lnTo>
                      <a:pt x="64" y="72"/>
                    </a:lnTo>
                    <a:lnTo>
                      <a:pt x="55" y="62"/>
                    </a:lnTo>
                    <a:lnTo>
                      <a:pt x="19" y="14"/>
                    </a:lnTo>
                    <a:lnTo>
                      <a:pt x="12" y="7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4" name="Group 147"/>
            <p:cNvGrpSpPr>
              <a:grpSpLocks/>
            </p:cNvGrpSpPr>
            <p:nvPr/>
          </p:nvGrpSpPr>
          <p:grpSpPr bwMode="auto">
            <a:xfrm>
              <a:off x="415" y="1149"/>
              <a:ext cx="32" cy="137"/>
              <a:chOff x="415" y="1149"/>
              <a:chExt cx="32" cy="137"/>
            </a:xfrm>
          </p:grpSpPr>
          <p:sp>
            <p:nvSpPr>
              <p:cNvPr id="2138" name="Freeform 148"/>
              <p:cNvSpPr>
                <a:spLocks/>
              </p:cNvSpPr>
              <p:nvPr/>
            </p:nvSpPr>
            <p:spPr bwMode="auto">
              <a:xfrm>
                <a:off x="415" y="1149"/>
                <a:ext cx="32" cy="137"/>
              </a:xfrm>
              <a:custGeom>
                <a:avLst/>
                <a:gdLst>
                  <a:gd name="T0" fmla="+- 0 434 415"/>
                  <a:gd name="T1" fmla="*/ T0 w 32"/>
                  <a:gd name="T2" fmla="+- 0 1149 1149"/>
                  <a:gd name="T3" fmla="*/ 1149 h 137"/>
                  <a:gd name="T4" fmla="+- 0 430 415"/>
                  <a:gd name="T5" fmla="*/ T4 w 32"/>
                  <a:gd name="T6" fmla="+- 0 1156 1149"/>
                  <a:gd name="T7" fmla="*/ 1156 h 137"/>
                  <a:gd name="T8" fmla="+- 0 420 415"/>
                  <a:gd name="T9" fmla="*/ T8 w 32"/>
                  <a:gd name="T10" fmla="+- 0 1185 1149"/>
                  <a:gd name="T11" fmla="*/ 1185 h 137"/>
                  <a:gd name="T12" fmla="+- 0 420 415"/>
                  <a:gd name="T13" fmla="*/ T12 w 32"/>
                  <a:gd name="T14" fmla="+- 0 1195 1149"/>
                  <a:gd name="T15" fmla="*/ 1195 h 137"/>
                  <a:gd name="T16" fmla="+- 0 418 415"/>
                  <a:gd name="T17" fmla="*/ T16 w 32"/>
                  <a:gd name="T18" fmla="+- 0 1204 1149"/>
                  <a:gd name="T19" fmla="*/ 1204 h 137"/>
                  <a:gd name="T20" fmla="+- 0 418 415"/>
                  <a:gd name="T21" fmla="*/ T20 w 32"/>
                  <a:gd name="T22" fmla="+- 0 1214 1149"/>
                  <a:gd name="T23" fmla="*/ 1214 h 137"/>
                  <a:gd name="T24" fmla="+- 0 415 415"/>
                  <a:gd name="T25" fmla="*/ T24 w 32"/>
                  <a:gd name="T26" fmla="+- 0 1221 1149"/>
                  <a:gd name="T27" fmla="*/ 1221 h 137"/>
                  <a:gd name="T28" fmla="+- 0 415 415"/>
                  <a:gd name="T29" fmla="*/ T28 w 32"/>
                  <a:gd name="T30" fmla="+- 0 1284 1149"/>
                  <a:gd name="T31" fmla="*/ 1284 h 137"/>
                  <a:gd name="T32" fmla="+- 0 420 415"/>
                  <a:gd name="T33" fmla="*/ T32 w 32"/>
                  <a:gd name="T34" fmla="+- 0 1284 1149"/>
                  <a:gd name="T35" fmla="*/ 1284 h 137"/>
                  <a:gd name="T36" fmla="+- 0 425 415"/>
                  <a:gd name="T37" fmla="*/ T36 w 32"/>
                  <a:gd name="T38" fmla="+- 0 1286 1149"/>
                  <a:gd name="T39" fmla="*/ 1286 h 137"/>
                  <a:gd name="T40" fmla="+- 0 427 415"/>
                  <a:gd name="T41" fmla="*/ T40 w 32"/>
                  <a:gd name="T42" fmla="+- 0 1281 1149"/>
                  <a:gd name="T43" fmla="*/ 1281 h 137"/>
                  <a:gd name="T44" fmla="+- 0 430 415"/>
                  <a:gd name="T45" fmla="*/ T44 w 32"/>
                  <a:gd name="T46" fmla="+- 0 1274 1149"/>
                  <a:gd name="T47" fmla="*/ 1274 h 137"/>
                  <a:gd name="T48" fmla="+- 0 434 415"/>
                  <a:gd name="T49" fmla="*/ T48 w 32"/>
                  <a:gd name="T50" fmla="+- 0 1264 1149"/>
                  <a:gd name="T51" fmla="*/ 1264 h 137"/>
                  <a:gd name="T52" fmla="+- 0 434 415"/>
                  <a:gd name="T53" fmla="*/ T52 w 32"/>
                  <a:gd name="T54" fmla="+- 0 1235 1149"/>
                  <a:gd name="T55" fmla="*/ 1235 h 137"/>
                  <a:gd name="T56" fmla="+- 0 437 415"/>
                  <a:gd name="T57" fmla="*/ T56 w 32"/>
                  <a:gd name="T58" fmla="+- 0 1226 1149"/>
                  <a:gd name="T59" fmla="*/ 1226 h 137"/>
                  <a:gd name="T60" fmla="+- 0 439 415"/>
                  <a:gd name="T61" fmla="*/ T60 w 32"/>
                  <a:gd name="T62" fmla="+- 0 1221 1149"/>
                  <a:gd name="T63" fmla="*/ 1221 h 137"/>
                  <a:gd name="T64" fmla="+- 0 439 415"/>
                  <a:gd name="T65" fmla="*/ T64 w 32"/>
                  <a:gd name="T66" fmla="+- 0 1197 1149"/>
                  <a:gd name="T67" fmla="*/ 1197 h 137"/>
                  <a:gd name="T68" fmla="+- 0 442 415"/>
                  <a:gd name="T69" fmla="*/ T68 w 32"/>
                  <a:gd name="T70" fmla="+- 0 1190 1149"/>
                  <a:gd name="T71" fmla="*/ 1190 h 137"/>
                  <a:gd name="T72" fmla="+- 0 444 415"/>
                  <a:gd name="T73" fmla="*/ T72 w 32"/>
                  <a:gd name="T74" fmla="+- 0 1185 1149"/>
                  <a:gd name="T75" fmla="*/ 1185 h 137"/>
                  <a:gd name="T76" fmla="+- 0 444 415"/>
                  <a:gd name="T77" fmla="*/ T76 w 32"/>
                  <a:gd name="T78" fmla="+- 0 1175 1149"/>
                  <a:gd name="T79" fmla="*/ 1175 h 137"/>
                  <a:gd name="T80" fmla="+- 0 446 415"/>
                  <a:gd name="T81" fmla="*/ T80 w 32"/>
                  <a:gd name="T82" fmla="+- 0 1173 1149"/>
                  <a:gd name="T83" fmla="*/ 1173 h 137"/>
                  <a:gd name="T84" fmla="+- 0 444 415"/>
                  <a:gd name="T85" fmla="*/ T84 w 32"/>
                  <a:gd name="T86" fmla="+- 0 1164 1149"/>
                  <a:gd name="T87" fmla="*/ 1164 h 137"/>
                  <a:gd name="T88" fmla="+- 0 444 415"/>
                  <a:gd name="T89" fmla="*/ T88 w 32"/>
                  <a:gd name="T90" fmla="+- 0 1159 1149"/>
                  <a:gd name="T91" fmla="*/ 1159 h 137"/>
                  <a:gd name="T92" fmla="+- 0 434 415"/>
                  <a:gd name="T93" fmla="*/ T92 w 32"/>
                  <a:gd name="T94" fmla="+- 0 1149 1149"/>
                  <a:gd name="T95" fmla="*/ 1149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32" h="137">
                    <a:moveTo>
                      <a:pt x="19" y="0"/>
                    </a:moveTo>
                    <a:lnTo>
                      <a:pt x="15" y="7"/>
                    </a:lnTo>
                    <a:lnTo>
                      <a:pt x="5" y="36"/>
                    </a:lnTo>
                    <a:lnTo>
                      <a:pt x="5" y="46"/>
                    </a:lnTo>
                    <a:lnTo>
                      <a:pt x="3" y="55"/>
                    </a:lnTo>
                    <a:lnTo>
                      <a:pt x="3" y="65"/>
                    </a:lnTo>
                    <a:lnTo>
                      <a:pt x="0" y="72"/>
                    </a:lnTo>
                    <a:lnTo>
                      <a:pt x="0" y="135"/>
                    </a:lnTo>
                    <a:lnTo>
                      <a:pt x="5" y="135"/>
                    </a:lnTo>
                    <a:lnTo>
                      <a:pt x="10" y="137"/>
                    </a:lnTo>
                    <a:lnTo>
                      <a:pt x="12" y="132"/>
                    </a:lnTo>
                    <a:lnTo>
                      <a:pt x="15" y="125"/>
                    </a:lnTo>
                    <a:lnTo>
                      <a:pt x="19" y="115"/>
                    </a:lnTo>
                    <a:lnTo>
                      <a:pt x="19" y="86"/>
                    </a:lnTo>
                    <a:lnTo>
                      <a:pt x="22" y="77"/>
                    </a:lnTo>
                    <a:lnTo>
                      <a:pt x="24" y="72"/>
                    </a:lnTo>
                    <a:lnTo>
                      <a:pt x="24" y="48"/>
                    </a:lnTo>
                    <a:lnTo>
                      <a:pt x="27" y="41"/>
                    </a:lnTo>
                    <a:lnTo>
                      <a:pt x="29" y="36"/>
                    </a:lnTo>
                    <a:lnTo>
                      <a:pt x="29" y="26"/>
                    </a:lnTo>
                    <a:lnTo>
                      <a:pt x="31" y="24"/>
                    </a:lnTo>
                    <a:lnTo>
                      <a:pt x="29" y="15"/>
                    </a:lnTo>
                    <a:lnTo>
                      <a:pt x="29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5" name="Group 145"/>
            <p:cNvGrpSpPr>
              <a:grpSpLocks/>
            </p:cNvGrpSpPr>
            <p:nvPr/>
          </p:nvGrpSpPr>
          <p:grpSpPr bwMode="auto">
            <a:xfrm>
              <a:off x="1013" y="787"/>
              <a:ext cx="2" cy="257"/>
              <a:chOff x="1013" y="787"/>
              <a:chExt cx="2" cy="257"/>
            </a:xfrm>
          </p:grpSpPr>
          <p:sp>
            <p:nvSpPr>
              <p:cNvPr id="2137" name="Freeform 146"/>
              <p:cNvSpPr>
                <a:spLocks/>
              </p:cNvSpPr>
              <p:nvPr/>
            </p:nvSpPr>
            <p:spPr bwMode="auto">
              <a:xfrm>
                <a:off x="1013" y="787"/>
                <a:ext cx="2" cy="257"/>
              </a:xfrm>
              <a:custGeom>
                <a:avLst/>
                <a:gdLst>
                  <a:gd name="T0" fmla="+- 0 787 787"/>
                  <a:gd name="T1" fmla="*/ 787 h 257"/>
                  <a:gd name="T2" fmla="+- 0 1044 787"/>
                  <a:gd name="T3" fmla="*/ 1044 h 257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57">
                    <a:moveTo>
                      <a:pt x="0" y="0"/>
                    </a:moveTo>
                    <a:lnTo>
                      <a:pt x="0" y="257"/>
                    </a:lnTo>
                  </a:path>
                </a:pathLst>
              </a:custGeom>
              <a:noFill/>
              <a:ln w="1524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6" name="Group 128"/>
            <p:cNvGrpSpPr>
              <a:grpSpLocks/>
            </p:cNvGrpSpPr>
            <p:nvPr/>
          </p:nvGrpSpPr>
          <p:grpSpPr bwMode="auto">
            <a:xfrm>
              <a:off x="989" y="544"/>
              <a:ext cx="920" cy="151"/>
              <a:chOff x="989" y="544"/>
              <a:chExt cx="920" cy="151"/>
            </a:xfrm>
          </p:grpSpPr>
          <p:sp>
            <p:nvSpPr>
              <p:cNvPr id="2120" name="Freeform 144"/>
              <p:cNvSpPr>
                <a:spLocks/>
              </p:cNvSpPr>
              <p:nvPr/>
            </p:nvSpPr>
            <p:spPr bwMode="auto">
              <a:xfrm>
                <a:off x="989" y="544"/>
                <a:ext cx="920" cy="151"/>
              </a:xfrm>
              <a:custGeom>
                <a:avLst/>
                <a:gdLst>
                  <a:gd name="T0" fmla="+- 0 1301 989"/>
                  <a:gd name="T1" fmla="*/ T0 w 920"/>
                  <a:gd name="T2" fmla="+- 0 691 544"/>
                  <a:gd name="T3" fmla="*/ 691 h 151"/>
                  <a:gd name="T4" fmla="+- 0 1267 989"/>
                  <a:gd name="T5" fmla="*/ T4 w 920"/>
                  <a:gd name="T6" fmla="+- 0 691 544"/>
                  <a:gd name="T7" fmla="*/ 691 h 151"/>
                  <a:gd name="T8" fmla="+- 0 1279 989"/>
                  <a:gd name="T9" fmla="*/ T8 w 920"/>
                  <a:gd name="T10" fmla="+- 0 695 544"/>
                  <a:gd name="T11" fmla="*/ 695 h 151"/>
                  <a:gd name="T12" fmla="+- 0 1284 989"/>
                  <a:gd name="T13" fmla="*/ T12 w 920"/>
                  <a:gd name="T14" fmla="+- 0 695 544"/>
                  <a:gd name="T15" fmla="*/ 695 h 151"/>
                  <a:gd name="T16" fmla="+- 0 1294 989"/>
                  <a:gd name="T17" fmla="*/ T16 w 920"/>
                  <a:gd name="T18" fmla="+- 0 693 544"/>
                  <a:gd name="T19" fmla="*/ 693 h 151"/>
                  <a:gd name="T20" fmla="+- 0 1301 989"/>
                  <a:gd name="T21" fmla="*/ T20 w 920"/>
                  <a:gd name="T22" fmla="+- 0 691 544"/>
                  <a:gd name="T23" fmla="*/ 691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20" h="151">
                    <a:moveTo>
                      <a:pt x="312" y="147"/>
                    </a:moveTo>
                    <a:lnTo>
                      <a:pt x="278" y="147"/>
                    </a:lnTo>
                    <a:lnTo>
                      <a:pt x="290" y="151"/>
                    </a:lnTo>
                    <a:lnTo>
                      <a:pt x="295" y="151"/>
                    </a:lnTo>
                    <a:lnTo>
                      <a:pt x="305" y="149"/>
                    </a:lnTo>
                    <a:lnTo>
                      <a:pt x="312" y="1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21" name="Freeform 143"/>
              <p:cNvSpPr>
                <a:spLocks/>
              </p:cNvSpPr>
              <p:nvPr/>
            </p:nvSpPr>
            <p:spPr bwMode="auto">
              <a:xfrm>
                <a:off x="989" y="544"/>
                <a:ext cx="920" cy="151"/>
              </a:xfrm>
              <a:custGeom>
                <a:avLst/>
                <a:gdLst>
                  <a:gd name="T0" fmla="+- 0 1822 989"/>
                  <a:gd name="T1" fmla="*/ T0 w 920"/>
                  <a:gd name="T2" fmla="+- 0 602 544"/>
                  <a:gd name="T3" fmla="*/ 602 h 151"/>
                  <a:gd name="T4" fmla="+- 0 1649 989"/>
                  <a:gd name="T5" fmla="*/ T4 w 920"/>
                  <a:gd name="T6" fmla="+- 0 602 544"/>
                  <a:gd name="T7" fmla="*/ 602 h 151"/>
                  <a:gd name="T8" fmla="+- 0 1639 989"/>
                  <a:gd name="T9" fmla="*/ T8 w 920"/>
                  <a:gd name="T10" fmla="+- 0 607 544"/>
                  <a:gd name="T11" fmla="*/ 607 h 151"/>
                  <a:gd name="T12" fmla="+- 0 1759 989"/>
                  <a:gd name="T13" fmla="*/ T12 w 920"/>
                  <a:gd name="T14" fmla="+- 0 607 544"/>
                  <a:gd name="T15" fmla="*/ 607 h 151"/>
                  <a:gd name="T16" fmla="+- 0 1769 989"/>
                  <a:gd name="T17" fmla="*/ T16 w 920"/>
                  <a:gd name="T18" fmla="+- 0 612 544"/>
                  <a:gd name="T19" fmla="*/ 612 h 151"/>
                  <a:gd name="T20" fmla="+- 0 1790 989"/>
                  <a:gd name="T21" fmla="*/ T20 w 920"/>
                  <a:gd name="T22" fmla="+- 0 619 544"/>
                  <a:gd name="T23" fmla="*/ 619 h 151"/>
                  <a:gd name="T24" fmla="+- 0 1800 989"/>
                  <a:gd name="T25" fmla="*/ T24 w 920"/>
                  <a:gd name="T26" fmla="+- 0 621 544"/>
                  <a:gd name="T27" fmla="*/ 621 h 151"/>
                  <a:gd name="T28" fmla="+- 0 1805 989"/>
                  <a:gd name="T29" fmla="*/ T28 w 920"/>
                  <a:gd name="T30" fmla="+- 0 626 544"/>
                  <a:gd name="T31" fmla="*/ 626 h 151"/>
                  <a:gd name="T32" fmla="+- 0 1814 989"/>
                  <a:gd name="T33" fmla="*/ T32 w 920"/>
                  <a:gd name="T34" fmla="+- 0 628 544"/>
                  <a:gd name="T35" fmla="*/ 628 h 151"/>
                  <a:gd name="T36" fmla="+- 0 1829 989"/>
                  <a:gd name="T37" fmla="*/ T36 w 920"/>
                  <a:gd name="T38" fmla="+- 0 638 544"/>
                  <a:gd name="T39" fmla="*/ 638 h 151"/>
                  <a:gd name="T40" fmla="+- 0 1834 989"/>
                  <a:gd name="T41" fmla="*/ T40 w 920"/>
                  <a:gd name="T42" fmla="+- 0 643 544"/>
                  <a:gd name="T43" fmla="*/ 643 h 151"/>
                  <a:gd name="T44" fmla="+- 0 1843 989"/>
                  <a:gd name="T45" fmla="*/ T44 w 920"/>
                  <a:gd name="T46" fmla="+- 0 648 544"/>
                  <a:gd name="T47" fmla="*/ 648 h 151"/>
                  <a:gd name="T48" fmla="+- 0 1850 989"/>
                  <a:gd name="T49" fmla="*/ T48 w 920"/>
                  <a:gd name="T50" fmla="+- 0 650 544"/>
                  <a:gd name="T51" fmla="*/ 650 h 151"/>
                  <a:gd name="T52" fmla="+- 0 1855 989"/>
                  <a:gd name="T53" fmla="*/ T52 w 920"/>
                  <a:gd name="T54" fmla="+- 0 655 544"/>
                  <a:gd name="T55" fmla="*/ 655 h 151"/>
                  <a:gd name="T56" fmla="+- 0 1860 989"/>
                  <a:gd name="T57" fmla="*/ T56 w 920"/>
                  <a:gd name="T58" fmla="+- 0 657 544"/>
                  <a:gd name="T59" fmla="*/ 657 h 151"/>
                  <a:gd name="T60" fmla="+- 0 1867 989"/>
                  <a:gd name="T61" fmla="*/ T60 w 920"/>
                  <a:gd name="T62" fmla="+- 0 664 544"/>
                  <a:gd name="T63" fmla="*/ 664 h 151"/>
                  <a:gd name="T64" fmla="+- 0 1872 989"/>
                  <a:gd name="T65" fmla="*/ T64 w 920"/>
                  <a:gd name="T66" fmla="+- 0 667 544"/>
                  <a:gd name="T67" fmla="*/ 667 h 151"/>
                  <a:gd name="T68" fmla="+- 0 1877 989"/>
                  <a:gd name="T69" fmla="*/ T68 w 920"/>
                  <a:gd name="T70" fmla="+- 0 672 544"/>
                  <a:gd name="T71" fmla="*/ 672 h 151"/>
                  <a:gd name="T72" fmla="+- 0 1882 989"/>
                  <a:gd name="T73" fmla="*/ T72 w 920"/>
                  <a:gd name="T74" fmla="+- 0 674 544"/>
                  <a:gd name="T75" fmla="*/ 674 h 151"/>
                  <a:gd name="T76" fmla="+- 0 1898 989"/>
                  <a:gd name="T77" fmla="*/ T76 w 920"/>
                  <a:gd name="T78" fmla="+- 0 691 544"/>
                  <a:gd name="T79" fmla="*/ 691 h 151"/>
                  <a:gd name="T80" fmla="+- 0 1901 989"/>
                  <a:gd name="T81" fmla="*/ T80 w 920"/>
                  <a:gd name="T82" fmla="+- 0 691 544"/>
                  <a:gd name="T83" fmla="*/ 691 h 151"/>
                  <a:gd name="T84" fmla="+- 0 1903 989"/>
                  <a:gd name="T85" fmla="*/ T84 w 920"/>
                  <a:gd name="T86" fmla="+- 0 693 544"/>
                  <a:gd name="T87" fmla="*/ 693 h 151"/>
                  <a:gd name="T88" fmla="+- 0 1903 989"/>
                  <a:gd name="T89" fmla="*/ T88 w 920"/>
                  <a:gd name="T90" fmla="+- 0 686 544"/>
                  <a:gd name="T91" fmla="*/ 686 h 151"/>
                  <a:gd name="T92" fmla="+- 0 1906 989"/>
                  <a:gd name="T93" fmla="*/ T92 w 920"/>
                  <a:gd name="T94" fmla="+- 0 679 544"/>
                  <a:gd name="T95" fmla="*/ 679 h 151"/>
                  <a:gd name="T96" fmla="+- 0 1908 989"/>
                  <a:gd name="T97" fmla="*/ T96 w 920"/>
                  <a:gd name="T98" fmla="+- 0 676 544"/>
                  <a:gd name="T99" fmla="*/ 676 h 151"/>
                  <a:gd name="T100" fmla="+- 0 1903 989"/>
                  <a:gd name="T101" fmla="*/ T100 w 920"/>
                  <a:gd name="T102" fmla="+- 0 674 544"/>
                  <a:gd name="T103" fmla="*/ 674 h 151"/>
                  <a:gd name="T104" fmla="+- 0 1901 989"/>
                  <a:gd name="T105" fmla="*/ T104 w 920"/>
                  <a:gd name="T106" fmla="+- 0 669 544"/>
                  <a:gd name="T107" fmla="*/ 669 h 151"/>
                  <a:gd name="T108" fmla="+- 0 1891 989"/>
                  <a:gd name="T109" fmla="*/ T108 w 920"/>
                  <a:gd name="T110" fmla="+- 0 660 544"/>
                  <a:gd name="T111" fmla="*/ 660 h 151"/>
                  <a:gd name="T112" fmla="+- 0 1884 989"/>
                  <a:gd name="T113" fmla="*/ T112 w 920"/>
                  <a:gd name="T114" fmla="+- 0 650 544"/>
                  <a:gd name="T115" fmla="*/ 650 h 151"/>
                  <a:gd name="T116" fmla="+- 0 1879 989"/>
                  <a:gd name="T117" fmla="*/ T116 w 920"/>
                  <a:gd name="T118" fmla="+- 0 643 544"/>
                  <a:gd name="T119" fmla="*/ 643 h 151"/>
                  <a:gd name="T120" fmla="+- 0 1870 989"/>
                  <a:gd name="T121" fmla="*/ T120 w 920"/>
                  <a:gd name="T122" fmla="+- 0 638 544"/>
                  <a:gd name="T123" fmla="*/ 638 h 151"/>
                  <a:gd name="T124" fmla="+- 0 1862 989"/>
                  <a:gd name="T125" fmla="*/ T124 w 920"/>
                  <a:gd name="T126" fmla="+- 0 628 544"/>
                  <a:gd name="T127" fmla="*/ 628 h 151"/>
                  <a:gd name="T128" fmla="+- 0 1858 989"/>
                  <a:gd name="T129" fmla="*/ T128 w 920"/>
                  <a:gd name="T130" fmla="+- 0 624 544"/>
                  <a:gd name="T131" fmla="*/ 624 h 151"/>
                  <a:gd name="T132" fmla="+- 0 1853 989"/>
                  <a:gd name="T133" fmla="*/ T132 w 920"/>
                  <a:gd name="T134" fmla="+- 0 621 544"/>
                  <a:gd name="T135" fmla="*/ 621 h 151"/>
                  <a:gd name="T136" fmla="+- 0 1846 989"/>
                  <a:gd name="T137" fmla="*/ T136 w 920"/>
                  <a:gd name="T138" fmla="+- 0 616 544"/>
                  <a:gd name="T139" fmla="*/ 616 h 151"/>
                  <a:gd name="T140" fmla="+- 0 1841 989"/>
                  <a:gd name="T141" fmla="*/ T140 w 920"/>
                  <a:gd name="T142" fmla="+- 0 614 544"/>
                  <a:gd name="T143" fmla="*/ 614 h 151"/>
                  <a:gd name="T144" fmla="+- 0 1834 989"/>
                  <a:gd name="T145" fmla="*/ T144 w 920"/>
                  <a:gd name="T146" fmla="+- 0 609 544"/>
                  <a:gd name="T147" fmla="*/ 609 h 151"/>
                  <a:gd name="T148" fmla="+- 0 1829 989"/>
                  <a:gd name="T149" fmla="*/ T148 w 920"/>
                  <a:gd name="T150" fmla="+- 0 607 544"/>
                  <a:gd name="T151" fmla="*/ 607 h 151"/>
                  <a:gd name="T152" fmla="+- 0 1822 989"/>
                  <a:gd name="T153" fmla="*/ T152 w 920"/>
                  <a:gd name="T154" fmla="+- 0 602 544"/>
                  <a:gd name="T155" fmla="*/ 602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</a:cxnLst>
                <a:rect l="0" t="0" r="r" b="b"/>
                <a:pathLst>
                  <a:path w="920" h="151">
                    <a:moveTo>
                      <a:pt x="833" y="58"/>
                    </a:moveTo>
                    <a:lnTo>
                      <a:pt x="660" y="58"/>
                    </a:lnTo>
                    <a:lnTo>
                      <a:pt x="650" y="63"/>
                    </a:lnTo>
                    <a:lnTo>
                      <a:pt x="770" y="63"/>
                    </a:lnTo>
                    <a:lnTo>
                      <a:pt x="780" y="68"/>
                    </a:lnTo>
                    <a:lnTo>
                      <a:pt x="801" y="75"/>
                    </a:lnTo>
                    <a:lnTo>
                      <a:pt x="811" y="77"/>
                    </a:lnTo>
                    <a:lnTo>
                      <a:pt x="816" y="82"/>
                    </a:lnTo>
                    <a:lnTo>
                      <a:pt x="825" y="84"/>
                    </a:lnTo>
                    <a:lnTo>
                      <a:pt x="840" y="94"/>
                    </a:lnTo>
                    <a:lnTo>
                      <a:pt x="845" y="99"/>
                    </a:lnTo>
                    <a:lnTo>
                      <a:pt x="854" y="104"/>
                    </a:lnTo>
                    <a:lnTo>
                      <a:pt x="861" y="106"/>
                    </a:lnTo>
                    <a:lnTo>
                      <a:pt x="866" y="111"/>
                    </a:lnTo>
                    <a:lnTo>
                      <a:pt x="871" y="113"/>
                    </a:lnTo>
                    <a:lnTo>
                      <a:pt x="878" y="120"/>
                    </a:lnTo>
                    <a:lnTo>
                      <a:pt x="883" y="123"/>
                    </a:lnTo>
                    <a:lnTo>
                      <a:pt x="888" y="128"/>
                    </a:lnTo>
                    <a:lnTo>
                      <a:pt x="893" y="130"/>
                    </a:lnTo>
                    <a:lnTo>
                      <a:pt x="909" y="147"/>
                    </a:lnTo>
                    <a:lnTo>
                      <a:pt x="912" y="147"/>
                    </a:lnTo>
                    <a:lnTo>
                      <a:pt x="914" y="149"/>
                    </a:lnTo>
                    <a:lnTo>
                      <a:pt x="914" y="142"/>
                    </a:lnTo>
                    <a:lnTo>
                      <a:pt x="917" y="135"/>
                    </a:lnTo>
                    <a:lnTo>
                      <a:pt x="919" y="132"/>
                    </a:lnTo>
                    <a:lnTo>
                      <a:pt x="914" y="130"/>
                    </a:lnTo>
                    <a:lnTo>
                      <a:pt x="912" y="125"/>
                    </a:lnTo>
                    <a:lnTo>
                      <a:pt x="902" y="116"/>
                    </a:lnTo>
                    <a:lnTo>
                      <a:pt x="895" y="106"/>
                    </a:lnTo>
                    <a:lnTo>
                      <a:pt x="890" y="99"/>
                    </a:lnTo>
                    <a:lnTo>
                      <a:pt x="881" y="94"/>
                    </a:lnTo>
                    <a:lnTo>
                      <a:pt x="873" y="84"/>
                    </a:lnTo>
                    <a:lnTo>
                      <a:pt x="869" y="80"/>
                    </a:lnTo>
                    <a:lnTo>
                      <a:pt x="864" y="77"/>
                    </a:lnTo>
                    <a:lnTo>
                      <a:pt x="857" y="72"/>
                    </a:lnTo>
                    <a:lnTo>
                      <a:pt x="852" y="70"/>
                    </a:lnTo>
                    <a:lnTo>
                      <a:pt x="845" y="65"/>
                    </a:lnTo>
                    <a:lnTo>
                      <a:pt x="840" y="63"/>
                    </a:lnTo>
                    <a:lnTo>
                      <a:pt x="833" y="5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22" name="Freeform 142"/>
              <p:cNvSpPr>
                <a:spLocks/>
              </p:cNvSpPr>
              <p:nvPr/>
            </p:nvSpPr>
            <p:spPr bwMode="auto">
              <a:xfrm>
                <a:off x="989" y="544"/>
                <a:ext cx="920" cy="151"/>
              </a:xfrm>
              <a:custGeom>
                <a:avLst/>
                <a:gdLst>
                  <a:gd name="T0" fmla="+- 0 1354 989"/>
                  <a:gd name="T1" fmla="*/ T0 w 920"/>
                  <a:gd name="T2" fmla="+- 0 686 544"/>
                  <a:gd name="T3" fmla="*/ 686 h 151"/>
                  <a:gd name="T4" fmla="+- 0 1238 989"/>
                  <a:gd name="T5" fmla="*/ T4 w 920"/>
                  <a:gd name="T6" fmla="+- 0 686 544"/>
                  <a:gd name="T7" fmla="*/ 686 h 151"/>
                  <a:gd name="T8" fmla="+- 0 1258 989"/>
                  <a:gd name="T9" fmla="*/ T8 w 920"/>
                  <a:gd name="T10" fmla="+- 0 691 544"/>
                  <a:gd name="T11" fmla="*/ 691 h 151"/>
                  <a:gd name="T12" fmla="+- 0 1342 989"/>
                  <a:gd name="T13" fmla="*/ T12 w 920"/>
                  <a:gd name="T14" fmla="+- 0 691 544"/>
                  <a:gd name="T15" fmla="*/ 691 h 151"/>
                  <a:gd name="T16" fmla="+- 0 1349 989"/>
                  <a:gd name="T17" fmla="*/ T16 w 920"/>
                  <a:gd name="T18" fmla="+- 0 688 544"/>
                  <a:gd name="T19" fmla="*/ 688 h 151"/>
                  <a:gd name="T20" fmla="+- 0 1354 989"/>
                  <a:gd name="T21" fmla="*/ T20 w 920"/>
                  <a:gd name="T22" fmla="+- 0 686 544"/>
                  <a:gd name="T23" fmla="*/ 686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20" h="151">
                    <a:moveTo>
                      <a:pt x="365" y="142"/>
                    </a:moveTo>
                    <a:lnTo>
                      <a:pt x="249" y="142"/>
                    </a:lnTo>
                    <a:lnTo>
                      <a:pt x="269" y="147"/>
                    </a:lnTo>
                    <a:lnTo>
                      <a:pt x="353" y="147"/>
                    </a:lnTo>
                    <a:lnTo>
                      <a:pt x="360" y="144"/>
                    </a:lnTo>
                    <a:lnTo>
                      <a:pt x="365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23" name="Freeform 141"/>
              <p:cNvSpPr>
                <a:spLocks/>
              </p:cNvSpPr>
              <p:nvPr/>
            </p:nvSpPr>
            <p:spPr bwMode="auto">
              <a:xfrm>
                <a:off x="989" y="544"/>
                <a:ext cx="920" cy="151"/>
              </a:xfrm>
              <a:custGeom>
                <a:avLst/>
                <a:gdLst>
                  <a:gd name="T0" fmla="+- 0 1390 989"/>
                  <a:gd name="T1" fmla="*/ T0 w 920"/>
                  <a:gd name="T2" fmla="+- 0 681 544"/>
                  <a:gd name="T3" fmla="*/ 681 h 151"/>
                  <a:gd name="T4" fmla="+- 0 1217 989"/>
                  <a:gd name="T5" fmla="*/ T4 w 920"/>
                  <a:gd name="T6" fmla="+- 0 681 544"/>
                  <a:gd name="T7" fmla="*/ 681 h 151"/>
                  <a:gd name="T8" fmla="+- 0 1226 989"/>
                  <a:gd name="T9" fmla="*/ T8 w 920"/>
                  <a:gd name="T10" fmla="+- 0 686 544"/>
                  <a:gd name="T11" fmla="*/ 686 h 151"/>
                  <a:gd name="T12" fmla="+- 0 1378 989"/>
                  <a:gd name="T13" fmla="*/ T12 w 920"/>
                  <a:gd name="T14" fmla="+- 0 686 544"/>
                  <a:gd name="T15" fmla="*/ 686 h 151"/>
                  <a:gd name="T16" fmla="+- 0 1385 989"/>
                  <a:gd name="T17" fmla="*/ T16 w 920"/>
                  <a:gd name="T18" fmla="+- 0 684 544"/>
                  <a:gd name="T19" fmla="*/ 684 h 151"/>
                  <a:gd name="T20" fmla="+- 0 1390 989"/>
                  <a:gd name="T21" fmla="*/ T20 w 920"/>
                  <a:gd name="T22" fmla="+- 0 681 544"/>
                  <a:gd name="T23" fmla="*/ 681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20" h="151">
                    <a:moveTo>
                      <a:pt x="401" y="137"/>
                    </a:moveTo>
                    <a:lnTo>
                      <a:pt x="228" y="137"/>
                    </a:lnTo>
                    <a:lnTo>
                      <a:pt x="237" y="142"/>
                    </a:lnTo>
                    <a:lnTo>
                      <a:pt x="389" y="142"/>
                    </a:lnTo>
                    <a:lnTo>
                      <a:pt x="396" y="140"/>
                    </a:lnTo>
                    <a:lnTo>
                      <a:pt x="401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24" name="Freeform 140"/>
              <p:cNvSpPr>
                <a:spLocks/>
              </p:cNvSpPr>
              <p:nvPr/>
            </p:nvSpPr>
            <p:spPr bwMode="auto">
              <a:xfrm>
                <a:off x="989" y="544"/>
                <a:ext cx="920" cy="151"/>
              </a:xfrm>
              <a:custGeom>
                <a:avLst/>
                <a:gdLst>
                  <a:gd name="T0" fmla="+- 0 1433 989"/>
                  <a:gd name="T1" fmla="*/ T0 w 920"/>
                  <a:gd name="T2" fmla="+- 0 674 544"/>
                  <a:gd name="T3" fmla="*/ 674 h 151"/>
                  <a:gd name="T4" fmla="+- 0 1186 989"/>
                  <a:gd name="T5" fmla="*/ T4 w 920"/>
                  <a:gd name="T6" fmla="+- 0 674 544"/>
                  <a:gd name="T7" fmla="*/ 674 h 151"/>
                  <a:gd name="T8" fmla="+- 0 1198 989"/>
                  <a:gd name="T9" fmla="*/ T8 w 920"/>
                  <a:gd name="T10" fmla="+- 0 679 544"/>
                  <a:gd name="T11" fmla="*/ 679 h 151"/>
                  <a:gd name="T12" fmla="+- 0 1207 989"/>
                  <a:gd name="T13" fmla="*/ T12 w 920"/>
                  <a:gd name="T14" fmla="+- 0 681 544"/>
                  <a:gd name="T15" fmla="*/ 681 h 151"/>
                  <a:gd name="T16" fmla="+- 0 1404 989"/>
                  <a:gd name="T17" fmla="*/ T16 w 920"/>
                  <a:gd name="T18" fmla="+- 0 681 544"/>
                  <a:gd name="T19" fmla="*/ 681 h 151"/>
                  <a:gd name="T20" fmla="+- 0 1418 989"/>
                  <a:gd name="T21" fmla="*/ T20 w 920"/>
                  <a:gd name="T22" fmla="+- 0 676 544"/>
                  <a:gd name="T23" fmla="*/ 676 h 151"/>
                  <a:gd name="T24" fmla="+- 0 1426 989"/>
                  <a:gd name="T25" fmla="*/ T24 w 920"/>
                  <a:gd name="T26" fmla="+- 0 676 544"/>
                  <a:gd name="T27" fmla="*/ 676 h 151"/>
                  <a:gd name="T28" fmla="+- 0 1433 989"/>
                  <a:gd name="T29" fmla="*/ T28 w 920"/>
                  <a:gd name="T30" fmla="+- 0 674 544"/>
                  <a:gd name="T31" fmla="*/ 674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920" h="151">
                    <a:moveTo>
                      <a:pt x="444" y="130"/>
                    </a:moveTo>
                    <a:lnTo>
                      <a:pt x="197" y="130"/>
                    </a:lnTo>
                    <a:lnTo>
                      <a:pt x="209" y="135"/>
                    </a:lnTo>
                    <a:lnTo>
                      <a:pt x="218" y="137"/>
                    </a:lnTo>
                    <a:lnTo>
                      <a:pt x="415" y="137"/>
                    </a:lnTo>
                    <a:lnTo>
                      <a:pt x="429" y="132"/>
                    </a:lnTo>
                    <a:lnTo>
                      <a:pt x="437" y="132"/>
                    </a:lnTo>
                    <a:lnTo>
                      <a:pt x="444" y="13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25" name="Freeform 139"/>
              <p:cNvSpPr>
                <a:spLocks/>
              </p:cNvSpPr>
              <p:nvPr/>
            </p:nvSpPr>
            <p:spPr bwMode="auto">
              <a:xfrm>
                <a:off x="989" y="544"/>
                <a:ext cx="920" cy="151"/>
              </a:xfrm>
              <a:custGeom>
                <a:avLst/>
                <a:gdLst>
                  <a:gd name="T0" fmla="+- 0 1274 989"/>
                  <a:gd name="T1" fmla="*/ T0 w 920"/>
                  <a:gd name="T2" fmla="+- 0 669 544"/>
                  <a:gd name="T3" fmla="*/ 669 h 151"/>
                  <a:gd name="T4" fmla="+- 0 1166 989"/>
                  <a:gd name="T5" fmla="*/ T4 w 920"/>
                  <a:gd name="T6" fmla="+- 0 669 544"/>
                  <a:gd name="T7" fmla="*/ 669 h 151"/>
                  <a:gd name="T8" fmla="+- 0 1176 989"/>
                  <a:gd name="T9" fmla="*/ T8 w 920"/>
                  <a:gd name="T10" fmla="+- 0 674 544"/>
                  <a:gd name="T11" fmla="*/ 674 h 151"/>
                  <a:gd name="T12" fmla="+- 0 1440 989"/>
                  <a:gd name="T13" fmla="*/ T12 w 920"/>
                  <a:gd name="T14" fmla="+- 0 674 544"/>
                  <a:gd name="T15" fmla="*/ 674 h 151"/>
                  <a:gd name="T16" fmla="+- 0 1445 989"/>
                  <a:gd name="T17" fmla="*/ T16 w 920"/>
                  <a:gd name="T18" fmla="+- 0 672 544"/>
                  <a:gd name="T19" fmla="*/ 672 h 151"/>
                  <a:gd name="T20" fmla="+- 0 1282 989"/>
                  <a:gd name="T21" fmla="*/ T20 w 920"/>
                  <a:gd name="T22" fmla="+- 0 672 544"/>
                  <a:gd name="T23" fmla="*/ 672 h 151"/>
                  <a:gd name="T24" fmla="+- 0 1274 989"/>
                  <a:gd name="T25" fmla="*/ T24 w 920"/>
                  <a:gd name="T26" fmla="+- 0 669 544"/>
                  <a:gd name="T27" fmla="*/ 669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20" h="151">
                    <a:moveTo>
                      <a:pt x="285" y="125"/>
                    </a:moveTo>
                    <a:lnTo>
                      <a:pt x="177" y="125"/>
                    </a:lnTo>
                    <a:lnTo>
                      <a:pt x="187" y="130"/>
                    </a:lnTo>
                    <a:lnTo>
                      <a:pt x="451" y="130"/>
                    </a:lnTo>
                    <a:lnTo>
                      <a:pt x="456" y="128"/>
                    </a:lnTo>
                    <a:lnTo>
                      <a:pt x="293" y="128"/>
                    </a:lnTo>
                    <a:lnTo>
                      <a:pt x="285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26" name="Freeform 138"/>
              <p:cNvSpPr>
                <a:spLocks/>
              </p:cNvSpPr>
              <p:nvPr/>
            </p:nvSpPr>
            <p:spPr bwMode="auto">
              <a:xfrm>
                <a:off x="989" y="544"/>
                <a:ext cx="920" cy="151"/>
              </a:xfrm>
              <a:custGeom>
                <a:avLst/>
                <a:gdLst>
                  <a:gd name="T0" fmla="+- 0 1459 989"/>
                  <a:gd name="T1" fmla="*/ T0 w 920"/>
                  <a:gd name="T2" fmla="+- 0 669 544"/>
                  <a:gd name="T3" fmla="*/ 669 h 151"/>
                  <a:gd name="T4" fmla="+- 0 1334 989"/>
                  <a:gd name="T5" fmla="*/ T4 w 920"/>
                  <a:gd name="T6" fmla="+- 0 669 544"/>
                  <a:gd name="T7" fmla="*/ 669 h 151"/>
                  <a:gd name="T8" fmla="+- 0 1325 989"/>
                  <a:gd name="T9" fmla="*/ T8 w 920"/>
                  <a:gd name="T10" fmla="+- 0 672 544"/>
                  <a:gd name="T11" fmla="*/ 672 h 151"/>
                  <a:gd name="T12" fmla="+- 0 1454 989"/>
                  <a:gd name="T13" fmla="*/ T12 w 920"/>
                  <a:gd name="T14" fmla="+- 0 672 544"/>
                  <a:gd name="T15" fmla="*/ 672 h 151"/>
                  <a:gd name="T16" fmla="+- 0 1459 989"/>
                  <a:gd name="T17" fmla="*/ T16 w 920"/>
                  <a:gd name="T18" fmla="+- 0 669 544"/>
                  <a:gd name="T19" fmla="*/ 669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20" h="151">
                    <a:moveTo>
                      <a:pt x="470" y="125"/>
                    </a:moveTo>
                    <a:lnTo>
                      <a:pt x="345" y="125"/>
                    </a:lnTo>
                    <a:lnTo>
                      <a:pt x="336" y="128"/>
                    </a:lnTo>
                    <a:lnTo>
                      <a:pt x="465" y="128"/>
                    </a:lnTo>
                    <a:lnTo>
                      <a:pt x="470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27" name="Freeform 137"/>
              <p:cNvSpPr>
                <a:spLocks/>
              </p:cNvSpPr>
              <p:nvPr/>
            </p:nvSpPr>
            <p:spPr bwMode="auto">
              <a:xfrm>
                <a:off x="989" y="544"/>
                <a:ext cx="920" cy="151"/>
              </a:xfrm>
              <a:custGeom>
                <a:avLst/>
                <a:gdLst>
                  <a:gd name="T0" fmla="+- 0 994 989"/>
                  <a:gd name="T1" fmla="*/ T0 w 920"/>
                  <a:gd name="T2" fmla="+- 0 544 544"/>
                  <a:gd name="T3" fmla="*/ 544 h 151"/>
                  <a:gd name="T4" fmla="+- 0 991 989"/>
                  <a:gd name="T5" fmla="*/ T4 w 920"/>
                  <a:gd name="T6" fmla="+- 0 547 544"/>
                  <a:gd name="T7" fmla="*/ 547 h 151"/>
                  <a:gd name="T8" fmla="+- 0 989 989"/>
                  <a:gd name="T9" fmla="*/ T8 w 920"/>
                  <a:gd name="T10" fmla="+- 0 556 544"/>
                  <a:gd name="T11" fmla="*/ 556 h 151"/>
                  <a:gd name="T12" fmla="+- 0 998 989"/>
                  <a:gd name="T13" fmla="*/ T12 w 920"/>
                  <a:gd name="T14" fmla="+- 0 571 544"/>
                  <a:gd name="T15" fmla="*/ 571 h 151"/>
                  <a:gd name="T16" fmla="+- 0 1006 989"/>
                  <a:gd name="T17" fmla="*/ T16 w 920"/>
                  <a:gd name="T18" fmla="+- 0 580 544"/>
                  <a:gd name="T19" fmla="*/ 580 h 151"/>
                  <a:gd name="T20" fmla="+- 0 1015 989"/>
                  <a:gd name="T21" fmla="*/ T20 w 920"/>
                  <a:gd name="T22" fmla="+- 0 588 544"/>
                  <a:gd name="T23" fmla="*/ 588 h 151"/>
                  <a:gd name="T24" fmla="+- 0 1020 989"/>
                  <a:gd name="T25" fmla="*/ T24 w 920"/>
                  <a:gd name="T26" fmla="+- 0 595 544"/>
                  <a:gd name="T27" fmla="*/ 595 h 151"/>
                  <a:gd name="T28" fmla="+- 0 1027 989"/>
                  <a:gd name="T29" fmla="*/ T28 w 920"/>
                  <a:gd name="T30" fmla="+- 0 602 544"/>
                  <a:gd name="T31" fmla="*/ 602 h 151"/>
                  <a:gd name="T32" fmla="+- 0 1034 989"/>
                  <a:gd name="T33" fmla="*/ T32 w 920"/>
                  <a:gd name="T34" fmla="+- 0 607 544"/>
                  <a:gd name="T35" fmla="*/ 607 h 151"/>
                  <a:gd name="T36" fmla="+- 0 1044 989"/>
                  <a:gd name="T37" fmla="*/ T36 w 920"/>
                  <a:gd name="T38" fmla="+- 0 616 544"/>
                  <a:gd name="T39" fmla="*/ 616 h 151"/>
                  <a:gd name="T40" fmla="+- 0 1054 989"/>
                  <a:gd name="T41" fmla="*/ T40 w 920"/>
                  <a:gd name="T42" fmla="+- 0 621 544"/>
                  <a:gd name="T43" fmla="*/ 621 h 151"/>
                  <a:gd name="T44" fmla="+- 0 1061 989"/>
                  <a:gd name="T45" fmla="*/ T44 w 920"/>
                  <a:gd name="T46" fmla="+- 0 626 544"/>
                  <a:gd name="T47" fmla="*/ 626 h 151"/>
                  <a:gd name="T48" fmla="+- 0 1070 989"/>
                  <a:gd name="T49" fmla="*/ T48 w 920"/>
                  <a:gd name="T50" fmla="+- 0 631 544"/>
                  <a:gd name="T51" fmla="*/ 631 h 151"/>
                  <a:gd name="T52" fmla="+- 0 1080 989"/>
                  <a:gd name="T53" fmla="*/ T52 w 920"/>
                  <a:gd name="T54" fmla="+- 0 638 544"/>
                  <a:gd name="T55" fmla="*/ 638 h 151"/>
                  <a:gd name="T56" fmla="+- 0 1090 989"/>
                  <a:gd name="T57" fmla="*/ T56 w 920"/>
                  <a:gd name="T58" fmla="+- 0 640 544"/>
                  <a:gd name="T59" fmla="*/ 640 h 151"/>
                  <a:gd name="T60" fmla="+- 0 1097 989"/>
                  <a:gd name="T61" fmla="*/ T60 w 920"/>
                  <a:gd name="T62" fmla="+- 0 645 544"/>
                  <a:gd name="T63" fmla="*/ 645 h 151"/>
                  <a:gd name="T64" fmla="+- 0 1109 989"/>
                  <a:gd name="T65" fmla="*/ T64 w 920"/>
                  <a:gd name="T66" fmla="+- 0 650 544"/>
                  <a:gd name="T67" fmla="*/ 650 h 151"/>
                  <a:gd name="T68" fmla="+- 0 1118 989"/>
                  <a:gd name="T69" fmla="*/ T68 w 920"/>
                  <a:gd name="T70" fmla="+- 0 655 544"/>
                  <a:gd name="T71" fmla="*/ 655 h 151"/>
                  <a:gd name="T72" fmla="+- 0 1126 989"/>
                  <a:gd name="T73" fmla="*/ T72 w 920"/>
                  <a:gd name="T74" fmla="+- 0 657 544"/>
                  <a:gd name="T75" fmla="*/ 657 h 151"/>
                  <a:gd name="T76" fmla="+- 0 1135 989"/>
                  <a:gd name="T77" fmla="*/ T76 w 920"/>
                  <a:gd name="T78" fmla="+- 0 660 544"/>
                  <a:gd name="T79" fmla="*/ 660 h 151"/>
                  <a:gd name="T80" fmla="+- 0 1147 989"/>
                  <a:gd name="T81" fmla="*/ T80 w 920"/>
                  <a:gd name="T82" fmla="+- 0 664 544"/>
                  <a:gd name="T83" fmla="*/ 664 h 151"/>
                  <a:gd name="T84" fmla="+- 0 1157 989"/>
                  <a:gd name="T85" fmla="*/ T84 w 920"/>
                  <a:gd name="T86" fmla="+- 0 669 544"/>
                  <a:gd name="T87" fmla="*/ 669 h 151"/>
                  <a:gd name="T88" fmla="+- 0 1250 989"/>
                  <a:gd name="T89" fmla="*/ T88 w 920"/>
                  <a:gd name="T90" fmla="+- 0 669 544"/>
                  <a:gd name="T91" fmla="*/ 669 h 151"/>
                  <a:gd name="T92" fmla="+- 0 1241 989"/>
                  <a:gd name="T93" fmla="*/ T92 w 920"/>
                  <a:gd name="T94" fmla="+- 0 667 544"/>
                  <a:gd name="T95" fmla="*/ 667 h 151"/>
                  <a:gd name="T96" fmla="+- 0 1234 989"/>
                  <a:gd name="T97" fmla="*/ T96 w 920"/>
                  <a:gd name="T98" fmla="+- 0 664 544"/>
                  <a:gd name="T99" fmla="*/ 664 h 151"/>
                  <a:gd name="T100" fmla="+- 0 1217 989"/>
                  <a:gd name="T101" fmla="*/ T100 w 920"/>
                  <a:gd name="T102" fmla="+- 0 664 544"/>
                  <a:gd name="T103" fmla="*/ 664 h 151"/>
                  <a:gd name="T104" fmla="+- 0 1210 989"/>
                  <a:gd name="T105" fmla="*/ T104 w 920"/>
                  <a:gd name="T106" fmla="+- 0 662 544"/>
                  <a:gd name="T107" fmla="*/ 662 h 151"/>
                  <a:gd name="T108" fmla="+- 0 1200 989"/>
                  <a:gd name="T109" fmla="*/ T108 w 920"/>
                  <a:gd name="T110" fmla="+- 0 660 544"/>
                  <a:gd name="T111" fmla="*/ 660 h 151"/>
                  <a:gd name="T112" fmla="+- 0 1193 989"/>
                  <a:gd name="T113" fmla="*/ T112 w 920"/>
                  <a:gd name="T114" fmla="+- 0 660 544"/>
                  <a:gd name="T115" fmla="*/ 660 h 151"/>
                  <a:gd name="T116" fmla="+- 0 1183 989"/>
                  <a:gd name="T117" fmla="*/ T116 w 920"/>
                  <a:gd name="T118" fmla="+- 0 655 544"/>
                  <a:gd name="T119" fmla="*/ 655 h 151"/>
                  <a:gd name="T120" fmla="+- 0 1174 989"/>
                  <a:gd name="T121" fmla="*/ T120 w 920"/>
                  <a:gd name="T122" fmla="+- 0 655 544"/>
                  <a:gd name="T123" fmla="*/ 655 h 151"/>
                  <a:gd name="T124" fmla="+- 0 1169 989"/>
                  <a:gd name="T125" fmla="*/ T124 w 920"/>
                  <a:gd name="T126" fmla="+- 0 652 544"/>
                  <a:gd name="T127" fmla="*/ 652 h 151"/>
                  <a:gd name="T128" fmla="+- 0 1159 989"/>
                  <a:gd name="T129" fmla="*/ T128 w 920"/>
                  <a:gd name="T130" fmla="+- 0 650 544"/>
                  <a:gd name="T131" fmla="*/ 650 h 151"/>
                  <a:gd name="T132" fmla="+- 0 1152 989"/>
                  <a:gd name="T133" fmla="*/ T132 w 920"/>
                  <a:gd name="T134" fmla="+- 0 648 544"/>
                  <a:gd name="T135" fmla="*/ 648 h 151"/>
                  <a:gd name="T136" fmla="+- 0 1145 989"/>
                  <a:gd name="T137" fmla="*/ T136 w 920"/>
                  <a:gd name="T138" fmla="+- 0 643 544"/>
                  <a:gd name="T139" fmla="*/ 643 h 151"/>
                  <a:gd name="T140" fmla="+- 0 1135 989"/>
                  <a:gd name="T141" fmla="*/ T140 w 920"/>
                  <a:gd name="T142" fmla="+- 0 640 544"/>
                  <a:gd name="T143" fmla="*/ 640 h 151"/>
                  <a:gd name="T144" fmla="+- 0 1128 989"/>
                  <a:gd name="T145" fmla="*/ T144 w 920"/>
                  <a:gd name="T146" fmla="+- 0 638 544"/>
                  <a:gd name="T147" fmla="*/ 638 h 151"/>
                  <a:gd name="T148" fmla="+- 0 1121 989"/>
                  <a:gd name="T149" fmla="*/ T148 w 920"/>
                  <a:gd name="T150" fmla="+- 0 633 544"/>
                  <a:gd name="T151" fmla="*/ 633 h 151"/>
                  <a:gd name="T152" fmla="+- 0 1114 989"/>
                  <a:gd name="T153" fmla="*/ T152 w 920"/>
                  <a:gd name="T154" fmla="+- 0 631 544"/>
                  <a:gd name="T155" fmla="*/ 631 h 151"/>
                  <a:gd name="T156" fmla="+- 0 1104 989"/>
                  <a:gd name="T157" fmla="*/ T156 w 920"/>
                  <a:gd name="T158" fmla="+- 0 628 544"/>
                  <a:gd name="T159" fmla="*/ 628 h 151"/>
                  <a:gd name="T160" fmla="+- 0 1099 989"/>
                  <a:gd name="T161" fmla="*/ T160 w 920"/>
                  <a:gd name="T162" fmla="+- 0 626 544"/>
                  <a:gd name="T163" fmla="*/ 626 h 151"/>
                  <a:gd name="T164" fmla="+- 0 1092 989"/>
                  <a:gd name="T165" fmla="*/ T164 w 920"/>
                  <a:gd name="T166" fmla="+- 0 621 544"/>
                  <a:gd name="T167" fmla="*/ 621 h 151"/>
                  <a:gd name="T168" fmla="+- 0 1085 989"/>
                  <a:gd name="T169" fmla="*/ T168 w 920"/>
                  <a:gd name="T170" fmla="+- 0 619 544"/>
                  <a:gd name="T171" fmla="*/ 619 h 151"/>
                  <a:gd name="T172" fmla="+- 0 1049 989"/>
                  <a:gd name="T173" fmla="*/ T172 w 920"/>
                  <a:gd name="T174" fmla="+- 0 595 544"/>
                  <a:gd name="T175" fmla="*/ 595 h 151"/>
                  <a:gd name="T176" fmla="+- 0 1044 989"/>
                  <a:gd name="T177" fmla="*/ T176 w 920"/>
                  <a:gd name="T178" fmla="+- 0 590 544"/>
                  <a:gd name="T179" fmla="*/ 590 h 151"/>
                  <a:gd name="T180" fmla="+- 0 1037 989"/>
                  <a:gd name="T181" fmla="*/ T180 w 920"/>
                  <a:gd name="T182" fmla="+- 0 585 544"/>
                  <a:gd name="T183" fmla="*/ 585 h 151"/>
                  <a:gd name="T184" fmla="+- 0 1030 989"/>
                  <a:gd name="T185" fmla="*/ T184 w 920"/>
                  <a:gd name="T186" fmla="+- 0 578 544"/>
                  <a:gd name="T187" fmla="*/ 578 h 151"/>
                  <a:gd name="T188" fmla="+- 0 1022 989"/>
                  <a:gd name="T189" fmla="*/ T188 w 920"/>
                  <a:gd name="T190" fmla="+- 0 573 544"/>
                  <a:gd name="T191" fmla="*/ 573 h 151"/>
                  <a:gd name="T192" fmla="+- 0 1006 989"/>
                  <a:gd name="T193" fmla="*/ T192 w 920"/>
                  <a:gd name="T194" fmla="+- 0 556 544"/>
                  <a:gd name="T195" fmla="*/ 556 h 151"/>
                  <a:gd name="T196" fmla="+- 0 998 989"/>
                  <a:gd name="T197" fmla="*/ T196 w 920"/>
                  <a:gd name="T198" fmla="+- 0 552 544"/>
                  <a:gd name="T199" fmla="*/ 552 h 151"/>
                  <a:gd name="T200" fmla="+- 0 994 989"/>
                  <a:gd name="T201" fmla="*/ T200 w 920"/>
                  <a:gd name="T202" fmla="+- 0 544 544"/>
                  <a:gd name="T203" fmla="*/ 544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</a:cxnLst>
                <a:rect l="0" t="0" r="r" b="b"/>
                <a:pathLst>
                  <a:path w="920" h="151">
                    <a:moveTo>
                      <a:pt x="5" y="0"/>
                    </a:moveTo>
                    <a:lnTo>
                      <a:pt x="2" y="3"/>
                    </a:lnTo>
                    <a:lnTo>
                      <a:pt x="0" y="12"/>
                    </a:lnTo>
                    <a:lnTo>
                      <a:pt x="9" y="27"/>
                    </a:lnTo>
                    <a:lnTo>
                      <a:pt x="17" y="36"/>
                    </a:lnTo>
                    <a:lnTo>
                      <a:pt x="26" y="44"/>
                    </a:lnTo>
                    <a:lnTo>
                      <a:pt x="31" y="51"/>
                    </a:lnTo>
                    <a:lnTo>
                      <a:pt x="38" y="58"/>
                    </a:lnTo>
                    <a:lnTo>
                      <a:pt x="45" y="63"/>
                    </a:lnTo>
                    <a:lnTo>
                      <a:pt x="55" y="72"/>
                    </a:lnTo>
                    <a:lnTo>
                      <a:pt x="65" y="77"/>
                    </a:lnTo>
                    <a:lnTo>
                      <a:pt x="72" y="82"/>
                    </a:lnTo>
                    <a:lnTo>
                      <a:pt x="81" y="87"/>
                    </a:lnTo>
                    <a:lnTo>
                      <a:pt x="91" y="94"/>
                    </a:lnTo>
                    <a:lnTo>
                      <a:pt x="101" y="96"/>
                    </a:lnTo>
                    <a:lnTo>
                      <a:pt x="108" y="101"/>
                    </a:lnTo>
                    <a:lnTo>
                      <a:pt x="120" y="106"/>
                    </a:lnTo>
                    <a:lnTo>
                      <a:pt x="129" y="111"/>
                    </a:lnTo>
                    <a:lnTo>
                      <a:pt x="137" y="113"/>
                    </a:lnTo>
                    <a:lnTo>
                      <a:pt x="146" y="116"/>
                    </a:lnTo>
                    <a:lnTo>
                      <a:pt x="158" y="120"/>
                    </a:lnTo>
                    <a:lnTo>
                      <a:pt x="168" y="125"/>
                    </a:lnTo>
                    <a:lnTo>
                      <a:pt x="261" y="125"/>
                    </a:lnTo>
                    <a:lnTo>
                      <a:pt x="252" y="123"/>
                    </a:lnTo>
                    <a:lnTo>
                      <a:pt x="245" y="120"/>
                    </a:lnTo>
                    <a:lnTo>
                      <a:pt x="228" y="120"/>
                    </a:lnTo>
                    <a:lnTo>
                      <a:pt x="221" y="118"/>
                    </a:lnTo>
                    <a:lnTo>
                      <a:pt x="211" y="116"/>
                    </a:lnTo>
                    <a:lnTo>
                      <a:pt x="204" y="116"/>
                    </a:lnTo>
                    <a:lnTo>
                      <a:pt x="194" y="111"/>
                    </a:lnTo>
                    <a:lnTo>
                      <a:pt x="185" y="111"/>
                    </a:lnTo>
                    <a:lnTo>
                      <a:pt x="180" y="108"/>
                    </a:lnTo>
                    <a:lnTo>
                      <a:pt x="170" y="106"/>
                    </a:lnTo>
                    <a:lnTo>
                      <a:pt x="163" y="104"/>
                    </a:lnTo>
                    <a:lnTo>
                      <a:pt x="156" y="99"/>
                    </a:lnTo>
                    <a:lnTo>
                      <a:pt x="146" y="96"/>
                    </a:lnTo>
                    <a:lnTo>
                      <a:pt x="139" y="94"/>
                    </a:lnTo>
                    <a:lnTo>
                      <a:pt x="132" y="89"/>
                    </a:lnTo>
                    <a:lnTo>
                      <a:pt x="125" y="87"/>
                    </a:lnTo>
                    <a:lnTo>
                      <a:pt x="115" y="84"/>
                    </a:lnTo>
                    <a:lnTo>
                      <a:pt x="110" y="82"/>
                    </a:lnTo>
                    <a:lnTo>
                      <a:pt x="103" y="77"/>
                    </a:lnTo>
                    <a:lnTo>
                      <a:pt x="96" y="75"/>
                    </a:lnTo>
                    <a:lnTo>
                      <a:pt x="60" y="51"/>
                    </a:lnTo>
                    <a:lnTo>
                      <a:pt x="55" y="46"/>
                    </a:lnTo>
                    <a:lnTo>
                      <a:pt x="48" y="41"/>
                    </a:lnTo>
                    <a:lnTo>
                      <a:pt x="41" y="34"/>
                    </a:lnTo>
                    <a:lnTo>
                      <a:pt x="33" y="29"/>
                    </a:lnTo>
                    <a:lnTo>
                      <a:pt x="17" y="12"/>
                    </a:lnTo>
                    <a:lnTo>
                      <a:pt x="9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28" name="Freeform 136"/>
              <p:cNvSpPr>
                <a:spLocks/>
              </p:cNvSpPr>
              <p:nvPr/>
            </p:nvSpPr>
            <p:spPr bwMode="auto">
              <a:xfrm>
                <a:off x="989" y="544"/>
                <a:ext cx="920" cy="151"/>
              </a:xfrm>
              <a:custGeom>
                <a:avLst/>
                <a:gdLst>
                  <a:gd name="T0" fmla="+- 0 1478 989"/>
                  <a:gd name="T1" fmla="*/ T0 w 920"/>
                  <a:gd name="T2" fmla="+- 0 664 544"/>
                  <a:gd name="T3" fmla="*/ 664 h 151"/>
                  <a:gd name="T4" fmla="+- 0 1385 989"/>
                  <a:gd name="T5" fmla="*/ T4 w 920"/>
                  <a:gd name="T6" fmla="+- 0 664 544"/>
                  <a:gd name="T7" fmla="*/ 664 h 151"/>
                  <a:gd name="T8" fmla="+- 0 1375 989"/>
                  <a:gd name="T9" fmla="*/ T8 w 920"/>
                  <a:gd name="T10" fmla="+- 0 669 544"/>
                  <a:gd name="T11" fmla="*/ 669 h 151"/>
                  <a:gd name="T12" fmla="+- 0 1464 989"/>
                  <a:gd name="T13" fmla="*/ T12 w 920"/>
                  <a:gd name="T14" fmla="+- 0 669 544"/>
                  <a:gd name="T15" fmla="*/ 669 h 151"/>
                  <a:gd name="T16" fmla="+- 0 1478 989"/>
                  <a:gd name="T17" fmla="*/ T16 w 920"/>
                  <a:gd name="T18" fmla="+- 0 664 544"/>
                  <a:gd name="T19" fmla="*/ 664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20" h="151">
                    <a:moveTo>
                      <a:pt x="489" y="120"/>
                    </a:moveTo>
                    <a:lnTo>
                      <a:pt x="396" y="120"/>
                    </a:lnTo>
                    <a:lnTo>
                      <a:pt x="386" y="125"/>
                    </a:lnTo>
                    <a:lnTo>
                      <a:pt x="475" y="125"/>
                    </a:lnTo>
                    <a:lnTo>
                      <a:pt x="489" y="1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29" name="Freeform 135"/>
              <p:cNvSpPr>
                <a:spLocks/>
              </p:cNvSpPr>
              <p:nvPr/>
            </p:nvSpPr>
            <p:spPr bwMode="auto">
              <a:xfrm>
                <a:off x="989" y="544"/>
                <a:ext cx="920" cy="151"/>
              </a:xfrm>
              <a:custGeom>
                <a:avLst/>
                <a:gdLst>
                  <a:gd name="T0" fmla="+- 0 1524 989"/>
                  <a:gd name="T1" fmla="*/ T0 w 920"/>
                  <a:gd name="T2" fmla="+- 0 655 544"/>
                  <a:gd name="T3" fmla="*/ 655 h 151"/>
                  <a:gd name="T4" fmla="+- 0 1452 989"/>
                  <a:gd name="T5" fmla="*/ T4 w 920"/>
                  <a:gd name="T6" fmla="+- 0 655 544"/>
                  <a:gd name="T7" fmla="*/ 655 h 151"/>
                  <a:gd name="T8" fmla="+- 0 1445 989"/>
                  <a:gd name="T9" fmla="*/ T8 w 920"/>
                  <a:gd name="T10" fmla="+- 0 657 544"/>
                  <a:gd name="T11" fmla="*/ 657 h 151"/>
                  <a:gd name="T12" fmla="+- 0 1435 989"/>
                  <a:gd name="T13" fmla="*/ T12 w 920"/>
                  <a:gd name="T14" fmla="+- 0 660 544"/>
                  <a:gd name="T15" fmla="*/ 660 h 151"/>
                  <a:gd name="T16" fmla="+- 0 1428 989"/>
                  <a:gd name="T17" fmla="*/ T16 w 920"/>
                  <a:gd name="T18" fmla="+- 0 662 544"/>
                  <a:gd name="T19" fmla="*/ 662 h 151"/>
                  <a:gd name="T20" fmla="+- 0 1418 989"/>
                  <a:gd name="T21" fmla="*/ T20 w 920"/>
                  <a:gd name="T22" fmla="+- 0 662 544"/>
                  <a:gd name="T23" fmla="*/ 662 h 151"/>
                  <a:gd name="T24" fmla="+- 0 1409 989"/>
                  <a:gd name="T25" fmla="*/ T24 w 920"/>
                  <a:gd name="T26" fmla="+- 0 664 544"/>
                  <a:gd name="T27" fmla="*/ 664 h 151"/>
                  <a:gd name="T28" fmla="+- 0 1490 989"/>
                  <a:gd name="T29" fmla="*/ T28 w 920"/>
                  <a:gd name="T30" fmla="+- 0 664 544"/>
                  <a:gd name="T31" fmla="*/ 664 h 151"/>
                  <a:gd name="T32" fmla="+- 0 1505 989"/>
                  <a:gd name="T33" fmla="*/ T32 w 920"/>
                  <a:gd name="T34" fmla="+- 0 660 544"/>
                  <a:gd name="T35" fmla="*/ 660 h 151"/>
                  <a:gd name="T36" fmla="+- 0 1510 989"/>
                  <a:gd name="T37" fmla="*/ T36 w 920"/>
                  <a:gd name="T38" fmla="+- 0 657 544"/>
                  <a:gd name="T39" fmla="*/ 657 h 151"/>
                  <a:gd name="T40" fmla="+- 0 1517 989"/>
                  <a:gd name="T41" fmla="*/ T40 w 920"/>
                  <a:gd name="T42" fmla="+- 0 657 544"/>
                  <a:gd name="T43" fmla="*/ 657 h 151"/>
                  <a:gd name="T44" fmla="+- 0 1524 989"/>
                  <a:gd name="T45" fmla="*/ T44 w 920"/>
                  <a:gd name="T46" fmla="+- 0 655 544"/>
                  <a:gd name="T47" fmla="*/ 655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920" h="151">
                    <a:moveTo>
                      <a:pt x="535" y="111"/>
                    </a:moveTo>
                    <a:lnTo>
                      <a:pt x="463" y="111"/>
                    </a:lnTo>
                    <a:lnTo>
                      <a:pt x="456" y="113"/>
                    </a:lnTo>
                    <a:lnTo>
                      <a:pt x="446" y="116"/>
                    </a:lnTo>
                    <a:lnTo>
                      <a:pt x="439" y="118"/>
                    </a:lnTo>
                    <a:lnTo>
                      <a:pt x="429" y="118"/>
                    </a:lnTo>
                    <a:lnTo>
                      <a:pt x="420" y="120"/>
                    </a:lnTo>
                    <a:lnTo>
                      <a:pt x="501" y="120"/>
                    </a:lnTo>
                    <a:lnTo>
                      <a:pt x="516" y="116"/>
                    </a:lnTo>
                    <a:lnTo>
                      <a:pt x="521" y="113"/>
                    </a:lnTo>
                    <a:lnTo>
                      <a:pt x="528" y="113"/>
                    </a:lnTo>
                    <a:lnTo>
                      <a:pt x="535" y="11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30" name="Freeform 134"/>
              <p:cNvSpPr>
                <a:spLocks/>
              </p:cNvSpPr>
              <p:nvPr/>
            </p:nvSpPr>
            <p:spPr bwMode="auto">
              <a:xfrm>
                <a:off x="989" y="544"/>
                <a:ext cx="920" cy="151"/>
              </a:xfrm>
              <a:custGeom>
                <a:avLst/>
                <a:gdLst>
                  <a:gd name="T0" fmla="+- 0 1536 989"/>
                  <a:gd name="T1" fmla="*/ T0 w 920"/>
                  <a:gd name="T2" fmla="+- 0 650 544"/>
                  <a:gd name="T3" fmla="*/ 650 h 151"/>
                  <a:gd name="T4" fmla="+- 0 1486 989"/>
                  <a:gd name="T5" fmla="*/ T4 w 920"/>
                  <a:gd name="T6" fmla="+- 0 650 544"/>
                  <a:gd name="T7" fmla="*/ 650 h 151"/>
                  <a:gd name="T8" fmla="+- 0 1478 989"/>
                  <a:gd name="T9" fmla="*/ T8 w 920"/>
                  <a:gd name="T10" fmla="+- 0 652 544"/>
                  <a:gd name="T11" fmla="*/ 652 h 151"/>
                  <a:gd name="T12" fmla="+- 0 1469 989"/>
                  <a:gd name="T13" fmla="*/ T12 w 920"/>
                  <a:gd name="T14" fmla="+- 0 652 544"/>
                  <a:gd name="T15" fmla="*/ 652 h 151"/>
                  <a:gd name="T16" fmla="+- 0 1459 989"/>
                  <a:gd name="T17" fmla="*/ T16 w 920"/>
                  <a:gd name="T18" fmla="+- 0 655 544"/>
                  <a:gd name="T19" fmla="*/ 655 h 151"/>
                  <a:gd name="T20" fmla="+- 0 1529 989"/>
                  <a:gd name="T21" fmla="*/ T20 w 920"/>
                  <a:gd name="T22" fmla="+- 0 655 544"/>
                  <a:gd name="T23" fmla="*/ 655 h 151"/>
                  <a:gd name="T24" fmla="+- 0 1536 989"/>
                  <a:gd name="T25" fmla="*/ T24 w 920"/>
                  <a:gd name="T26" fmla="+- 0 650 544"/>
                  <a:gd name="T27" fmla="*/ 650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920" h="151">
                    <a:moveTo>
                      <a:pt x="547" y="106"/>
                    </a:moveTo>
                    <a:lnTo>
                      <a:pt x="497" y="106"/>
                    </a:lnTo>
                    <a:lnTo>
                      <a:pt x="489" y="108"/>
                    </a:lnTo>
                    <a:lnTo>
                      <a:pt x="480" y="108"/>
                    </a:lnTo>
                    <a:lnTo>
                      <a:pt x="470" y="111"/>
                    </a:lnTo>
                    <a:lnTo>
                      <a:pt x="540" y="111"/>
                    </a:lnTo>
                    <a:lnTo>
                      <a:pt x="547" y="1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31" name="Freeform 133"/>
              <p:cNvSpPr>
                <a:spLocks/>
              </p:cNvSpPr>
              <p:nvPr/>
            </p:nvSpPr>
            <p:spPr bwMode="auto">
              <a:xfrm>
                <a:off x="989" y="544"/>
                <a:ext cx="920" cy="151"/>
              </a:xfrm>
              <a:custGeom>
                <a:avLst/>
                <a:gdLst>
                  <a:gd name="T0" fmla="+- 0 1579 989"/>
                  <a:gd name="T1" fmla="*/ T0 w 920"/>
                  <a:gd name="T2" fmla="+- 0 638 544"/>
                  <a:gd name="T3" fmla="*/ 638 h 151"/>
                  <a:gd name="T4" fmla="+- 0 1529 989"/>
                  <a:gd name="T5" fmla="*/ T4 w 920"/>
                  <a:gd name="T6" fmla="+- 0 638 544"/>
                  <a:gd name="T7" fmla="*/ 638 h 151"/>
                  <a:gd name="T8" fmla="+- 0 1519 989"/>
                  <a:gd name="T9" fmla="*/ T8 w 920"/>
                  <a:gd name="T10" fmla="+- 0 643 544"/>
                  <a:gd name="T11" fmla="*/ 643 h 151"/>
                  <a:gd name="T12" fmla="+- 0 1510 989"/>
                  <a:gd name="T13" fmla="*/ T12 w 920"/>
                  <a:gd name="T14" fmla="+- 0 645 544"/>
                  <a:gd name="T15" fmla="*/ 645 h 151"/>
                  <a:gd name="T16" fmla="+- 0 1505 989"/>
                  <a:gd name="T17" fmla="*/ T16 w 920"/>
                  <a:gd name="T18" fmla="+- 0 645 544"/>
                  <a:gd name="T19" fmla="*/ 645 h 151"/>
                  <a:gd name="T20" fmla="+- 0 1495 989"/>
                  <a:gd name="T21" fmla="*/ T20 w 920"/>
                  <a:gd name="T22" fmla="+- 0 650 544"/>
                  <a:gd name="T23" fmla="*/ 650 h 151"/>
                  <a:gd name="T24" fmla="+- 0 1541 989"/>
                  <a:gd name="T25" fmla="*/ T24 w 920"/>
                  <a:gd name="T26" fmla="+- 0 650 544"/>
                  <a:gd name="T27" fmla="*/ 650 h 151"/>
                  <a:gd name="T28" fmla="+- 0 1548 989"/>
                  <a:gd name="T29" fmla="*/ T28 w 920"/>
                  <a:gd name="T30" fmla="+- 0 648 544"/>
                  <a:gd name="T31" fmla="*/ 648 h 151"/>
                  <a:gd name="T32" fmla="+- 0 1555 989"/>
                  <a:gd name="T33" fmla="*/ T32 w 920"/>
                  <a:gd name="T34" fmla="+- 0 648 544"/>
                  <a:gd name="T35" fmla="*/ 648 h 151"/>
                  <a:gd name="T36" fmla="+- 0 1560 989"/>
                  <a:gd name="T37" fmla="*/ T36 w 920"/>
                  <a:gd name="T38" fmla="+- 0 645 544"/>
                  <a:gd name="T39" fmla="*/ 645 h 151"/>
                  <a:gd name="T40" fmla="+- 0 1574 989"/>
                  <a:gd name="T41" fmla="*/ T40 w 920"/>
                  <a:gd name="T42" fmla="+- 0 640 544"/>
                  <a:gd name="T43" fmla="*/ 640 h 151"/>
                  <a:gd name="T44" fmla="+- 0 1579 989"/>
                  <a:gd name="T45" fmla="*/ T44 w 920"/>
                  <a:gd name="T46" fmla="+- 0 638 544"/>
                  <a:gd name="T47" fmla="*/ 638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920" h="151">
                    <a:moveTo>
                      <a:pt x="590" y="94"/>
                    </a:moveTo>
                    <a:lnTo>
                      <a:pt x="540" y="94"/>
                    </a:lnTo>
                    <a:lnTo>
                      <a:pt x="530" y="99"/>
                    </a:lnTo>
                    <a:lnTo>
                      <a:pt x="521" y="101"/>
                    </a:lnTo>
                    <a:lnTo>
                      <a:pt x="516" y="101"/>
                    </a:lnTo>
                    <a:lnTo>
                      <a:pt x="506" y="106"/>
                    </a:lnTo>
                    <a:lnTo>
                      <a:pt x="552" y="106"/>
                    </a:lnTo>
                    <a:lnTo>
                      <a:pt x="559" y="104"/>
                    </a:lnTo>
                    <a:lnTo>
                      <a:pt x="566" y="104"/>
                    </a:lnTo>
                    <a:lnTo>
                      <a:pt x="571" y="101"/>
                    </a:lnTo>
                    <a:lnTo>
                      <a:pt x="585" y="96"/>
                    </a:lnTo>
                    <a:lnTo>
                      <a:pt x="590" y="9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32" name="Freeform 132"/>
              <p:cNvSpPr>
                <a:spLocks/>
              </p:cNvSpPr>
              <p:nvPr/>
            </p:nvSpPr>
            <p:spPr bwMode="auto">
              <a:xfrm>
                <a:off x="989" y="544"/>
                <a:ext cx="920" cy="151"/>
              </a:xfrm>
              <a:custGeom>
                <a:avLst/>
                <a:gdLst>
                  <a:gd name="T0" fmla="+- 0 1670 989"/>
                  <a:gd name="T1" fmla="*/ T0 w 920"/>
                  <a:gd name="T2" fmla="+- 0 619 544"/>
                  <a:gd name="T3" fmla="*/ 619 h 151"/>
                  <a:gd name="T4" fmla="+- 0 1598 989"/>
                  <a:gd name="T5" fmla="*/ T4 w 920"/>
                  <a:gd name="T6" fmla="+- 0 619 544"/>
                  <a:gd name="T7" fmla="*/ 619 h 151"/>
                  <a:gd name="T8" fmla="+- 0 1589 989"/>
                  <a:gd name="T9" fmla="*/ T8 w 920"/>
                  <a:gd name="T10" fmla="+- 0 621 544"/>
                  <a:gd name="T11" fmla="*/ 621 h 151"/>
                  <a:gd name="T12" fmla="+- 0 1574 989"/>
                  <a:gd name="T13" fmla="*/ T12 w 920"/>
                  <a:gd name="T14" fmla="+- 0 626 544"/>
                  <a:gd name="T15" fmla="*/ 626 h 151"/>
                  <a:gd name="T16" fmla="+- 0 1565 989"/>
                  <a:gd name="T17" fmla="*/ T16 w 920"/>
                  <a:gd name="T18" fmla="+- 0 628 544"/>
                  <a:gd name="T19" fmla="*/ 628 h 151"/>
                  <a:gd name="T20" fmla="+- 0 1560 989"/>
                  <a:gd name="T21" fmla="*/ T20 w 920"/>
                  <a:gd name="T22" fmla="+- 0 631 544"/>
                  <a:gd name="T23" fmla="*/ 631 h 151"/>
                  <a:gd name="T24" fmla="+- 0 1550 989"/>
                  <a:gd name="T25" fmla="*/ T24 w 920"/>
                  <a:gd name="T26" fmla="+- 0 633 544"/>
                  <a:gd name="T27" fmla="*/ 633 h 151"/>
                  <a:gd name="T28" fmla="+- 0 1543 989"/>
                  <a:gd name="T29" fmla="*/ T28 w 920"/>
                  <a:gd name="T30" fmla="+- 0 635 544"/>
                  <a:gd name="T31" fmla="*/ 635 h 151"/>
                  <a:gd name="T32" fmla="+- 0 1536 989"/>
                  <a:gd name="T33" fmla="*/ T32 w 920"/>
                  <a:gd name="T34" fmla="+- 0 638 544"/>
                  <a:gd name="T35" fmla="*/ 638 h 151"/>
                  <a:gd name="T36" fmla="+- 0 1594 989"/>
                  <a:gd name="T37" fmla="*/ T36 w 920"/>
                  <a:gd name="T38" fmla="+- 0 638 544"/>
                  <a:gd name="T39" fmla="*/ 638 h 151"/>
                  <a:gd name="T40" fmla="+- 0 1601 989"/>
                  <a:gd name="T41" fmla="*/ T40 w 920"/>
                  <a:gd name="T42" fmla="+- 0 633 544"/>
                  <a:gd name="T43" fmla="*/ 633 h 151"/>
                  <a:gd name="T44" fmla="+- 0 1608 989"/>
                  <a:gd name="T45" fmla="*/ T44 w 920"/>
                  <a:gd name="T46" fmla="+- 0 633 544"/>
                  <a:gd name="T47" fmla="*/ 633 h 151"/>
                  <a:gd name="T48" fmla="+- 0 1615 989"/>
                  <a:gd name="T49" fmla="*/ T48 w 920"/>
                  <a:gd name="T50" fmla="+- 0 631 544"/>
                  <a:gd name="T51" fmla="*/ 631 h 151"/>
                  <a:gd name="T52" fmla="+- 0 1620 989"/>
                  <a:gd name="T53" fmla="*/ T52 w 920"/>
                  <a:gd name="T54" fmla="+- 0 628 544"/>
                  <a:gd name="T55" fmla="*/ 628 h 151"/>
                  <a:gd name="T56" fmla="+- 0 1627 989"/>
                  <a:gd name="T57" fmla="*/ T56 w 920"/>
                  <a:gd name="T58" fmla="+- 0 628 544"/>
                  <a:gd name="T59" fmla="*/ 628 h 151"/>
                  <a:gd name="T60" fmla="+- 0 1634 989"/>
                  <a:gd name="T61" fmla="*/ T60 w 920"/>
                  <a:gd name="T62" fmla="+- 0 626 544"/>
                  <a:gd name="T63" fmla="*/ 626 h 151"/>
                  <a:gd name="T64" fmla="+- 0 1639 989"/>
                  <a:gd name="T65" fmla="*/ T64 w 920"/>
                  <a:gd name="T66" fmla="+- 0 624 544"/>
                  <a:gd name="T67" fmla="*/ 624 h 151"/>
                  <a:gd name="T68" fmla="+- 0 1649 989"/>
                  <a:gd name="T69" fmla="*/ T68 w 920"/>
                  <a:gd name="T70" fmla="+- 0 624 544"/>
                  <a:gd name="T71" fmla="*/ 624 h 151"/>
                  <a:gd name="T72" fmla="+- 0 1654 989"/>
                  <a:gd name="T73" fmla="*/ T72 w 920"/>
                  <a:gd name="T74" fmla="+- 0 621 544"/>
                  <a:gd name="T75" fmla="*/ 621 h 151"/>
                  <a:gd name="T76" fmla="+- 0 1663 989"/>
                  <a:gd name="T77" fmla="*/ T76 w 920"/>
                  <a:gd name="T78" fmla="+- 0 621 544"/>
                  <a:gd name="T79" fmla="*/ 621 h 151"/>
                  <a:gd name="T80" fmla="+- 0 1670 989"/>
                  <a:gd name="T81" fmla="*/ T80 w 920"/>
                  <a:gd name="T82" fmla="+- 0 619 544"/>
                  <a:gd name="T83" fmla="*/ 619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920" h="151">
                    <a:moveTo>
                      <a:pt x="681" y="75"/>
                    </a:moveTo>
                    <a:lnTo>
                      <a:pt x="609" y="75"/>
                    </a:lnTo>
                    <a:lnTo>
                      <a:pt x="600" y="77"/>
                    </a:lnTo>
                    <a:lnTo>
                      <a:pt x="585" y="82"/>
                    </a:lnTo>
                    <a:lnTo>
                      <a:pt x="576" y="84"/>
                    </a:lnTo>
                    <a:lnTo>
                      <a:pt x="571" y="87"/>
                    </a:lnTo>
                    <a:lnTo>
                      <a:pt x="561" y="89"/>
                    </a:lnTo>
                    <a:lnTo>
                      <a:pt x="554" y="91"/>
                    </a:lnTo>
                    <a:lnTo>
                      <a:pt x="547" y="94"/>
                    </a:lnTo>
                    <a:lnTo>
                      <a:pt x="605" y="94"/>
                    </a:lnTo>
                    <a:lnTo>
                      <a:pt x="612" y="89"/>
                    </a:lnTo>
                    <a:lnTo>
                      <a:pt x="619" y="89"/>
                    </a:lnTo>
                    <a:lnTo>
                      <a:pt x="626" y="87"/>
                    </a:lnTo>
                    <a:lnTo>
                      <a:pt x="631" y="84"/>
                    </a:lnTo>
                    <a:lnTo>
                      <a:pt x="638" y="84"/>
                    </a:lnTo>
                    <a:lnTo>
                      <a:pt x="645" y="82"/>
                    </a:lnTo>
                    <a:lnTo>
                      <a:pt x="650" y="80"/>
                    </a:lnTo>
                    <a:lnTo>
                      <a:pt x="660" y="80"/>
                    </a:lnTo>
                    <a:lnTo>
                      <a:pt x="665" y="77"/>
                    </a:lnTo>
                    <a:lnTo>
                      <a:pt x="674" y="77"/>
                    </a:lnTo>
                    <a:lnTo>
                      <a:pt x="681" y="7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33" name="Freeform 131"/>
              <p:cNvSpPr>
                <a:spLocks/>
              </p:cNvSpPr>
              <p:nvPr/>
            </p:nvSpPr>
            <p:spPr bwMode="auto">
              <a:xfrm>
                <a:off x="989" y="544"/>
                <a:ext cx="920" cy="151"/>
              </a:xfrm>
              <a:custGeom>
                <a:avLst/>
                <a:gdLst>
                  <a:gd name="T0" fmla="+- 0 1730 989"/>
                  <a:gd name="T1" fmla="*/ T0 w 920"/>
                  <a:gd name="T2" fmla="+- 0 607 544"/>
                  <a:gd name="T3" fmla="*/ 607 h 151"/>
                  <a:gd name="T4" fmla="+- 0 1630 989"/>
                  <a:gd name="T5" fmla="*/ T4 w 920"/>
                  <a:gd name="T6" fmla="+- 0 607 544"/>
                  <a:gd name="T7" fmla="*/ 607 h 151"/>
                  <a:gd name="T8" fmla="+- 0 1622 989"/>
                  <a:gd name="T9" fmla="*/ T8 w 920"/>
                  <a:gd name="T10" fmla="+- 0 612 544"/>
                  <a:gd name="T11" fmla="*/ 612 h 151"/>
                  <a:gd name="T12" fmla="+- 0 1615 989"/>
                  <a:gd name="T13" fmla="*/ T12 w 920"/>
                  <a:gd name="T14" fmla="+- 0 614 544"/>
                  <a:gd name="T15" fmla="*/ 614 h 151"/>
                  <a:gd name="T16" fmla="+- 0 1606 989"/>
                  <a:gd name="T17" fmla="*/ T16 w 920"/>
                  <a:gd name="T18" fmla="+- 0 619 544"/>
                  <a:gd name="T19" fmla="*/ 619 h 151"/>
                  <a:gd name="T20" fmla="+- 0 1678 989"/>
                  <a:gd name="T21" fmla="*/ T20 w 920"/>
                  <a:gd name="T22" fmla="+- 0 619 544"/>
                  <a:gd name="T23" fmla="*/ 619 h 151"/>
                  <a:gd name="T24" fmla="+- 0 1692 989"/>
                  <a:gd name="T25" fmla="*/ T24 w 920"/>
                  <a:gd name="T26" fmla="+- 0 614 544"/>
                  <a:gd name="T27" fmla="*/ 614 h 151"/>
                  <a:gd name="T28" fmla="+- 0 1699 989"/>
                  <a:gd name="T29" fmla="*/ T28 w 920"/>
                  <a:gd name="T30" fmla="+- 0 614 544"/>
                  <a:gd name="T31" fmla="*/ 614 h 151"/>
                  <a:gd name="T32" fmla="+- 0 1714 989"/>
                  <a:gd name="T33" fmla="*/ T32 w 920"/>
                  <a:gd name="T34" fmla="+- 0 609 544"/>
                  <a:gd name="T35" fmla="*/ 609 h 151"/>
                  <a:gd name="T36" fmla="+- 0 1723 989"/>
                  <a:gd name="T37" fmla="*/ T36 w 920"/>
                  <a:gd name="T38" fmla="+- 0 609 544"/>
                  <a:gd name="T39" fmla="*/ 609 h 151"/>
                  <a:gd name="T40" fmla="+- 0 1730 989"/>
                  <a:gd name="T41" fmla="*/ T40 w 920"/>
                  <a:gd name="T42" fmla="+- 0 607 544"/>
                  <a:gd name="T43" fmla="*/ 607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920" h="151">
                    <a:moveTo>
                      <a:pt x="741" y="63"/>
                    </a:moveTo>
                    <a:lnTo>
                      <a:pt x="641" y="63"/>
                    </a:lnTo>
                    <a:lnTo>
                      <a:pt x="633" y="68"/>
                    </a:lnTo>
                    <a:lnTo>
                      <a:pt x="626" y="70"/>
                    </a:lnTo>
                    <a:lnTo>
                      <a:pt x="617" y="75"/>
                    </a:lnTo>
                    <a:lnTo>
                      <a:pt x="689" y="75"/>
                    </a:lnTo>
                    <a:lnTo>
                      <a:pt x="703" y="70"/>
                    </a:lnTo>
                    <a:lnTo>
                      <a:pt x="710" y="70"/>
                    </a:lnTo>
                    <a:lnTo>
                      <a:pt x="725" y="65"/>
                    </a:lnTo>
                    <a:lnTo>
                      <a:pt x="734" y="65"/>
                    </a:lnTo>
                    <a:lnTo>
                      <a:pt x="741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34" name="Freeform 130"/>
              <p:cNvSpPr>
                <a:spLocks/>
              </p:cNvSpPr>
              <p:nvPr/>
            </p:nvSpPr>
            <p:spPr bwMode="auto">
              <a:xfrm>
                <a:off x="989" y="544"/>
                <a:ext cx="920" cy="151"/>
              </a:xfrm>
              <a:custGeom>
                <a:avLst/>
                <a:gdLst>
                  <a:gd name="T0" fmla="+- 0 1790 989"/>
                  <a:gd name="T1" fmla="*/ T0 w 920"/>
                  <a:gd name="T2" fmla="+- 0 592 544"/>
                  <a:gd name="T3" fmla="*/ 592 h 151"/>
                  <a:gd name="T4" fmla="+- 0 1699 989"/>
                  <a:gd name="T5" fmla="*/ T4 w 920"/>
                  <a:gd name="T6" fmla="+- 0 592 544"/>
                  <a:gd name="T7" fmla="*/ 592 h 151"/>
                  <a:gd name="T8" fmla="+- 0 1692 989"/>
                  <a:gd name="T9" fmla="*/ T8 w 920"/>
                  <a:gd name="T10" fmla="+- 0 595 544"/>
                  <a:gd name="T11" fmla="*/ 595 h 151"/>
                  <a:gd name="T12" fmla="+- 0 1682 989"/>
                  <a:gd name="T13" fmla="*/ T12 w 920"/>
                  <a:gd name="T14" fmla="+- 0 595 544"/>
                  <a:gd name="T15" fmla="*/ 595 h 151"/>
                  <a:gd name="T16" fmla="+- 0 1675 989"/>
                  <a:gd name="T17" fmla="*/ T16 w 920"/>
                  <a:gd name="T18" fmla="+- 0 597 544"/>
                  <a:gd name="T19" fmla="*/ 597 h 151"/>
                  <a:gd name="T20" fmla="+- 0 1656 989"/>
                  <a:gd name="T21" fmla="*/ T20 w 920"/>
                  <a:gd name="T22" fmla="+- 0 602 544"/>
                  <a:gd name="T23" fmla="*/ 602 h 151"/>
                  <a:gd name="T24" fmla="+- 0 1814 989"/>
                  <a:gd name="T25" fmla="*/ T24 w 920"/>
                  <a:gd name="T26" fmla="+- 0 602 544"/>
                  <a:gd name="T27" fmla="*/ 602 h 151"/>
                  <a:gd name="T28" fmla="+- 0 1807 989"/>
                  <a:gd name="T29" fmla="*/ T28 w 920"/>
                  <a:gd name="T30" fmla="+- 0 597 544"/>
                  <a:gd name="T31" fmla="*/ 597 h 151"/>
                  <a:gd name="T32" fmla="+- 0 1800 989"/>
                  <a:gd name="T33" fmla="*/ T32 w 920"/>
                  <a:gd name="T34" fmla="+- 0 595 544"/>
                  <a:gd name="T35" fmla="*/ 595 h 151"/>
                  <a:gd name="T36" fmla="+- 0 1790 989"/>
                  <a:gd name="T37" fmla="*/ T36 w 920"/>
                  <a:gd name="T38" fmla="+- 0 592 544"/>
                  <a:gd name="T39" fmla="*/ 592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20" h="151">
                    <a:moveTo>
                      <a:pt x="801" y="48"/>
                    </a:moveTo>
                    <a:lnTo>
                      <a:pt x="710" y="48"/>
                    </a:lnTo>
                    <a:lnTo>
                      <a:pt x="703" y="51"/>
                    </a:lnTo>
                    <a:lnTo>
                      <a:pt x="693" y="51"/>
                    </a:lnTo>
                    <a:lnTo>
                      <a:pt x="686" y="53"/>
                    </a:lnTo>
                    <a:lnTo>
                      <a:pt x="667" y="58"/>
                    </a:lnTo>
                    <a:lnTo>
                      <a:pt x="825" y="58"/>
                    </a:lnTo>
                    <a:lnTo>
                      <a:pt x="818" y="53"/>
                    </a:lnTo>
                    <a:lnTo>
                      <a:pt x="811" y="51"/>
                    </a:lnTo>
                    <a:lnTo>
                      <a:pt x="801" y="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35" name="Freeform 129"/>
              <p:cNvSpPr>
                <a:spLocks/>
              </p:cNvSpPr>
              <p:nvPr/>
            </p:nvSpPr>
            <p:spPr bwMode="auto">
              <a:xfrm>
                <a:off x="989" y="544"/>
                <a:ext cx="920" cy="151"/>
              </a:xfrm>
              <a:custGeom>
                <a:avLst/>
                <a:gdLst>
                  <a:gd name="T0" fmla="+- 0 1771 989"/>
                  <a:gd name="T1" fmla="*/ T0 w 920"/>
                  <a:gd name="T2" fmla="+- 0 590 544"/>
                  <a:gd name="T3" fmla="*/ 590 h 151"/>
                  <a:gd name="T4" fmla="+- 0 1716 989"/>
                  <a:gd name="T5" fmla="*/ T4 w 920"/>
                  <a:gd name="T6" fmla="+- 0 590 544"/>
                  <a:gd name="T7" fmla="*/ 590 h 151"/>
                  <a:gd name="T8" fmla="+- 0 1709 989"/>
                  <a:gd name="T9" fmla="*/ T8 w 920"/>
                  <a:gd name="T10" fmla="+- 0 592 544"/>
                  <a:gd name="T11" fmla="*/ 592 h 151"/>
                  <a:gd name="T12" fmla="+- 0 1783 989"/>
                  <a:gd name="T13" fmla="*/ T12 w 920"/>
                  <a:gd name="T14" fmla="+- 0 592 544"/>
                  <a:gd name="T15" fmla="*/ 592 h 151"/>
                  <a:gd name="T16" fmla="+- 0 1771 989"/>
                  <a:gd name="T17" fmla="*/ T16 w 920"/>
                  <a:gd name="T18" fmla="+- 0 590 544"/>
                  <a:gd name="T19" fmla="*/ 590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20" h="151">
                    <a:moveTo>
                      <a:pt x="782" y="46"/>
                    </a:moveTo>
                    <a:lnTo>
                      <a:pt x="727" y="46"/>
                    </a:lnTo>
                    <a:lnTo>
                      <a:pt x="720" y="48"/>
                    </a:lnTo>
                    <a:lnTo>
                      <a:pt x="794" y="48"/>
                    </a:lnTo>
                    <a:lnTo>
                      <a:pt x="782" y="4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7" name="Group 114"/>
            <p:cNvGrpSpPr>
              <a:grpSpLocks/>
            </p:cNvGrpSpPr>
            <p:nvPr/>
          </p:nvGrpSpPr>
          <p:grpSpPr bwMode="auto">
            <a:xfrm>
              <a:off x="1008" y="758"/>
              <a:ext cx="692" cy="142"/>
              <a:chOff x="1008" y="758"/>
              <a:chExt cx="692" cy="142"/>
            </a:xfrm>
          </p:grpSpPr>
          <p:sp>
            <p:nvSpPr>
              <p:cNvPr id="2106" name="Freeform 127"/>
              <p:cNvSpPr>
                <a:spLocks/>
              </p:cNvSpPr>
              <p:nvPr/>
            </p:nvSpPr>
            <p:spPr bwMode="auto">
              <a:xfrm>
                <a:off x="1008" y="758"/>
                <a:ext cx="692" cy="142"/>
              </a:xfrm>
              <a:custGeom>
                <a:avLst/>
                <a:gdLst>
                  <a:gd name="T0" fmla="+- 0 1262 1008"/>
                  <a:gd name="T1" fmla="*/ T0 w 692"/>
                  <a:gd name="T2" fmla="+- 0 897 758"/>
                  <a:gd name="T3" fmla="*/ 897 h 142"/>
                  <a:gd name="T4" fmla="+- 0 1248 1008"/>
                  <a:gd name="T5" fmla="*/ T4 w 692"/>
                  <a:gd name="T6" fmla="+- 0 897 758"/>
                  <a:gd name="T7" fmla="*/ 897 h 142"/>
                  <a:gd name="T8" fmla="+- 0 1255 1008"/>
                  <a:gd name="T9" fmla="*/ T8 w 692"/>
                  <a:gd name="T10" fmla="+- 0 900 758"/>
                  <a:gd name="T11" fmla="*/ 900 h 142"/>
                  <a:gd name="T12" fmla="+- 0 1262 1008"/>
                  <a:gd name="T13" fmla="*/ T12 w 692"/>
                  <a:gd name="T14" fmla="+- 0 897 758"/>
                  <a:gd name="T15" fmla="*/ 897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92" h="142">
                    <a:moveTo>
                      <a:pt x="254" y="139"/>
                    </a:moveTo>
                    <a:lnTo>
                      <a:pt x="240" y="139"/>
                    </a:lnTo>
                    <a:lnTo>
                      <a:pt x="247" y="142"/>
                    </a:lnTo>
                    <a:lnTo>
                      <a:pt x="254" y="13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07" name="Freeform 126"/>
              <p:cNvSpPr>
                <a:spLocks/>
              </p:cNvSpPr>
              <p:nvPr/>
            </p:nvSpPr>
            <p:spPr bwMode="auto">
              <a:xfrm>
                <a:off x="1008" y="758"/>
                <a:ext cx="692" cy="142"/>
              </a:xfrm>
              <a:custGeom>
                <a:avLst/>
                <a:gdLst>
                  <a:gd name="T0" fmla="+- 0 1344 1008"/>
                  <a:gd name="T1" fmla="*/ T0 w 692"/>
                  <a:gd name="T2" fmla="+- 0 892 758"/>
                  <a:gd name="T3" fmla="*/ 892 h 142"/>
                  <a:gd name="T4" fmla="+- 0 1188 1008"/>
                  <a:gd name="T5" fmla="*/ T4 w 692"/>
                  <a:gd name="T6" fmla="+- 0 892 758"/>
                  <a:gd name="T7" fmla="*/ 892 h 142"/>
                  <a:gd name="T8" fmla="+- 0 1195 1008"/>
                  <a:gd name="T9" fmla="*/ T8 w 692"/>
                  <a:gd name="T10" fmla="+- 0 895 758"/>
                  <a:gd name="T11" fmla="*/ 895 h 142"/>
                  <a:gd name="T12" fmla="+- 0 1200 1008"/>
                  <a:gd name="T13" fmla="*/ T12 w 692"/>
                  <a:gd name="T14" fmla="+- 0 897 758"/>
                  <a:gd name="T15" fmla="*/ 897 h 142"/>
                  <a:gd name="T16" fmla="+- 0 1310 1008"/>
                  <a:gd name="T17" fmla="*/ T16 w 692"/>
                  <a:gd name="T18" fmla="+- 0 897 758"/>
                  <a:gd name="T19" fmla="*/ 897 h 142"/>
                  <a:gd name="T20" fmla="+- 0 1315 1008"/>
                  <a:gd name="T21" fmla="*/ T20 w 692"/>
                  <a:gd name="T22" fmla="+- 0 895 758"/>
                  <a:gd name="T23" fmla="*/ 895 h 142"/>
                  <a:gd name="T24" fmla="+- 0 1339 1008"/>
                  <a:gd name="T25" fmla="*/ T24 w 692"/>
                  <a:gd name="T26" fmla="+- 0 895 758"/>
                  <a:gd name="T27" fmla="*/ 895 h 142"/>
                  <a:gd name="T28" fmla="+- 0 1344 1008"/>
                  <a:gd name="T29" fmla="*/ T28 w 692"/>
                  <a:gd name="T30" fmla="+- 0 892 758"/>
                  <a:gd name="T31" fmla="*/ 892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692" h="142">
                    <a:moveTo>
                      <a:pt x="336" y="134"/>
                    </a:moveTo>
                    <a:lnTo>
                      <a:pt x="180" y="134"/>
                    </a:lnTo>
                    <a:lnTo>
                      <a:pt x="187" y="137"/>
                    </a:lnTo>
                    <a:lnTo>
                      <a:pt x="192" y="139"/>
                    </a:lnTo>
                    <a:lnTo>
                      <a:pt x="302" y="139"/>
                    </a:lnTo>
                    <a:lnTo>
                      <a:pt x="307" y="137"/>
                    </a:lnTo>
                    <a:lnTo>
                      <a:pt x="331" y="137"/>
                    </a:lnTo>
                    <a:lnTo>
                      <a:pt x="336" y="13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08" name="Freeform 125"/>
              <p:cNvSpPr>
                <a:spLocks/>
              </p:cNvSpPr>
              <p:nvPr/>
            </p:nvSpPr>
            <p:spPr bwMode="auto">
              <a:xfrm>
                <a:off x="1008" y="758"/>
                <a:ext cx="692" cy="142"/>
              </a:xfrm>
              <a:custGeom>
                <a:avLst/>
                <a:gdLst>
                  <a:gd name="T0" fmla="+- 0 1375 1008"/>
                  <a:gd name="T1" fmla="*/ T0 w 692"/>
                  <a:gd name="T2" fmla="+- 0 890 758"/>
                  <a:gd name="T3" fmla="*/ 890 h 142"/>
                  <a:gd name="T4" fmla="+- 0 1169 1008"/>
                  <a:gd name="T5" fmla="*/ T4 w 692"/>
                  <a:gd name="T6" fmla="+- 0 890 758"/>
                  <a:gd name="T7" fmla="*/ 890 h 142"/>
                  <a:gd name="T8" fmla="+- 0 1174 1008"/>
                  <a:gd name="T9" fmla="*/ T8 w 692"/>
                  <a:gd name="T10" fmla="+- 0 892 758"/>
                  <a:gd name="T11" fmla="*/ 892 h 142"/>
                  <a:gd name="T12" fmla="+- 0 1368 1008"/>
                  <a:gd name="T13" fmla="*/ T12 w 692"/>
                  <a:gd name="T14" fmla="+- 0 892 758"/>
                  <a:gd name="T15" fmla="*/ 892 h 142"/>
                  <a:gd name="T16" fmla="+- 0 1375 1008"/>
                  <a:gd name="T17" fmla="*/ T16 w 692"/>
                  <a:gd name="T18" fmla="+- 0 890 758"/>
                  <a:gd name="T19" fmla="*/ 890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2" h="142">
                    <a:moveTo>
                      <a:pt x="367" y="132"/>
                    </a:moveTo>
                    <a:lnTo>
                      <a:pt x="161" y="132"/>
                    </a:lnTo>
                    <a:lnTo>
                      <a:pt x="166" y="134"/>
                    </a:lnTo>
                    <a:lnTo>
                      <a:pt x="360" y="134"/>
                    </a:lnTo>
                    <a:lnTo>
                      <a:pt x="367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09" name="Freeform 124"/>
              <p:cNvSpPr>
                <a:spLocks/>
              </p:cNvSpPr>
              <p:nvPr/>
            </p:nvSpPr>
            <p:spPr bwMode="auto">
              <a:xfrm>
                <a:off x="1008" y="758"/>
                <a:ext cx="692" cy="142"/>
              </a:xfrm>
              <a:custGeom>
                <a:avLst/>
                <a:gdLst>
                  <a:gd name="T0" fmla="+- 0 1397 1008"/>
                  <a:gd name="T1" fmla="*/ T0 w 692"/>
                  <a:gd name="T2" fmla="+- 0 885 758"/>
                  <a:gd name="T3" fmla="*/ 885 h 142"/>
                  <a:gd name="T4" fmla="+- 0 1142 1008"/>
                  <a:gd name="T5" fmla="*/ T4 w 692"/>
                  <a:gd name="T6" fmla="+- 0 885 758"/>
                  <a:gd name="T7" fmla="*/ 885 h 142"/>
                  <a:gd name="T8" fmla="+- 0 1150 1008"/>
                  <a:gd name="T9" fmla="*/ T8 w 692"/>
                  <a:gd name="T10" fmla="+- 0 888 758"/>
                  <a:gd name="T11" fmla="*/ 888 h 142"/>
                  <a:gd name="T12" fmla="+- 0 1154 1008"/>
                  <a:gd name="T13" fmla="*/ T12 w 692"/>
                  <a:gd name="T14" fmla="+- 0 888 758"/>
                  <a:gd name="T15" fmla="*/ 888 h 142"/>
                  <a:gd name="T16" fmla="+- 0 1162 1008"/>
                  <a:gd name="T17" fmla="*/ T16 w 692"/>
                  <a:gd name="T18" fmla="+- 0 890 758"/>
                  <a:gd name="T19" fmla="*/ 890 h 142"/>
                  <a:gd name="T20" fmla="+- 0 1382 1008"/>
                  <a:gd name="T21" fmla="*/ T20 w 692"/>
                  <a:gd name="T22" fmla="+- 0 890 758"/>
                  <a:gd name="T23" fmla="*/ 890 h 142"/>
                  <a:gd name="T24" fmla="+- 0 1397 1008"/>
                  <a:gd name="T25" fmla="*/ T24 w 692"/>
                  <a:gd name="T26" fmla="+- 0 885 758"/>
                  <a:gd name="T27" fmla="*/ 885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92" h="142">
                    <a:moveTo>
                      <a:pt x="389" y="127"/>
                    </a:moveTo>
                    <a:lnTo>
                      <a:pt x="134" y="127"/>
                    </a:lnTo>
                    <a:lnTo>
                      <a:pt x="142" y="130"/>
                    </a:lnTo>
                    <a:lnTo>
                      <a:pt x="146" y="130"/>
                    </a:lnTo>
                    <a:lnTo>
                      <a:pt x="154" y="132"/>
                    </a:lnTo>
                    <a:lnTo>
                      <a:pt x="374" y="132"/>
                    </a:lnTo>
                    <a:lnTo>
                      <a:pt x="389" y="1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10" name="Freeform 123"/>
              <p:cNvSpPr>
                <a:spLocks/>
              </p:cNvSpPr>
              <p:nvPr/>
            </p:nvSpPr>
            <p:spPr bwMode="auto">
              <a:xfrm>
                <a:off x="1008" y="758"/>
                <a:ext cx="692" cy="142"/>
              </a:xfrm>
              <a:custGeom>
                <a:avLst/>
                <a:gdLst>
                  <a:gd name="T0" fmla="+- 0 1418 1008"/>
                  <a:gd name="T1" fmla="*/ T0 w 692"/>
                  <a:gd name="T2" fmla="+- 0 883 758"/>
                  <a:gd name="T3" fmla="*/ 883 h 142"/>
                  <a:gd name="T4" fmla="+- 0 1130 1008"/>
                  <a:gd name="T5" fmla="*/ T4 w 692"/>
                  <a:gd name="T6" fmla="+- 0 883 758"/>
                  <a:gd name="T7" fmla="*/ 883 h 142"/>
                  <a:gd name="T8" fmla="+- 0 1135 1008"/>
                  <a:gd name="T9" fmla="*/ T8 w 692"/>
                  <a:gd name="T10" fmla="+- 0 885 758"/>
                  <a:gd name="T11" fmla="*/ 885 h 142"/>
                  <a:gd name="T12" fmla="+- 0 1411 1008"/>
                  <a:gd name="T13" fmla="*/ T12 w 692"/>
                  <a:gd name="T14" fmla="+- 0 885 758"/>
                  <a:gd name="T15" fmla="*/ 885 h 142"/>
                  <a:gd name="T16" fmla="+- 0 1418 1008"/>
                  <a:gd name="T17" fmla="*/ T16 w 692"/>
                  <a:gd name="T18" fmla="+- 0 883 758"/>
                  <a:gd name="T19" fmla="*/ 883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2" h="142">
                    <a:moveTo>
                      <a:pt x="410" y="125"/>
                    </a:moveTo>
                    <a:lnTo>
                      <a:pt x="122" y="125"/>
                    </a:lnTo>
                    <a:lnTo>
                      <a:pt x="127" y="127"/>
                    </a:lnTo>
                    <a:lnTo>
                      <a:pt x="403" y="127"/>
                    </a:lnTo>
                    <a:lnTo>
                      <a:pt x="410" y="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11" name="Freeform 122"/>
              <p:cNvSpPr>
                <a:spLocks/>
              </p:cNvSpPr>
              <p:nvPr/>
            </p:nvSpPr>
            <p:spPr bwMode="auto">
              <a:xfrm>
                <a:off x="1008" y="758"/>
                <a:ext cx="692" cy="142"/>
              </a:xfrm>
              <a:custGeom>
                <a:avLst/>
                <a:gdLst>
                  <a:gd name="T0" fmla="+- 0 1435 1008"/>
                  <a:gd name="T1" fmla="*/ T0 w 692"/>
                  <a:gd name="T2" fmla="+- 0 880 758"/>
                  <a:gd name="T3" fmla="*/ 880 h 142"/>
                  <a:gd name="T4" fmla="+- 0 1118 1008"/>
                  <a:gd name="T5" fmla="*/ T4 w 692"/>
                  <a:gd name="T6" fmla="+- 0 880 758"/>
                  <a:gd name="T7" fmla="*/ 880 h 142"/>
                  <a:gd name="T8" fmla="+- 0 1123 1008"/>
                  <a:gd name="T9" fmla="*/ T8 w 692"/>
                  <a:gd name="T10" fmla="+- 0 883 758"/>
                  <a:gd name="T11" fmla="*/ 883 h 142"/>
                  <a:gd name="T12" fmla="+- 0 1428 1008"/>
                  <a:gd name="T13" fmla="*/ T12 w 692"/>
                  <a:gd name="T14" fmla="+- 0 883 758"/>
                  <a:gd name="T15" fmla="*/ 883 h 142"/>
                  <a:gd name="T16" fmla="+- 0 1435 1008"/>
                  <a:gd name="T17" fmla="*/ T16 w 692"/>
                  <a:gd name="T18" fmla="+- 0 880 758"/>
                  <a:gd name="T19" fmla="*/ 880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92" h="142">
                    <a:moveTo>
                      <a:pt x="427" y="122"/>
                    </a:moveTo>
                    <a:lnTo>
                      <a:pt x="110" y="122"/>
                    </a:lnTo>
                    <a:lnTo>
                      <a:pt x="115" y="125"/>
                    </a:lnTo>
                    <a:lnTo>
                      <a:pt x="420" y="125"/>
                    </a:lnTo>
                    <a:lnTo>
                      <a:pt x="427" y="1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12" name="Freeform 121"/>
              <p:cNvSpPr>
                <a:spLocks/>
              </p:cNvSpPr>
              <p:nvPr/>
            </p:nvSpPr>
            <p:spPr bwMode="auto">
              <a:xfrm>
                <a:off x="1008" y="758"/>
                <a:ext cx="692" cy="142"/>
              </a:xfrm>
              <a:custGeom>
                <a:avLst/>
                <a:gdLst>
                  <a:gd name="T0" fmla="+- 0 1174 1008"/>
                  <a:gd name="T1" fmla="*/ T0 w 692"/>
                  <a:gd name="T2" fmla="+- 0 875 758"/>
                  <a:gd name="T3" fmla="*/ 875 h 142"/>
                  <a:gd name="T4" fmla="+- 0 1094 1008"/>
                  <a:gd name="T5" fmla="*/ T4 w 692"/>
                  <a:gd name="T6" fmla="+- 0 875 758"/>
                  <a:gd name="T7" fmla="*/ 875 h 142"/>
                  <a:gd name="T8" fmla="+- 0 1099 1008"/>
                  <a:gd name="T9" fmla="*/ T8 w 692"/>
                  <a:gd name="T10" fmla="+- 0 878 758"/>
                  <a:gd name="T11" fmla="*/ 878 h 142"/>
                  <a:gd name="T12" fmla="+- 0 1104 1008"/>
                  <a:gd name="T13" fmla="*/ T12 w 692"/>
                  <a:gd name="T14" fmla="+- 0 880 758"/>
                  <a:gd name="T15" fmla="*/ 880 h 142"/>
                  <a:gd name="T16" fmla="+- 0 1238 1008"/>
                  <a:gd name="T17" fmla="*/ T16 w 692"/>
                  <a:gd name="T18" fmla="+- 0 880 758"/>
                  <a:gd name="T19" fmla="*/ 880 h 142"/>
                  <a:gd name="T20" fmla="+- 0 1234 1008"/>
                  <a:gd name="T21" fmla="*/ T20 w 692"/>
                  <a:gd name="T22" fmla="+- 0 878 758"/>
                  <a:gd name="T23" fmla="*/ 878 h 142"/>
                  <a:gd name="T24" fmla="+- 0 1181 1008"/>
                  <a:gd name="T25" fmla="*/ T24 w 692"/>
                  <a:gd name="T26" fmla="+- 0 878 758"/>
                  <a:gd name="T27" fmla="*/ 878 h 142"/>
                  <a:gd name="T28" fmla="+- 0 1174 1008"/>
                  <a:gd name="T29" fmla="*/ T28 w 692"/>
                  <a:gd name="T30" fmla="+- 0 875 758"/>
                  <a:gd name="T31" fmla="*/ 875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692" h="142">
                    <a:moveTo>
                      <a:pt x="166" y="117"/>
                    </a:moveTo>
                    <a:lnTo>
                      <a:pt x="86" y="117"/>
                    </a:lnTo>
                    <a:lnTo>
                      <a:pt x="91" y="120"/>
                    </a:lnTo>
                    <a:lnTo>
                      <a:pt x="96" y="122"/>
                    </a:lnTo>
                    <a:lnTo>
                      <a:pt x="230" y="122"/>
                    </a:lnTo>
                    <a:lnTo>
                      <a:pt x="226" y="120"/>
                    </a:lnTo>
                    <a:lnTo>
                      <a:pt x="173" y="120"/>
                    </a:lnTo>
                    <a:lnTo>
                      <a:pt x="166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13" name="Freeform 120"/>
              <p:cNvSpPr>
                <a:spLocks/>
              </p:cNvSpPr>
              <p:nvPr/>
            </p:nvSpPr>
            <p:spPr bwMode="auto">
              <a:xfrm>
                <a:off x="1008" y="758"/>
                <a:ext cx="692" cy="142"/>
              </a:xfrm>
              <a:custGeom>
                <a:avLst/>
                <a:gdLst>
                  <a:gd name="T0" fmla="+- 0 1457 1008"/>
                  <a:gd name="T1" fmla="*/ T0 w 692"/>
                  <a:gd name="T2" fmla="+- 0 875 758"/>
                  <a:gd name="T3" fmla="*/ 875 h 142"/>
                  <a:gd name="T4" fmla="+- 0 1344 1008"/>
                  <a:gd name="T5" fmla="*/ T4 w 692"/>
                  <a:gd name="T6" fmla="+- 0 875 758"/>
                  <a:gd name="T7" fmla="*/ 875 h 142"/>
                  <a:gd name="T8" fmla="+- 0 1337 1008"/>
                  <a:gd name="T9" fmla="*/ T8 w 692"/>
                  <a:gd name="T10" fmla="+- 0 878 758"/>
                  <a:gd name="T11" fmla="*/ 878 h 142"/>
                  <a:gd name="T12" fmla="+- 0 1310 1008"/>
                  <a:gd name="T13" fmla="*/ T12 w 692"/>
                  <a:gd name="T14" fmla="+- 0 878 758"/>
                  <a:gd name="T15" fmla="*/ 878 h 142"/>
                  <a:gd name="T16" fmla="+- 0 1306 1008"/>
                  <a:gd name="T17" fmla="*/ T16 w 692"/>
                  <a:gd name="T18" fmla="+- 0 880 758"/>
                  <a:gd name="T19" fmla="*/ 880 h 142"/>
                  <a:gd name="T20" fmla="+- 0 1442 1008"/>
                  <a:gd name="T21" fmla="*/ T20 w 692"/>
                  <a:gd name="T22" fmla="+- 0 880 758"/>
                  <a:gd name="T23" fmla="*/ 880 h 142"/>
                  <a:gd name="T24" fmla="+- 0 1450 1008"/>
                  <a:gd name="T25" fmla="*/ T24 w 692"/>
                  <a:gd name="T26" fmla="+- 0 878 758"/>
                  <a:gd name="T27" fmla="*/ 878 h 142"/>
                  <a:gd name="T28" fmla="+- 0 1457 1008"/>
                  <a:gd name="T29" fmla="*/ T28 w 692"/>
                  <a:gd name="T30" fmla="+- 0 875 758"/>
                  <a:gd name="T31" fmla="*/ 875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692" h="142">
                    <a:moveTo>
                      <a:pt x="449" y="117"/>
                    </a:moveTo>
                    <a:lnTo>
                      <a:pt x="336" y="117"/>
                    </a:lnTo>
                    <a:lnTo>
                      <a:pt x="329" y="120"/>
                    </a:lnTo>
                    <a:lnTo>
                      <a:pt x="302" y="120"/>
                    </a:lnTo>
                    <a:lnTo>
                      <a:pt x="298" y="122"/>
                    </a:lnTo>
                    <a:lnTo>
                      <a:pt x="434" y="122"/>
                    </a:lnTo>
                    <a:lnTo>
                      <a:pt x="442" y="120"/>
                    </a:lnTo>
                    <a:lnTo>
                      <a:pt x="449" y="1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15" name="Freeform 119"/>
              <p:cNvSpPr>
                <a:spLocks/>
              </p:cNvSpPr>
              <p:nvPr/>
            </p:nvSpPr>
            <p:spPr bwMode="auto">
              <a:xfrm>
                <a:off x="1008" y="758"/>
                <a:ext cx="692" cy="142"/>
              </a:xfrm>
              <a:custGeom>
                <a:avLst/>
                <a:gdLst>
                  <a:gd name="T0" fmla="+- 0 1152 1008"/>
                  <a:gd name="T1" fmla="*/ T0 w 692"/>
                  <a:gd name="T2" fmla="+- 0 871 758"/>
                  <a:gd name="T3" fmla="*/ 871 h 142"/>
                  <a:gd name="T4" fmla="+- 0 1075 1008"/>
                  <a:gd name="T5" fmla="*/ T4 w 692"/>
                  <a:gd name="T6" fmla="+- 0 871 758"/>
                  <a:gd name="T7" fmla="*/ 871 h 142"/>
                  <a:gd name="T8" fmla="+- 0 1082 1008"/>
                  <a:gd name="T9" fmla="*/ T8 w 692"/>
                  <a:gd name="T10" fmla="+- 0 873 758"/>
                  <a:gd name="T11" fmla="*/ 873 h 142"/>
                  <a:gd name="T12" fmla="+- 0 1087 1008"/>
                  <a:gd name="T13" fmla="*/ T12 w 692"/>
                  <a:gd name="T14" fmla="+- 0 875 758"/>
                  <a:gd name="T15" fmla="*/ 875 h 142"/>
                  <a:gd name="T16" fmla="+- 0 1169 1008"/>
                  <a:gd name="T17" fmla="*/ T16 w 692"/>
                  <a:gd name="T18" fmla="+- 0 875 758"/>
                  <a:gd name="T19" fmla="*/ 875 h 142"/>
                  <a:gd name="T20" fmla="+- 0 1164 1008"/>
                  <a:gd name="T21" fmla="*/ T20 w 692"/>
                  <a:gd name="T22" fmla="+- 0 873 758"/>
                  <a:gd name="T23" fmla="*/ 873 h 142"/>
                  <a:gd name="T24" fmla="+- 0 1157 1008"/>
                  <a:gd name="T25" fmla="*/ T24 w 692"/>
                  <a:gd name="T26" fmla="+- 0 873 758"/>
                  <a:gd name="T27" fmla="*/ 873 h 142"/>
                  <a:gd name="T28" fmla="+- 0 1152 1008"/>
                  <a:gd name="T29" fmla="*/ T28 w 692"/>
                  <a:gd name="T30" fmla="+- 0 871 758"/>
                  <a:gd name="T31" fmla="*/ 871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692" h="142">
                    <a:moveTo>
                      <a:pt x="144" y="113"/>
                    </a:moveTo>
                    <a:lnTo>
                      <a:pt x="67" y="113"/>
                    </a:lnTo>
                    <a:lnTo>
                      <a:pt x="74" y="115"/>
                    </a:lnTo>
                    <a:lnTo>
                      <a:pt x="79" y="117"/>
                    </a:lnTo>
                    <a:lnTo>
                      <a:pt x="161" y="117"/>
                    </a:lnTo>
                    <a:lnTo>
                      <a:pt x="156" y="115"/>
                    </a:lnTo>
                    <a:lnTo>
                      <a:pt x="149" y="115"/>
                    </a:lnTo>
                    <a:lnTo>
                      <a:pt x="144" y="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16" name="Freeform 118"/>
              <p:cNvSpPr>
                <a:spLocks/>
              </p:cNvSpPr>
              <p:nvPr/>
            </p:nvSpPr>
            <p:spPr bwMode="auto">
              <a:xfrm>
                <a:off x="1008" y="758"/>
                <a:ext cx="692" cy="142"/>
              </a:xfrm>
              <a:custGeom>
                <a:avLst/>
                <a:gdLst>
                  <a:gd name="T0" fmla="+- 0 1478 1008"/>
                  <a:gd name="T1" fmla="*/ T0 w 692"/>
                  <a:gd name="T2" fmla="+- 0 871 758"/>
                  <a:gd name="T3" fmla="*/ 871 h 142"/>
                  <a:gd name="T4" fmla="+- 0 1385 1008"/>
                  <a:gd name="T5" fmla="*/ T4 w 692"/>
                  <a:gd name="T6" fmla="+- 0 871 758"/>
                  <a:gd name="T7" fmla="*/ 871 h 142"/>
                  <a:gd name="T8" fmla="+- 0 1378 1008"/>
                  <a:gd name="T9" fmla="*/ T8 w 692"/>
                  <a:gd name="T10" fmla="+- 0 873 758"/>
                  <a:gd name="T11" fmla="*/ 873 h 142"/>
                  <a:gd name="T12" fmla="+- 0 1370 1008"/>
                  <a:gd name="T13" fmla="*/ T12 w 692"/>
                  <a:gd name="T14" fmla="+- 0 875 758"/>
                  <a:gd name="T15" fmla="*/ 875 h 142"/>
                  <a:gd name="T16" fmla="+- 0 1464 1008"/>
                  <a:gd name="T17" fmla="*/ T16 w 692"/>
                  <a:gd name="T18" fmla="+- 0 875 758"/>
                  <a:gd name="T19" fmla="*/ 875 h 142"/>
                  <a:gd name="T20" fmla="+- 0 1471 1008"/>
                  <a:gd name="T21" fmla="*/ T20 w 692"/>
                  <a:gd name="T22" fmla="+- 0 873 758"/>
                  <a:gd name="T23" fmla="*/ 873 h 142"/>
                  <a:gd name="T24" fmla="+- 0 1478 1008"/>
                  <a:gd name="T25" fmla="*/ T24 w 692"/>
                  <a:gd name="T26" fmla="+- 0 871 758"/>
                  <a:gd name="T27" fmla="*/ 871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92" h="142">
                    <a:moveTo>
                      <a:pt x="470" y="113"/>
                    </a:moveTo>
                    <a:lnTo>
                      <a:pt x="377" y="113"/>
                    </a:lnTo>
                    <a:lnTo>
                      <a:pt x="370" y="115"/>
                    </a:lnTo>
                    <a:lnTo>
                      <a:pt x="362" y="117"/>
                    </a:lnTo>
                    <a:lnTo>
                      <a:pt x="456" y="117"/>
                    </a:lnTo>
                    <a:lnTo>
                      <a:pt x="463" y="115"/>
                    </a:lnTo>
                    <a:lnTo>
                      <a:pt x="470" y="11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17" name="Freeform 117"/>
              <p:cNvSpPr>
                <a:spLocks/>
              </p:cNvSpPr>
              <p:nvPr/>
            </p:nvSpPr>
            <p:spPr bwMode="auto">
              <a:xfrm>
                <a:off x="1008" y="758"/>
                <a:ext cx="692" cy="142"/>
              </a:xfrm>
              <a:custGeom>
                <a:avLst/>
                <a:gdLst>
                  <a:gd name="T0" fmla="+- 0 1130 1008"/>
                  <a:gd name="T1" fmla="*/ T0 w 692"/>
                  <a:gd name="T2" fmla="+- 0 866 758"/>
                  <a:gd name="T3" fmla="*/ 866 h 142"/>
                  <a:gd name="T4" fmla="+- 0 1058 1008"/>
                  <a:gd name="T5" fmla="*/ T4 w 692"/>
                  <a:gd name="T6" fmla="+- 0 866 758"/>
                  <a:gd name="T7" fmla="*/ 866 h 142"/>
                  <a:gd name="T8" fmla="+- 0 1066 1008"/>
                  <a:gd name="T9" fmla="*/ T8 w 692"/>
                  <a:gd name="T10" fmla="+- 0 868 758"/>
                  <a:gd name="T11" fmla="*/ 868 h 142"/>
                  <a:gd name="T12" fmla="+- 0 1070 1008"/>
                  <a:gd name="T13" fmla="*/ T12 w 692"/>
                  <a:gd name="T14" fmla="+- 0 871 758"/>
                  <a:gd name="T15" fmla="*/ 871 h 142"/>
                  <a:gd name="T16" fmla="+- 0 1147 1008"/>
                  <a:gd name="T17" fmla="*/ T16 w 692"/>
                  <a:gd name="T18" fmla="+- 0 871 758"/>
                  <a:gd name="T19" fmla="*/ 871 h 142"/>
                  <a:gd name="T20" fmla="+- 0 1140 1008"/>
                  <a:gd name="T21" fmla="*/ T20 w 692"/>
                  <a:gd name="T22" fmla="+- 0 868 758"/>
                  <a:gd name="T23" fmla="*/ 868 h 142"/>
                  <a:gd name="T24" fmla="+- 0 1135 1008"/>
                  <a:gd name="T25" fmla="*/ T24 w 692"/>
                  <a:gd name="T26" fmla="+- 0 868 758"/>
                  <a:gd name="T27" fmla="*/ 868 h 142"/>
                  <a:gd name="T28" fmla="+- 0 1130 1008"/>
                  <a:gd name="T29" fmla="*/ T28 w 692"/>
                  <a:gd name="T30" fmla="+- 0 866 758"/>
                  <a:gd name="T31" fmla="*/ 866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692" h="142">
                    <a:moveTo>
                      <a:pt x="122" y="108"/>
                    </a:moveTo>
                    <a:lnTo>
                      <a:pt x="50" y="108"/>
                    </a:lnTo>
                    <a:lnTo>
                      <a:pt x="58" y="110"/>
                    </a:lnTo>
                    <a:lnTo>
                      <a:pt x="62" y="113"/>
                    </a:lnTo>
                    <a:lnTo>
                      <a:pt x="139" y="113"/>
                    </a:lnTo>
                    <a:lnTo>
                      <a:pt x="132" y="110"/>
                    </a:lnTo>
                    <a:lnTo>
                      <a:pt x="127" y="110"/>
                    </a:lnTo>
                    <a:lnTo>
                      <a:pt x="122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18" name="Freeform 116"/>
              <p:cNvSpPr>
                <a:spLocks/>
              </p:cNvSpPr>
              <p:nvPr/>
            </p:nvSpPr>
            <p:spPr bwMode="auto">
              <a:xfrm>
                <a:off x="1008" y="758"/>
                <a:ext cx="692" cy="142"/>
              </a:xfrm>
              <a:custGeom>
                <a:avLst/>
                <a:gdLst>
                  <a:gd name="T0" fmla="+- 0 1687 1008"/>
                  <a:gd name="T1" fmla="*/ T0 w 692"/>
                  <a:gd name="T2" fmla="+- 0 758 758"/>
                  <a:gd name="T3" fmla="*/ 758 h 142"/>
                  <a:gd name="T4" fmla="+- 0 1673 1008"/>
                  <a:gd name="T5" fmla="*/ T4 w 692"/>
                  <a:gd name="T6" fmla="+- 0 768 758"/>
                  <a:gd name="T7" fmla="*/ 768 h 142"/>
                  <a:gd name="T8" fmla="+- 0 1663 1008"/>
                  <a:gd name="T9" fmla="*/ T8 w 692"/>
                  <a:gd name="T10" fmla="+- 0 770 758"/>
                  <a:gd name="T11" fmla="*/ 770 h 142"/>
                  <a:gd name="T12" fmla="+- 0 1658 1008"/>
                  <a:gd name="T13" fmla="*/ T12 w 692"/>
                  <a:gd name="T14" fmla="+- 0 777 758"/>
                  <a:gd name="T15" fmla="*/ 777 h 142"/>
                  <a:gd name="T16" fmla="+- 0 1649 1008"/>
                  <a:gd name="T17" fmla="*/ T16 w 692"/>
                  <a:gd name="T18" fmla="+- 0 780 758"/>
                  <a:gd name="T19" fmla="*/ 780 h 142"/>
                  <a:gd name="T20" fmla="+- 0 1644 1008"/>
                  <a:gd name="T21" fmla="*/ T20 w 692"/>
                  <a:gd name="T22" fmla="+- 0 784 758"/>
                  <a:gd name="T23" fmla="*/ 784 h 142"/>
                  <a:gd name="T24" fmla="+- 0 1622 1008"/>
                  <a:gd name="T25" fmla="*/ T24 w 692"/>
                  <a:gd name="T26" fmla="+- 0 799 758"/>
                  <a:gd name="T27" fmla="*/ 799 h 142"/>
                  <a:gd name="T28" fmla="+- 0 1615 1008"/>
                  <a:gd name="T29" fmla="*/ T28 w 692"/>
                  <a:gd name="T30" fmla="+- 0 801 758"/>
                  <a:gd name="T31" fmla="*/ 801 h 142"/>
                  <a:gd name="T32" fmla="+- 0 1606 1008"/>
                  <a:gd name="T33" fmla="*/ T32 w 692"/>
                  <a:gd name="T34" fmla="+- 0 804 758"/>
                  <a:gd name="T35" fmla="*/ 804 h 142"/>
                  <a:gd name="T36" fmla="+- 0 1598 1008"/>
                  <a:gd name="T37" fmla="*/ T36 w 692"/>
                  <a:gd name="T38" fmla="+- 0 808 758"/>
                  <a:gd name="T39" fmla="*/ 808 h 142"/>
                  <a:gd name="T40" fmla="+- 0 1589 1008"/>
                  <a:gd name="T41" fmla="*/ T40 w 692"/>
                  <a:gd name="T42" fmla="+- 0 813 758"/>
                  <a:gd name="T43" fmla="*/ 813 h 142"/>
                  <a:gd name="T44" fmla="+- 0 1584 1008"/>
                  <a:gd name="T45" fmla="*/ T44 w 692"/>
                  <a:gd name="T46" fmla="+- 0 815 758"/>
                  <a:gd name="T47" fmla="*/ 815 h 142"/>
                  <a:gd name="T48" fmla="+- 0 1574 1008"/>
                  <a:gd name="T49" fmla="*/ T48 w 692"/>
                  <a:gd name="T50" fmla="+- 0 820 758"/>
                  <a:gd name="T51" fmla="*/ 820 h 142"/>
                  <a:gd name="T52" fmla="+- 0 1567 1008"/>
                  <a:gd name="T53" fmla="*/ T52 w 692"/>
                  <a:gd name="T54" fmla="+- 0 825 758"/>
                  <a:gd name="T55" fmla="*/ 825 h 142"/>
                  <a:gd name="T56" fmla="+- 0 1560 1008"/>
                  <a:gd name="T57" fmla="*/ T56 w 692"/>
                  <a:gd name="T58" fmla="+- 0 828 758"/>
                  <a:gd name="T59" fmla="*/ 828 h 142"/>
                  <a:gd name="T60" fmla="+- 0 1550 1008"/>
                  <a:gd name="T61" fmla="*/ T60 w 692"/>
                  <a:gd name="T62" fmla="+- 0 830 758"/>
                  <a:gd name="T63" fmla="*/ 830 h 142"/>
                  <a:gd name="T64" fmla="+- 0 1543 1008"/>
                  <a:gd name="T65" fmla="*/ T64 w 692"/>
                  <a:gd name="T66" fmla="+- 0 835 758"/>
                  <a:gd name="T67" fmla="*/ 835 h 142"/>
                  <a:gd name="T68" fmla="+- 0 1534 1008"/>
                  <a:gd name="T69" fmla="*/ T68 w 692"/>
                  <a:gd name="T70" fmla="+- 0 837 758"/>
                  <a:gd name="T71" fmla="*/ 837 h 142"/>
                  <a:gd name="T72" fmla="+- 0 1519 1008"/>
                  <a:gd name="T73" fmla="*/ T72 w 692"/>
                  <a:gd name="T74" fmla="+- 0 842 758"/>
                  <a:gd name="T75" fmla="*/ 842 h 142"/>
                  <a:gd name="T76" fmla="+- 0 1510 1008"/>
                  <a:gd name="T77" fmla="*/ T76 w 692"/>
                  <a:gd name="T78" fmla="+- 0 844 758"/>
                  <a:gd name="T79" fmla="*/ 844 h 142"/>
                  <a:gd name="T80" fmla="+- 0 1495 1008"/>
                  <a:gd name="T81" fmla="*/ T80 w 692"/>
                  <a:gd name="T82" fmla="+- 0 849 758"/>
                  <a:gd name="T83" fmla="*/ 849 h 142"/>
                  <a:gd name="T84" fmla="+- 0 1486 1008"/>
                  <a:gd name="T85" fmla="*/ T84 w 692"/>
                  <a:gd name="T86" fmla="+- 0 852 758"/>
                  <a:gd name="T87" fmla="*/ 852 h 142"/>
                  <a:gd name="T88" fmla="+- 0 1478 1008"/>
                  <a:gd name="T89" fmla="*/ T88 w 692"/>
                  <a:gd name="T90" fmla="+- 0 854 758"/>
                  <a:gd name="T91" fmla="*/ 854 h 142"/>
                  <a:gd name="T92" fmla="+- 0 1459 1008"/>
                  <a:gd name="T93" fmla="*/ T92 w 692"/>
                  <a:gd name="T94" fmla="+- 0 859 758"/>
                  <a:gd name="T95" fmla="*/ 859 h 142"/>
                  <a:gd name="T96" fmla="+- 0 1454 1008"/>
                  <a:gd name="T97" fmla="*/ T96 w 692"/>
                  <a:gd name="T98" fmla="+- 0 861 758"/>
                  <a:gd name="T99" fmla="*/ 861 h 142"/>
                  <a:gd name="T100" fmla="+- 0 1445 1008"/>
                  <a:gd name="T101" fmla="*/ T100 w 692"/>
                  <a:gd name="T102" fmla="+- 0 861 758"/>
                  <a:gd name="T103" fmla="*/ 861 h 142"/>
                  <a:gd name="T104" fmla="+- 0 1438 1008"/>
                  <a:gd name="T105" fmla="*/ T104 w 692"/>
                  <a:gd name="T106" fmla="+- 0 866 758"/>
                  <a:gd name="T107" fmla="*/ 866 h 142"/>
                  <a:gd name="T108" fmla="+- 0 1418 1008"/>
                  <a:gd name="T109" fmla="*/ T108 w 692"/>
                  <a:gd name="T110" fmla="+- 0 866 758"/>
                  <a:gd name="T111" fmla="*/ 866 h 142"/>
                  <a:gd name="T112" fmla="+- 0 1404 1008"/>
                  <a:gd name="T113" fmla="*/ T112 w 692"/>
                  <a:gd name="T114" fmla="+- 0 871 758"/>
                  <a:gd name="T115" fmla="*/ 871 h 142"/>
                  <a:gd name="T116" fmla="+- 0 1486 1008"/>
                  <a:gd name="T117" fmla="*/ T116 w 692"/>
                  <a:gd name="T118" fmla="+- 0 871 758"/>
                  <a:gd name="T119" fmla="*/ 871 h 142"/>
                  <a:gd name="T120" fmla="+- 0 1529 1008"/>
                  <a:gd name="T121" fmla="*/ T120 w 692"/>
                  <a:gd name="T122" fmla="+- 0 856 758"/>
                  <a:gd name="T123" fmla="*/ 856 h 142"/>
                  <a:gd name="T124" fmla="+- 0 1536 1008"/>
                  <a:gd name="T125" fmla="*/ T124 w 692"/>
                  <a:gd name="T126" fmla="+- 0 856 758"/>
                  <a:gd name="T127" fmla="*/ 856 h 142"/>
                  <a:gd name="T128" fmla="+- 0 1543 1008"/>
                  <a:gd name="T129" fmla="*/ T128 w 692"/>
                  <a:gd name="T130" fmla="+- 0 852 758"/>
                  <a:gd name="T131" fmla="*/ 852 h 142"/>
                  <a:gd name="T132" fmla="+- 0 1579 1008"/>
                  <a:gd name="T133" fmla="*/ T132 w 692"/>
                  <a:gd name="T134" fmla="+- 0 840 758"/>
                  <a:gd name="T135" fmla="*/ 840 h 142"/>
                  <a:gd name="T136" fmla="+- 0 1584 1008"/>
                  <a:gd name="T137" fmla="*/ T136 w 692"/>
                  <a:gd name="T138" fmla="+- 0 835 758"/>
                  <a:gd name="T139" fmla="*/ 835 h 142"/>
                  <a:gd name="T140" fmla="+- 0 1598 1008"/>
                  <a:gd name="T141" fmla="*/ T140 w 692"/>
                  <a:gd name="T142" fmla="+- 0 830 758"/>
                  <a:gd name="T143" fmla="*/ 830 h 142"/>
                  <a:gd name="T144" fmla="+- 0 1606 1008"/>
                  <a:gd name="T145" fmla="*/ T144 w 692"/>
                  <a:gd name="T146" fmla="+- 0 825 758"/>
                  <a:gd name="T147" fmla="*/ 825 h 142"/>
                  <a:gd name="T148" fmla="+- 0 1613 1008"/>
                  <a:gd name="T149" fmla="*/ T148 w 692"/>
                  <a:gd name="T150" fmla="+- 0 825 758"/>
                  <a:gd name="T151" fmla="*/ 825 h 142"/>
                  <a:gd name="T152" fmla="+- 0 1620 1008"/>
                  <a:gd name="T153" fmla="*/ T152 w 692"/>
                  <a:gd name="T154" fmla="+- 0 820 758"/>
                  <a:gd name="T155" fmla="*/ 820 h 142"/>
                  <a:gd name="T156" fmla="+- 0 1625 1008"/>
                  <a:gd name="T157" fmla="*/ T156 w 692"/>
                  <a:gd name="T158" fmla="+- 0 815 758"/>
                  <a:gd name="T159" fmla="*/ 815 h 142"/>
                  <a:gd name="T160" fmla="+- 0 1632 1008"/>
                  <a:gd name="T161" fmla="*/ T160 w 692"/>
                  <a:gd name="T162" fmla="+- 0 813 758"/>
                  <a:gd name="T163" fmla="*/ 813 h 142"/>
                  <a:gd name="T164" fmla="+- 0 1639 1008"/>
                  <a:gd name="T165" fmla="*/ T164 w 692"/>
                  <a:gd name="T166" fmla="+- 0 808 758"/>
                  <a:gd name="T167" fmla="*/ 808 h 142"/>
                  <a:gd name="T168" fmla="+- 0 1644 1008"/>
                  <a:gd name="T169" fmla="*/ T168 w 692"/>
                  <a:gd name="T170" fmla="+- 0 804 758"/>
                  <a:gd name="T171" fmla="*/ 804 h 142"/>
                  <a:gd name="T172" fmla="+- 0 1651 1008"/>
                  <a:gd name="T173" fmla="*/ T172 w 692"/>
                  <a:gd name="T174" fmla="+- 0 801 758"/>
                  <a:gd name="T175" fmla="*/ 801 h 142"/>
                  <a:gd name="T176" fmla="+- 0 1658 1008"/>
                  <a:gd name="T177" fmla="*/ T176 w 692"/>
                  <a:gd name="T178" fmla="+- 0 796 758"/>
                  <a:gd name="T179" fmla="*/ 796 h 142"/>
                  <a:gd name="T180" fmla="+- 0 1663 1008"/>
                  <a:gd name="T181" fmla="*/ T180 w 692"/>
                  <a:gd name="T182" fmla="+- 0 792 758"/>
                  <a:gd name="T183" fmla="*/ 792 h 142"/>
                  <a:gd name="T184" fmla="+- 0 1670 1008"/>
                  <a:gd name="T185" fmla="*/ T184 w 692"/>
                  <a:gd name="T186" fmla="+- 0 789 758"/>
                  <a:gd name="T187" fmla="*/ 789 h 142"/>
                  <a:gd name="T188" fmla="+- 0 1682 1008"/>
                  <a:gd name="T189" fmla="*/ T188 w 692"/>
                  <a:gd name="T190" fmla="+- 0 777 758"/>
                  <a:gd name="T191" fmla="*/ 777 h 142"/>
                  <a:gd name="T192" fmla="+- 0 1687 1008"/>
                  <a:gd name="T193" fmla="*/ T192 w 692"/>
                  <a:gd name="T194" fmla="+- 0 775 758"/>
                  <a:gd name="T195" fmla="*/ 775 h 142"/>
                  <a:gd name="T196" fmla="+- 0 1694 1008"/>
                  <a:gd name="T197" fmla="*/ T196 w 692"/>
                  <a:gd name="T198" fmla="+- 0 770 758"/>
                  <a:gd name="T199" fmla="*/ 770 h 142"/>
                  <a:gd name="T200" fmla="+- 0 1699 1008"/>
                  <a:gd name="T201" fmla="*/ T200 w 692"/>
                  <a:gd name="T202" fmla="+- 0 765 758"/>
                  <a:gd name="T203" fmla="*/ 765 h 142"/>
                  <a:gd name="T204" fmla="+- 0 1694 1008"/>
                  <a:gd name="T205" fmla="*/ T204 w 692"/>
                  <a:gd name="T206" fmla="+- 0 763 758"/>
                  <a:gd name="T207" fmla="*/ 763 h 142"/>
                  <a:gd name="T208" fmla="+- 0 1692 1008"/>
                  <a:gd name="T209" fmla="*/ T208 w 692"/>
                  <a:gd name="T210" fmla="+- 0 760 758"/>
                  <a:gd name="T211" fmla="*/ 760 h 142"/>
                  <a:gd name="T212" fmla="+- 0 1687 1008"/>
                  <a:gd name="T213" fmla="*/ T212 w 692"/>
                  <a:gd name="T214" fmla="+- 0 758 758"/>
                  <a:gd name="T215" fmla="*/ 758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</a:cxnLst>
                <a:rect l="0" t="0" r="r" b="b"/>
                <a:pathLst>
                  <a:path w="692" h="142">
                    <a:moveTo>
                      <a:pt x="679" y="0"/>
                    </a:moveTo>
                    <a:lnTo>
                      <a:pt x="665" y="10"/>
                    </a:lnTo>
                    <a:lnTo>
                      <a:pt x="655" y="12"/>
                    </a:lnTo>
                    <a:lnTo>
                      <a:pt x="650" y="19"/>
                    </a:lnTo>
                    <a:lnTo>
                      <a:pt x="641" y="22"/>
                    </a:lnTo>
                    <a:lnTo>
                      <a:pt x="636" y="26"/>
                    </a:lnTo>
                    <a:lnTo>
                      <a:pt x="614" y="41"/>
                    </a:lnTo>
                    <a:lnTo>
                      <a:pt x="607" y="43"/>
                    </a:lnTo>
                    <a:lnTo>
                      <a:pt x="598" y="46"/>
                    </a:lnTo>
                    <a:lnTo>
                      <a:pt x="590" y="50"/>
                    </a:lnTo>
                    <a:lnTo>
                      <a:pt x="581" y="55"/>
                    </a:lnTo>
                    <a:lnTo>
                      <a:pt x="576" y="57"/>
                    </a:lnTo>
                    <a:lnTo>
                      <a:pt x="566" y="62"/>
                    </a:lnTo>
                    <a:lnTo>
                      <a:pt x="559" y="67"/>
                    </a:lnTo>
                    <a:lnTo>
                      <a:pt x="552" y="70"/>
                    </a:lnTo>
                    <a:lnTo>
                      <a:pt x="542" y="72"/>
                    </a:lnTo>
                    <a:lnTo>
                      <a:pt x="535" y="77"/>
                    </a:lnTo>
                    <a:lnTo>
                      <a:pt x="526" y="79"/>
                    </a:lnTo>
                    <a:lnTo>
                      <a:pt x="511" y="84"/>
                    </a:lnTo>
                    <a:lnTo>
                      <a:pt x="502" y="86"/>
                    </a:lnTo>
                    <a:lnTo>
                      <a:pt x="487" y="91"/>
                    </a:lnTo>
                    <a:lnTo>
                      <a:pt x="478" y="94"/>
                    </a:lnTo>
                    <a:lnTo>
                      <a:pt x="470" y="96"/>
                    </a:lnTo>
                    <a:lnTo>
                      <a:pt x="451" y="101"/>
                    </a:lnTo>
                    <a:lnTo>
                      <a:pt x="446" y="103"/>
                    </a:lnTo>
                    <a:lnTo>
                      <a:pt x="437" y="103"/>
                    </a:lnTo>
                    <a:lnTo>
                      <a:pt x="430" y="108"/>
                    </a:lnTo>
                    <a:lnTo>
                      <a:pt x="410" y="108"/>
                    </a:lnTo>
                    <a:lnTo>
                      <a:pt x="396" y="113"/>
                    </a:lnTo>
                    <a:lnTo>
                      <a:pt x="478" y="113"/>
                    </a:lnTo>
                    <a:lnTo>
                      <a:pt x="521" y="98"/>
                    </a:lnTo>
                    <a:lnTo>
                      <a:pt x="528" y="98"/>
                    </a:lnTo>
                    <a:lnTo>
                      <a:pt x="535" y="94"/>
                    </a:lnTo>
                    <a:lnTo>
                      <a:pt x="571" y="82"/>
                    </a:lnTo>
                    <a:lnTo>
                      <a:pt x="576" y="77"/>
                    </a:lnTo>
                    <a:lnTo>
                      <a:pt x="590" y="72"/>
                    </a:lnTo>
                    <a:lnTo>
                      <a:pt x="598" y="67"/>
                    </a:lnTo>
                    <a:lnTo>
                      <a:pt x="605" y="67"/>
                    </a:lnTo>
                    <a:lnTo>
                      <a:pt x="612" y="62"/>
                    </a:lnTo>
                    <a:lnTo>
                      <a:pt x="617" y="57"/>
                    </a:lnTo>
                    <a:lnTo>
                      <a:pt x="624" y="55"/>
                    </a:lnTo>
                    <a:lnTo>
                      <a:pt x="631" y="50"/>
                    </a:lnTo>
                    <a:lnTo>
                      <a:pt x="636" y="46"/>
                    </a:lnTo>
                    <a:lnTo>
                      <a:pt x="643" y="43"/>
                    </a:lnTo>
                    <a:lnTo>
                      <a:pt x="650" y="38"/>
                    </a:lnTo>
                    <a:lnTo>
                      <a:pt x="655" y="34"/>
                    </a:lnTo>
                    <a:lnTo>
                      <a:pt x="662" y="31"/>
                    </a:lnTo>
                    <a:lnTo>
                      <a:pt x="674" y="19"/>
                    </a:lnTo>
                    <a:lnTo>
                      <a:pt x="679" y="17"/>
                    </a:lnTo>
                    <a:lnTo>
                      <a:pt x="686" y="12"/>
                    </a:lnTo>
                    <a:lnTo>
                      <a:pt x="691" y="7"/>
                    </a:lnTo>
                    <a:lnTo>
                      <a:pt x="686" y="5"/>
                    </a:lnTo>
                    <a:lnTo>
                      <a:pt x="684" y="2"/>
                    </a:lnTo>
                    <a:lnTo>
                      <a:pt x="6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19" name="Freeform 115"/>
              <p:cNvSpPr>
                <a:spLocks/>
              </p:cNvSpPr>
              <p:nvPr/>
            </p:nvSpPr>
            <p:spPr bwMode="auto">
              <a:xfrm>
                <a:off x="1008" y="758"/>
                <a:ext cx="692" cy="142"/>
              </a:xfrm>
              <a:custGeom>
                <a:avLst/>
                <a:gdLst>
                  <a:gd name="T0" fmla="+- 0 1020 1008"/>
                  <a:gd name="T1" fmla="*/ T0 w 692"/>
                  <a:gd name="T2" fmla="+- 0 835 758"/>
                  <a:gd name="T3" fmla="*/ 835 h 142"/>
                  <a:gd name="T4" fmla="+- 0 1010 1008"/>
                  <a:gd name="T5" fmla="*/ T4 w 692"/>
                  <a:gd name="T6" fmla="+- 0 835 758"/>
                  <a:gd name="T7" fmla="*/ 835 h 142"/>
                  <a:gd name="T8" fmla="+- 0 1008 1008"/>
                  <a:gd name="T9" fmla="*/ T8 w 692"/>
                  <a:gd name="T10" fmla="+- 0 840 758"/>
                  <a:gd name="T11" fmla="*/ 840 h 142"/>
                  <a:gd name="T12" fmla="+- 0 1008 1008"/>
                  <a:gd name="T13" fmla="*/ T12 w 692"/>
                  <a:gd name="T14" fmla="+- 0 844 758"/>
                  <a:gd name="T15" fmla="*/ 844 h 142"/>
                  <a:gd name="T16" fmla="+- 0 1018 1008"/>
                  <a:gd name="T17" fmla="*/ T16 w 692"/>
                  <a:gd name="T18" fmla="+- 0 849 758"/>
                  <a:gd name="T19" fmla="*/ 849 h 142"/>
                  <a:gd name="T20" fmla="+- 0 1030 1008"/>
                  <a:gd name="T21" fmla="*/ T20 w 692"/>
                  <a:gd name="T22" fmla="+- 0 856 758"/>
                  <a:gd name="T23" fmla="*/ 856 h 142"/>
                  <a:gd name="T24" fmla="+- 0 1039 1008"/>
                  <a:gd name="T25" fmla="*/ T24 w 692"/>
                  <a:gd name="T26" fmla="+- 0 861 758"/>
                  <a:gd name="T27" fmla="*/ 861 h 142"/>
                  <a:gd name="T28" fmla="+- 0 1044 1008"/>
                  <a:gd name="T29" fmla="*/ T28 w 692"/>
                  <a:gd name="T30" fmla="+- 0 861 758"/>
                  <a:gd name="T31" fmla="*/ 861 h 142"/>
                  <a:gd name="T32" fmla="+- 0 1051 1008"/>
                  <a:gd name="T33" fmla="*/ T32 w 692"/>
                  <a:gd name="T34" fmla="+- 0 866 758"/>
                  <a:gd name="T35" fmla="*/ 866 h 142"/>
                  <a:gd name="T36" fmla="+- 0 1126 1008"/>
                  <a:gd name="T37" fmla="*/ T36 w 692"/>
                  <a:gd name="T38" fmla="+- 0 866 758"/>
                  <a:gd name="T39" fmla="*/ 866 h 142"/>
                  <a:gd name="T40" fmla="+- 0 1118 1008"/>
                  <a:gd name="T41" fmla="*/ T40 w 692"/>
                  <a:gd name="T42" fmla="+- 0 864 758"/>
                  <a:gd name="T43" fmla="*/ 864 h 142"/>
                  <a:gd name="T44" fmla="+- 0 1114 1008"/>
                  <a:gd name="T45" fmla="*/ T44 w 692"/>
                  <a:gd name="T46" fmla="+- 0 864 758"/>
                  <a:gd name="T47" fmla="*/ 864 h 142"/>
                  <a:gd name="T48" fmla="+- 0 1104 1008"/>
                  <a:gd name="T49" fmla="*/ T48 w 692"/>
                  <a:gd name="T50" fmla="+- 0 861 758"/>
                  <a:gd name="T51" fmla="*/ 861 h 142"/>
                  <a:gd name="T52" fmla="+- 0 1092 1008"/>
                  <a:gd name="T53" fmla="*/ T52 w 692"/>
                  <a:gd name="T54" fmla="+- 0 856 758"/>
                  <a:gd name="T55" fmla="*/ 856 h 142"/>
                  <a:gd name="T56" fmla="+- 0 1082 1008"/>
                  <a:gd name="T57" fmla="*/ T56 w 692"/>
                  <a:gd name="T58" fmla="+- 0 852 758"/>
                  <a:gd name="T59" fmla="*/ 852 h 142"/>
                  <a:gd name="T60" fmla="+- 0 1070 1008"/>
                  <a:gd name="T61" fmla="*/ T60 w 692"/>
                  <a:gd name="T62" fmla="+- 0 849 758"/>
                  <a:gd name="T63" fmla="*/ 849 h 142"/>
                  <a:gd name="T64" fmla="+- 0 1061 1008"/>
                  <a:gd name="T65" fmla="*/ T64 w 692"/>
                  <a:gd name="T66" fmla="+- 0 847 758"/>
                  <a:gd name="T67" fmla="*/ 847 h 142"/>
                  <a:gd name="T68" fmla="+- 0 1049 1008"/>
                  <a:gd name="T69" fmla="*/ T68 w 692"/>
                  <a:gd name="T70" fmla="+- 0 844 758"/>
                  <a:gd name="T71" fmla="*/ 844 h 142"/>
                  <a:gd name="T72" fmla="+- 0 1039 1008"/>
                  <a:gd name="T73" fmla="*/ T72 w 692"/>
                  <a:gd name="T74" fmla="+- 0 840 758"/>
                  <a:gd name="T75" fmla="*/ 840 h 142"/>
                  <a:gd name="T76" fmla="+- 0 1020 1008"/>
                  <a:gd name="T77" fmla="*/ T76 w 692"/>
                  <a:gd name="T78" fmla="+- 0 835 758"/>
                  <a:gd name="T79" fmla="*/ 835 h 1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692" h="142">
                    <a:moveTo>
                      <a:pt x="12" y="77"/>
                    </a:moveTo>
                    <a:lnTo>
                      <a:pt x="2" y="77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10" y="91"/>
                    </a:lnTo>
                    <a:lnTo>
                      <a:pt x="22" y="98"/>
                    </a:lnTo>
                    <a:lnTo>
                      <a:pt x="31" y="103"/>
                    </a:lnTo>
                    <a:lnTo>
                      <a:pt x="36" y="103"/>
                    </a:lnTo>
                    <a:lnTo>
                      <a:pt x="43" y="108"/>
                    </a:lnTo>
                    <a:lnTo>
                      <a:pt x="118" y="108"/>
                    </a:lnTo>
                    <a:lnTo>
                      <a:pt x="110" y="106"/>
                    </a:lnTo>
                    <a:lnTo>
                      <a:pt x="106" y="106"/>
                    </a:lnTo>
                    <a:lnTo>
                      <a:pt x="96" y="103"/>
                    </a:lnTo>
                    <a:lnTo>
                      <a:pt x="84" y="98"/>
                    </a:lnTo>
                    <a:lnTo>
                      <a:pt x="74" y="94"/>
                    </a:lnTo>
                    <a:lnTo>
                      <a:pt x="62" y="91"/>
                    </a:lnTo>
                    <a:lnTo>
                      <a:pt x="53" y="89"/>
                    </a:lnTo>
                    <a:lnTo>
                      <a:pt x="41" y="86"/>
                    </a:lnTo>
                    <a:lnTo>
                      <a:pt x="31" y="82"/>
                    </a:lnTo>
                    <a:lnTo>
                      <a:pt x="12" y="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8" name="Group 112"/>
            <p:cNvGrpSpPr>
              <a:grpSpLocks/>
            </p:cNvGrpSpPr>
            <p:nvPr/>
          </p:nvGrpSpPr>
          <p:grpSpPr bwMode="auto">
            <a:xfrm>
              <a:off x="1622" y="600"/>
              <a:ext cx="68" cy="209"/>
              <a:chOff x="1622" y="600"/>
              <a:chExt cx="68" cy="209"/>
            </a:xfrm>
          </p:grpSpPr>
          <p:sp>
            <p:nvSpPr>
              <p:cNvPr id="2105" name="Freeform 113"/>
              <p:cNvSpPr>
                <a:spLocks/>
              </p:cNvSpPr>
              <p:nvPr/>
            </p:nvSpPr>
            <p:spPr bwMode="auto">
              <a:xfrm>
                <a:off x="1622" y="600"/>
                <a:ext cx="68" cy="209"/>
              </a:xfrm>
              <a:custGeom>
                <a:avLst/>
                <a:gdLst>
                  <a:gd name="T0" fmla="+- 0 1627 1622"/>
                  <a:gd name="T1" fmla="*/ T0 w 68"/>
                  <a:gd name="T2" fmla="+- 0 600 600"/>
                  <a:gd name="T3" fmla="*/ 600 h 209"/>
                  <a:gd name="T4" fmla="+- 0 1622 1622"/>
                  <a:gd name="T5" fmla="*/ T4 w 68"/>
                  <a:gd name="T6" fmla="+- 0 604 600"/>
                  <a:gd name="T7" fmla="*/ 604 h 209"/>
                  <a:gd name="T8" fmla="+- 0 1622 1622"/>
                  <a:gd name="T9" fmla="*/ T8 w 68"/>
                  <a:gd name="T10" fmla="+- 0 612 600"/>
                  <a:gd name="T11" fmla="*/ 612 h 209"/>
                  <a:gd name="T12" fmla="+- 0 1625 1622"/>
                  <a:gd name="T13" fmla="*/ T12 w 68"/>
                  <a:gd name="T14" fmla="+- 0 616 600"/>
                  <a:gd name="T15" fmla="*/ 616 h 209"/>
                  <a:gd name="T16" fmla="+- 0 1625 1622"/>
                  <a:gd name="T17" fmla="*/ T16 w 68"/>
                  <a:gd name="T18" fmla="+- 0 628 600"/>
                  <a:gd name="T19" fmla="*/ 628 h 209"/>
                  <a:gd name="T20" fmla="+- 0 1627 1622"/>
                  <a:gd name="T21" fmla="*/ T20 w 68"/>
                  <a:gd name="T22" fmla="+- 0 635 600"/>
                  <a:gd name="T23" fmla="*/ 635 h 209"/>
                  <a:gd name="T24" fmla="+- 0 1630 1622"/>
                  <a:gd name="T25" fmla="*/ T24 w 68"/>
                  <a:gd name="T26" fmla="+- 0 643 600"/>
                  <a:gd name="T27" fmla="*/ 643 h 209"/>
                  <a:gd name="T28" fmla="+- 0 1630 1622"/>
                  <a:gd name="T29" fmla="*/ T28 w 68"/>
                  <a:gd name="T30" fmla="+- 0 650 600"/>
                  <a:gd name="T31" fmla="*/ 650 h 209"/>
                  <a:gd name="T32" fmla="+- 0 1632 1622"/>
                  <a:gd name="T33" fmla="*/ T32 w 68"/>
                  <a:gd name="T34" fmla="+- 0 655 600"/>
                  <a:gd name="T35" fmla="*/ 655 h 209"/>
                  <a:gd name="T36" fmla="+- 0 1632 1622"/>
                  <a:gd name="T37" fmla="*/ T36 w 68"/>
                  <a:gd name="T38" fmla="+- 0 662 600"/>
                  <a:gd name="T39" fmla="*/ 662 h 209"/>
                  <a:gd name="T40" fmla="+- 0 1634 1622"/>
                  <a:gd name="T41" fmla="*/ T40 w 68"/>
                  <a:gd name="T42" fmla="+- 0 669 600"/>
                  <a:gd name="T43" fmla="*/ 669 h 209"/>
                  <a:gd name="T44" fmla="+- 0 1634 1622"/>
                  <a:gd name="T45" fmla="*/ T44 w 68"/>
                  <a:gd name="T46" fmla="+- 0 674 600"/>
                  <a:gd name="T47" fmla="*/ 674 h 209"/>
                  <a:gd name="T48" fmla="+- 0 1637 1622"/>
                  <a:gd name="T49" fmla="*/ T48 w 68"/>
                  <a:gd name="T50" fmla="+- 0 681 600"/>
                  <a:gd name="T51" fmla="*/ 681 h 209"/>
                  <a:gd name="T52" fmla="+- 0 1639 1622"/>
                  <a:gd name="T53" fmla="*/ T52 w 68"/>
                  <a:gd name="T54" fmla="+- 0 686 600"/>
                  <a:gd name="T55" fmla="*/ 686 h 209"/>
                  <a:gd name="T56" fmla="+- 0 1642 1622"/>
                  <a:gd name="T57" fmla="*/ T56 w 68"/>
                  <a:gd name="T58" fmla="+- 0 695 600"/>
                  <a:gd name="T59" fmla="*/ 695 h 209"/>
                  <a:gd name="T60" fmla="+- 0 1642 1622"/>
                  <a:gd name="T61" fmla="*/ T60 w 68"/>
                  <a:gd name="T62" fmla="+- 0 700 600"/>
                  <a:gd name="T63" fmla="*/ 700 h 209"/>
                  <a:gd name="T64" fmla="+- 0 1644 1622"/>
                  <a:gd name="T65" fmla="*/ T64 w 68"/>
                  <a:gd name="T66" fmla="+- 0 708 600"/>
                  <a:gd name="T67" fmla="*/ 708 h 209"/>
                  <a:gd name="T68" fmla="+- 0 1646 1622"/>
                  <a:gd name="T69" fmla="*/ T68 w 68"/>
                  <a:gd name="T70" fmla="+- 0 712 600"/>
                  <a:gd name="T71" fmla="*/ 712 h 209"/>
                  <a:gd name="T72" fmla="+- 0 1649 1622"/>
                  <a:gd name="T73" fmla="*/ T72 w 68"/>
                  <a:gd name="T74" fmla="+- 0 720 600"/>
                  <a:gd name="T75" fmla="*/ 720 h 209"/>
                  <a:gd name="T76" fmla="+- 0 1649 1622"/>
                  <a:gd name="T77" fmla="*/ T76 w 68"/>
                  <a:gd name="T78" fmla="+- 0 727 600"/>
                  <a:gd name="T79" fmla="*/ 727 h 209"/>
                  <a:gd name="T80" fmla="+- 0 1654 1622"/>
                  <a:gd name="T81" fmla="*/ T80 w 68"/>
                  <a:gd name="T82" fmla="+- 0 732 600"/>
                  <a:gd name="T83" fmla="*/ 732 h 209"/>
                  <a:gd name="T84" fmla="+- 0 1654 1622"/>
                  <a:gd name="T85" fmla="*/ T84 w 68"/>
                  <a:gd name="T86" fmla="+- 0 736 600"/>
                  <a:gd name="T87" fmla="*/ 736 h 209"/>
                  <a:gd name="T88" fmla="+- 0 1661 1622"/>
                  <a:gd name="T89" fmla="*/ T88 w 68"/>
                  <a:gd name="T90" fmla="+- 0 758 600"/>
                  <a:gd name="T91" fmla="*/ 758 h 209"/>
                  <a:gd name="T92" fmla="+- 0 1663 1622"/>
                  <a:gd name="T93" fmla="*/ T92 w 68"/>
                  <a:gd name="T94" fmla="+- 0 763 600"/>
                  <a:gd name="T95" fmla="*/ 763 h 209"/>
                  <a:gd name="T96" fmla="+- 0 1663 1622"/>
                  <a:gd name="T97" fmla="*/ T96 w 68"/>
                  <a:gd name="T98" fmla="+- 0 768 600"/>
                  <a:gd name="T99" fmla="*/ 768 h 209"/>
                  <a:gd name="T100" fmla="+- 0 1666 1622"/>
                  <a:gd name="T101" fmla="*/ T100 w 68"/>
                  <a:gd name="T102" fmla="+- 0 775 600"/>
                  <a:gd name="T103" fmla="*/ 775 h 209"/>
                  <a:gd name="T104" fmla="+- 0 1670 1622"/>
                  <a:gd name="T105" fmla="*/ T104 w 68"/>
                  <a:gd name="T106" fmla="+- 0 782 600"/>
                  <a:gd name="T107" fmla="*/ 782 h 209"/>
                  <a:gd name="T108" fmla="+- 0 1670 1622"/>
                  <a:gd name="T109" fmla="*/ T108 w 68"/>
                  <a:gd name="T110" fmla="+- 0 789 600"/>
                  <a:gd name="T111" fmla="*/ 789 h 209"/>
                  <a:gd name="T112" fmla="+- 0 1675 1622"/>
                  <a:gd name="T113" fmla="*/ T112 w 68"/>
                  <a:gd name="T114" fmla="+- 0 794 600"/>
                  <a:gd name="T115" fmla="*/ 794 h 209"/>
                  <a:gd name="T116" fmla="+- 0 1675 1622"/>
                  <a:gd name="T117" fmla="*/ T116 w 68"/>
                  <a:gd name="T118" fmla="+- 0 799 600"/>
                  <a:gd name="T119" fmla="*/ 799 h 209"/>
                  <a:gd name="T120" fmla="+- 0 1680 1622"/>
                  <a:gd name="T121" fmla="*/ T120 w 68"/>
                  <a:gd name="T122" fmla="+- 0 808 600"/>
                  <a:gd name="T123" fmla="*/ 808 h 209"/>
                  <a:gd name="T124" fmla="+- 0 1690 1622"/>
                  <a:gd name="T125" fmla="*/ T124 w 68"/>
                  <a:gd name="T126" fmla="+- 0 808 600"/>
                  <a:gd name="T127" fmla="*/ 808 h 209"/>
                  <a:gd name="T128" fmla="+- 0 1690 1622"/>
                  <a:gd name="T129" fmla="*/ T128 w 68"/>
                  <a:gd name="T130" fmla="+- 0 777 600"/>
                  <a:gd name="T131" fmla="*/ 777 h 209"/>
                  <a:gd name="T132" fmla="+- 0 1685 1622"/>
                  <a:gd name="T133" fmla="*/ T132 w 68"/>
                  <a:gd name="T134" fmla="+- 0 768 600"/>
                  <a:gd name="T135" fmla="*/ 768 h 209"/>
                  <a:gd name="T136" fmla="+- 0 1685 1622"/>
                  <a:gd name="T137" fmla="*/ T136 w 68"/>
                  <a:gd name="T138" fmla="+- 0 760 600"/>
                  <a:gd name="T139" fmla="*/ 760 h 209"/>
                  <a:gd name="T140" fmla="+- 0 1682 1622"/>
                  <a:gd name="T141" fmla="*/ T140 w 68"/>
                  <a:gd name="T142" fmla="+- 0 755 600"/>
                  <a:gd name="T143" fmla="*/ 755 h 209"/>
                  <a:gd name="T144" fmla="+- 0 1680 1622"/>
                  <a:gd name="T145" fmla="*/ T144 w 68"/>
                  <a:gd name="T146" fmla="+- 0 748 600"/>
                  <a:gd name="T147" fmla="*/ 748 h 209"/>
                  <a:gd name="T148" fmla="+- 0 1675 1622"/>
                  <a:gd name="T149" fmla="*/ T148 w 68"/>
                  <a:gd name="T150" fmla="+- 0 741 600"/>
                  <a:gd name="T151" fmla="*/ 741 h 209"/>
                  <a:gd name="T152" fmla="+- 0 1675 1622"/>
                  <a:gd name="T153" fmla="*/ T152 w 68"/>
                  <a:gd name="T154" fmla="+- 0 736 600"/>
                  <a:gd name="T155" fmla="*/ 736 h 209"/>
                  <a:gd name="T156" fmla="+- 0 1670 1622"/>
                  <a:gd name="T157" fmla="*/ T156 w 68"/>
                  <a:gd name="T158" fmla="+- 0 732 600"/>
                  <a:gd name="T159" fmla="*/ 732 h 209"/>
                  <a:gd name="T160" fmla="+- 0 1670 1622"/>
                  <a:gd name="T161" fmla="*/ T160 w 68"/>
                  <a:gd name="T162" fmla="+- 0 724 600"/>
                  <a:gd name="T163" fmla="*/ 724 h 209"/>
                  <a:gd name="T164" fmla="+- 0 1668 1622"/>
                  <a:gd name="T165" fmla="*/ T164 w 68"/>
                  <a:gd name="T166" fmla="+- 0 717 600"/>
                  <a:gd name="T167" fmla="*/ 717 h 209"/>
                  <a:gd name="T168" fmla="+- 0 1666 1622"/>
                  <a:gd name="T169" fmla="*/ T168 w 68"/>
                  <a:gd name="T170" fmla="+- 0 712 600"/>
                  <a:gd name="T171" fmla="*/ 712 h 209"/>
                  <a:gd name="T172" fmla="+- 0 1663 1622"/>
                  <a:gd name="T173" fmla="*/ T172 w 68"/>
                  <a:gd name="T174" fmla="+- 0 705 600"/>
                  <a:gd name="T175" fmla="*/ 705 h 209"/>
                  <a:gd name="T176" fmla="+- 0 1663 1622"/>
                  <a:gd name="T177" fmla="*/ T176 w 68"/>
                  <a:gd name="T178" fmla="+- 0 698 600"/>
                  <a:gd name="T179" fmla="*/ 698 h 209"/>
                  <a:gd name="T180" fmla="+- 0 1658 1622"/>
                  <a:gd name="T181" fmla="*/ T180 w 68"/>
                  <a:gd name="T182" fmla="+- 0 684 600"/>
                  <a:gd name="T183" fmla="*/ 684 h 209"/>
                  <a:gd name="T184" fmla="+- 0 1656 1622"/>
                  <a:gd name="T185" fmla="*/ T184 w 68"/>
                  <a:gd name="T186" fmla="+- 0 674 600"/>
                  <a:gd name="T187" fmla="*/ 674 h 209"/>
                  <a:gd name="T188" fmla="+- 0 1654 1622"/>
                  <a:gd name="T189" fmla="*/ T188 w 68"/>
                  <a:gd name="T190" fmla="+- 0 669 600"/>
                  <a:gd name="T191" fmla="*/ 669 h 209"/>
                  <a:gd name="T192" fmla="+- 0 1654 1622"/>
                  <a:gd name="T193" fmla="*/ T192 w 68"/>
                  <a:gd name="T194" fmla="+- 0 652 600"/>
                  <a:gd name="T195" fmla="*/ 652 h 209"/>
                  <a:gd name="T196" fmla="+- 0 1649 1622"/>
                  <a:gd name="T197" fmla="*/ T196 w 68"/>
                  <a:gd name="T198" fmla="+- 0 645 600"/>
                  <a:gd name="T199" fmla="*/ 645 h 209"/>
                  <a:gd name="T200" fmla="+- 0 1646 1622"/>
                  <a:gd name="T201" fmla="*/ T200 w 68"/>
                  <a:gd name="T202" fmla="+- 0 638 600"/>
                  <a:gd name="T203" fmla="*/ 638 h 209"/>
                  <a:gd name="T204" fmla="+- 0 1644 1622"/>
                  <a:gd name="T205" fmla="*/ T204 w 68"/>
                  <a:gd name="T206" fmla="+- 0 628 600"/>
                  <a:gd name="T207" fmla="*/ 628 h 209"/>
                  <a:gd name="T208" fmla="+- 0 1642 1622"/>
                  <a:gd name="T209" fmla="*/ T208 w 68"/>
                  <a:gd name="T210" fmla="+- 0 624 600"/>
                  <a:gd name="T211" fmla="*/ 624 h 209"/>
                  <a:gd name="T212" fmla="+- 0 1637 1622"/>
                  <a:gd name="T213" fmla="*/ T212 w 68"/>
                  <a:gd name="T214" fmla="+- 0 619 600"/>
                  <a:gd name="T215" fmla="*/ 619 h 209"/>
                  <a:gd name="T216" fmla="+- 0 1634 1622"/>
                  <a:gd name="T217" fmla="*/ T216 w 68"/>
                  <a:gd name="T218" fmla="+- 0 612 600"/>
                  <a:gd name="T219" fmla="*/ 612 h 209"/>
                  <a:gd name="T220" fmla="+- 0 1630 1622"/>
                  <a:gd name="T221" fmla="*/ T220 w 68"/>
                  <a:gd name="T222" fmla="+- 0 604 600"/>
                  <a:gd name="T223" fmla="*/ 604 h 209"/>
                  <a:gd name="T224" fmla="+- 0 1627 1622"/>
                  <a:gd name="T225" fmla="*/ T224 w 68"/>
                  <a:gd name="T226" fmla="+- 0 600 600"/>
                  <a:gd name="T227" fmla="*/ 600 h 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</a:cxnLst>
                <a:rect l="0" t="0" r="r" b="b"/>
                <a:pathLst>
                  <a:path w="68" h="209">
                    <a:moveTo>
                      <a:pt x="5" y="0"/>
                    </a:moveTo>
                    <a:lnTo>
                      <a:pt x="0" y="4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3" y="28"/>
                    </a:lnTo>
                    <a:lnTo>
                      <a:pt x="5" y="35"/>
                    </a:lnTo>
                    <a:lnTo>
                      <a:pt x="8" y="43"/>
                    </a:lnTo>
                    <a:lnTo>
                      <a:pt x="8" y="50"/>
                    </a:lnTo>
                    <a:lnTo>
                      <a:pt x="10" y="55"/>
                    </a:lnTo>
                    <a:lnTo>
                      <a:pt x="10" y="62"/>
                    </a:lnTo>
                    <a:lnTo>
                      <a:pt x="12" y="69"/>
                    </a:lnTo>
                    <a:lnTo>
                      <a:pt x="12" y="74"/>
                    </a:lnTo>
                    <a:lnTo>
                      <a:pt x="15" y="81"/>
                    </a:lnTo>
                    <a:lnTo>
                      <a:pt x="17" y="86"/>
                    </a:lnTo>
                    <a:lnTo>
                      <a:pt x="20" y="95"/>
                    </a:lnTo>
                    <a:lnTo>
                      <a:pt x="20" y="100"/>
                    </a:lnTo>
                    <a:lnTo>
                      <a:pt x="22" y="108"/>
                    </a:lnTo>
                    <a:lnTo>
                      <a:pt x="24" y="112"/>
                    </a:lnTo>
                    <a:lnTo>
                      <a:pt x="27" y="120"/>
                    </a:lnTo>
                    <a:lnTo>
                      <a:pt x="27" y="127"/>
                    </a:lnTo>
                    <a:lnTo>
                      <a:pt x="32" y="132"/>
                    </a:lnTo>
                    <a:lnTo>
                      <a:pt x="32" y="136"/>
                    </a:lnTo>
                    <a:lnTo>
                      <a:pt x="39" y="158"/>
                    </a:lnTo>
                    <a:lnTo>
                      <a:pt x="41" y="163"/>
                    </a:lnTo>
                    <a:lnTo>
                      <a:pt x="41" y="168"/>
                    </a:lnTo>
                    <a:lnTo>
                      <a:pt x="44" y="175"/>
                    </a:lnTo>
                    <a:lnTo>
                      <a:pt x="48" y="182"/>
                    </a:lnTo>
                    <a:lnTo>
                      <a:pt x="48" y="189"/>
                    </a:lnTo>
                    <a:lnTo>
                      <a:pt x="53" y="194"/>
                    </a:lnTo>
                    <a:lnTo>
                      <a:pt x="53" y="199"/>
                    </a:lnTo>
                    <a:lnTo>
                      <a:pt x="58" y="208"/>
                    </a:lnTo>
                    <a:lnTo>
                      <a:pt x="68" y="208"/>
                    </a:lnTo>
                    <a:lnTo>
                      <a:pt x="68" y="177"/>
                    </a:lnTo>
                    <a:lnTo>
                      <a:pt x="63" y="168"/>
                    </a:lnTo>
                    <a:lnTo>
                      <a:pt x="63" y="160"/>
                    </a:lnTo>
                    <a:lnTo>
                      <a:pt x="60" y="155"/>
                    </a:lnTo>
                    <a:lnTo>
                      <a:pt x="58" y="148"/>
                    </a:lnTo>
                    <a:lnTo>
                      <a:pt x="53" y="141"/>
                    </a:lnTo>
                    <a:lnTo>
                      <a:pt x="53" y="136"/>
                    </a:lnTo>
                    <a:lnTo>
                      <a:pt x="48" y="132"/>
                    </a:lnTo>
                    <a:lnTo>
                      <a:pt x="48" y="124"/>
                    </a:lnTo>
                    <a:lnTo>
                      <a:pt x="46" y="117"/>
                    </a:lnTo>
                    <a:lnTo>
                      <a:pt x="44" y="112"/>
                    </a:lnTo>
                    <a:lnTo>
                      <a:pt x="41" y="105"/>
                    </a:lnTo>
                    <a:lnTo>
                      <a:pt x="41" y="98"/>
                    </a:lnTo>
                    <a:lnTo>
                      <a:pt x="36" y="84"/>
                    </a:lnTo>
                    <a:lnTo>
                      <a:pt x="34" y="74"/>
                    </a:lnTo>
                    <a:lnTo>
                      <a:pt x="32" y="69"/>
                    </a:lnTo>
                    <a:lnTo>
                      <a:pt x="32" y="52"/>
                    </a:lnTo>
                    <a:lnTo>
                      <a:pt x="27" y="45"/>
                    </a:lnTo>
                    <a:lnTo>
                      <a:pt x="24" y="38"/>
                    </a:lnTo>
                    <a:lnTo>
                      <a:pt x="22" y="28"/>
                    </a:lnTo>
                    <a:lnTo>
                      <a:pt x="20" y="24"/>
                    </a:lnTo>
                    <a:lnTo>
                      <a:pt x="15" y="19"/>
                    </a:lnTo>
                    <a:lnTo>
                      <a:pt x="12" y="12"/>
                    </a:lnTo>
                    <a:lnTo>
                      <a:pt x="8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9" name="Group 109"/>
            <p:cNvGrpSpPr>
              <a:grpSpLocks/>
            </p:cNvGrpSpPr>
            <p:nvPr/>
          </p:nvGrpSpPr>
          <p:grpSpPr bwMode="auto">
            <a:xfrm>
              <a:off x="1680" y="700"/>
              <a:ext cx="180" cy="77"/>
              <a:chOff x="1680" y="700"/>
              <a:chExt cx="180" cy="77"/>
            </a:xfrm>
          </p:grpSpPr>
          <p:sp>
            <p:nvSpPr>
              <p:cNvPr id="2103" name="Freeform 111"/>
              <p:cNvSpPr>
                <a:spLocks/>
              </p:cNvSpPr>
              <p:nvPr/>
            </p:nvSpPr>
            <p:spPr bwMode="auto">
              <a:xfrm>
                <a:off x="1680" y="700"/>
                <a:ext cx="180" cy="77"/>
              </a:xfrm>
              <a:custGeom>
                <a:avLst/>
                <a:gdLst>
                  <a:gd name="T0" fmla="+- 0 1843 1680"/>
                  <a:gd name="T1" fmla="*/ T0 w 180"/>
                  <a:gd name="T2" fmla="+- 0 700 700"/>
                  <a:gd name="T3" fmla="*/ 700 h 77"/>
                  <a:gd name="T4" fmla="+- 0 1838 1680"/>
                  <a:gd name="T5" fmla="*/ T4 w 180"/>
                  <a:gd name="T6" fmla="+- 0 703 700"/>
                  <a:gd name="T7" fmla="*/ 703 h 77"/>
                  <a:gd name="T8" fmla="+- 0 1836 1680"/>
                  <a:gd name="T9" fmla="*/ T8 w 180"/>
                  <a:gd name="T10" fmla="+- 0 705 700"/>
                  <a:gd name="T11" fmla="*/ 705 h 77"/>
                  <a:gd name="T12" fmla="+- 0 1838 1680"/>
                  <a:gd name="T13" fmla="*/ T12 w 180"/>
                  <a:gd name="T14" fmla="+- 0 710 700"/>
                  <a:gd name="T15" fmla="*/ 710 h 77"/>
                  <a:gd name="T16" fmla="+- 0 1838 1680"/>
                  <a:gd name="T17" fmla="*/ T16 w 180"/>
                  <a:gd name="T18" fmla="+- 0 724 700"/>
                  <a:gd name="T19" fmla="*/ 724 h 77"/>
                  <a:gd name="T20" fmla="+- 0 1829 1680"/>
                  <a:gd name="T21" fmla="*/ T20 w 180"/>
                  <a:gd name="T22" fmla="+- 0 739 700"/>
                  <a:gd name="T23" fmla="*/ 739 h 77"/>
                  <a:gd name="T24" fmla="+- 0 1819 1680"/>
                  <a:gd name="T25" fmla="*/ T24 w 180"/>
                  <a:gd name="T26" fmla="+- 0 744 700"/>
                  <a:gd name="T27" fmla="*/ 744 h 77"/>
                  <a:gd name="T28" fmla="+- 0 1812 1680"/>
                  <a:gd name="T29" fmla="*/ T28 w 180"/>
                  <a:gd name="T30" fmla="+- 0 746 700"/>
                  <a:gd name="T31" fmla="*/ 746 h 77"/>
                  <a:gd name="T32" fmla="+- 0 1709 1680"/>
                  <a:gd name="T33" fmla="*/ T32 w 180"/>
                  <a:gd name="T34" fmla="+- 0 746 700"/>
                  <a:gd name="T35" fmla="*/ 746 h 77"/>
                  <a:gd name="T36" fmla="+- 0 1704 1680"/>
                  <a:gd name="T37" fmla="*/ T36 w 180"/>
                  <a:gd name="T38" fmla="+- 0 751 700"/>
                  <a:gd name="T39" fmla="*/ 751 h 77"/>
                  <a:gd name="T40" fmla="+- 0 1697 1680"/>
                  <a:gd name="T41" fmla="*/ T40 w 180"/>
                  <a:gd name="T42" fmla="+- 0 751 700"/>
                  <a:gd name="T43" fmla="*/ 751 h 77"/>
                  <a:gd name="T44" fmla="+- 0 1690 1680"/>
                  <a:gd name="T45" fmla="*/ T44 w 180"/>
                  <a:gd name="T46" fmla="+- 0 753 700"/>
                  <a:gd name="T47" fmla="*/ 753 h 77"/>
                  <a:gd name="T48" fmla="+- 0 1680 1680"/>
                  <a:gd name="T49" fmla="*/ T48 w 180"/>
                  <a:gd name="T50" fmla="+- 0 763 700"/>
                  <a:gd name="T51" fmla="*/ 763 h 77"/>
                  <a:gd name="T52" fmla="+- 0 1680 1680"/>
                  <a:gd name="T53" fmla="*/ T52 w 180"/>
                  <a:gd name="T54" fmla="+- 0 768 700"/>
                  <a:gd name="T55" fmla="*/ 768 h 77"/>
                  <a:gd name="T56" fmla="+- 0 1682 1680"/>
                  <a:gd name="T57" fmla="*/ T56 w 180"/>
                  <a:gd name="T58" fmla="+- 0 770 700"/>
                  <a:gd name="T59" fmla="*/ 770 h 77"/>
                  <a:gd name="T60" fmla="+- 0 1680 1680"/>
                  <a:gd name="T61" fmla="*/ T60 w 180"/>
                  <a:gd name="T62" fmla="+- 0 772 700"/>
                  <a:gd name="T63" fmla="*/ 772 h 77"/>
                  <a:gd name="T64" fmla="+- 0 1680 1680"/>
                  <a:gd name="T65" fmla="*/ T64 w 180"/>
                  <a:gd name="T66" fmla="+- 0 777 700"/>
                  <a:gd name="T67" fmla="*/ 777 h 77"/>
                  <a:gd name="T68" fmla="+- 0 1692 1680"/>
                  <a:gd name="T69" fmla="*/ T68 w 180"/>
                  <a:gd name="T70" fmla="+- 0 777 700"/>
                  <a:gd name="T71" fmla="*/ 777 h 77"/>
                  <a:gd name="T72" fmla="+- 0 1697 1680"/>
                  <a:gd name="T73" fmla="*/ T72 w 180"/>
                  <a:gd name="T74" fmla="+- 0 775 700"/>
                  <a:gd name="T75" fmla="*/ 775 h 77"/>
                  <a:gd name="T76" fmla="+- 0 1704 1680"/>
                  <a:gd name="T77" fmla="*/ T76 w 180"/>
                  <a:gd name="T78" fmla="+- 0 772 700"/>
                  <a:gd name="T79" fmla="*/ 772 h 77"/>
                  <a:gd name="T80" fmla="+- 0 1711 1680"/>
                  <a:gd name="T81" fmla="*/ T80 w 180"/>
                  <a:gd name="T82" fmla="+- 0 772 700"/>
                  <a:gd name="T83" fmla="*/ 772 h 77"/>
                  <a:gd name="T84" fmla="+- 0 1718 1680"/>
                  <a:gd name="T85" fmla="*/ T84 w 180"/>
                  <a:gd name="T86" fmla="+- 0 770 700"/>
                  <a:gd name="T87" fmla="*/ 770 h 77"/>
                  <a:gd name="T88" fmla="+- 0 1723 1680"/>
                  <a:gd name="T89" fmla="*/ T88 w 180"/>
                  <a:gd name="T90" fmla="+- 0 768 700"/>
                  <a:gd name="T91" fmla="*/ 768 h 77"/>
                  <a:gd name="T92" fmla="+- 0 1740 1680"/>
                  <a:gd name="T93" fmla="*/ T92 w 180"/>
                  <a:gd name="T94" fmla="+- 0 768 700"/>
                  <a:gd name="T95" fmla="*/ 768 h 77"/>
                  <a:gd name="T96" fmla="+- 0 1745 1680"/>
                  <a:gd name="T97" fmla="*/ T96 w 180"/>
                  <a:gd name="T98" fmla="+- 0 765 700"/>
                  <a:gd name="T99" fmla="*/ 765 h 77"/>
                  <a:gd name="T100" fmla="+- 0 1752 1680"/>
                  <a:gd name="T101" fmla="*/ T100 w 180"/>
                  <a:gd name="T102" fmla="+- 0 763 700"/>
                  <a:gd name="T103" fmla="*/ 763 h 77"/>
                  <a:gd name="T104" fmla="+- 0 1819 1680"/>
                  <a:gd name="T105" fmla="*/ T104 w 180"/>
                  <a:gd name="T106" fmla="+- 0 763 700"/>
                  <a:gd name="T107" fmla="*/ 763 h 77"/>
                  <a:gd name="T108" fmla="+- 0 1834 1680"/>
                  <a:gd name="T109" fmla="*/ T108 w 180"/>
                  <a:gd name="T110" fmla="+- 0 758 700"/>
                  <a:gd name="T111" fmla="*/ 758 h 77"/>
                  <a:gd name="T112" fmla="+- 0 1838 1680"/>
                  <a:gd name="T113" fmla="*/ T112 w 180"/>
                  <a:gd name="T114" fmla="+- 0 753 700"/>
                  <a:gd name="T115" fmla="*/ 753 h 77"/>
                  <a:gd name="T116" fmla="+- 0 1848 1680"/>
                  <a:gd name="T117" fmla="*/ T116 w 180"/>
                  <a:gd name="T118" fmla="+- 0 748 700"/>
                  <a:gd name="T119" fmla="*/ 748 h 77"/>
                  <a:gd name="T120" fmla="+- 0 1850 1680"/>
                  <a:gd name="T121" fmla="*/ T120 w 180"/>
                  <a:gd name="T122" fmla="+- 0 741 700"/>
                  <a:gd name="T123" fmla="*/ 741 h 77"/>
                  <a:gd name="T124" fmla="+- 0 1855 1680"/>
                  <a:gd name="T125" fmla="*/ T124 w 180"/>
                  <a:gd name="T126" fmla="+- 0 736 700"/>
                  <a:gd name="T127" fmla="*/ 736 h 77"/>
                  <a:gd name="T128" fmla="+- 0 1858 1680"/>
                  <a:gd name="T129" fmla="*/ T128 w 180"/>
                  <a:gd name="T130" fmla="+- 0 729 700"/>
                  <a:gd name="T131" fmla="*/ 729 h 77"/>
                  <a:gd name="T132" fmla="+- 0 1860 1680"/>
                  <a:gd name="T133" fmla="*/ T132 w 180"/>
                  <a:gd name="T134" fmla="+- 0 724 700"/>
                  <a:gd name="T135" fmla="*/ 724 h 77"/>
                  <a:gd name="T136" fmla="+- 0 1855 1680"/>
                  <a:gd name="T137" fmla="*/ T136 w 180"/>
                  <a:gd name="T138" fmla="+- 0 710 700"/>
                  <a:gd name="T139" fmla="*/ 710 h 77"/>
                  <a:gd name="T140" fmla="+- 0 1850 1680"/>
                  <a:gd name="T141" fmla="*/ T140 w 180"/>
                  <a:gd name="T142" fmla="+- 0 705 700"/>
                  <a:gd name="T143" fmla="*/ 705 h 77"/>
                  <a:gd name="T144" fmla="+- 0 1843 1680"/>
                  <a:gd name="T145" fmla="*/ T144 w 180"/>
                  <a:gd name="T146" fmla="+- 0 700 700"/>
                  <a:gd name="T147" fmla="*/ 700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180" h="77">
                    <a:moveTo>
                      <a:pt x="163" y="0"/>
                    </a:moveTo>
                    <a:lnTo>
                      <a:pt x="158" y="3"/>
                    </a:lnTo>
                    <a:lnTo>
                      <a:pt x="156" y="5"/>
                    </a:lnTo>
                    <a:lnTo>
                      <a:pt x="158" y="10"/>
                    </a:lnTo>
                    <a:lnTo>
                      <a:pt x="158" y="24"/>
                    </a:lnTo>
                    <a:lnTo>
                      <a:pt x="149" y="39"/>
                    </a:lnTo>
                    <a:lnTo>
                      <a:pt x="139" y="44"/>
                    </a:lnTo>
                    <a:lnTo>
                      <a:pt x="132" y="46"/>
                    </a:lnTo>
                    <a:lnTo>
                      <a:pt x="29" y="46"/>
                    </a:lnTo>
                    <a:lnTo>
                      <a:pt x="24" y="51"/>
                    </a:lnTo>
                    <a:lnTo>
                      <a:pt x="17" y="51"/>
                    </a:lnTo>
                    <a:lnTo>
                      <a:pt x="10" y="53"/>
                    </a:lnTo>
                    <a:lnTo>
                      <a:pt x="0" y="63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7"/>
                    </a:lnTo>
                    <a:lnTo>
                      <a:pt x="12" y="77"/>
                    </a:lnTo>
                    <a:lnTo>
                      <a:pt x="17" y="75"/>
                    </a:lnTo>
                    <a:lnTo>
                      <a:pt x="24" y="72"/>
                    </a:lnTo>
                    <a:lnTo>
                      <a:pt x="31" y="72"/>
                    </a:lnTo>
                    <a:lnTo>
                      <a:pt x="38" y="70"/>
                    </a:lnTo>
                    <a:lnTo>
                      <a:pt x="43" y="68"/>
                    </a:lnTo>
                    <a:lnTo>
                      <a:pt x="60" y="68"/>
                    </a:lnTo>
                    <a:lnTo>
                      <a:pt x="65" y="65"/>
                    </a:lnTo>
                    <a:lnTo>
                      <a:pt x="72" y="63"/>
                    </a:lnTo>
                    <a:lnTo>
                      <a:pt x="139" y="63"/>
                    </a:lnTo>
                    <a:lnTo>
                      <a:pt x="154" y="58"/>
                    </a:lnTo>
                    <a:lnTo>
                      <a:pt x="158" y="53"/>
                    </a:lnTo>
                    <a:lnTo>
                      <a:pt x="168" y="48"/>
                    </a:lnTo>
                    <a:lnTo>
                      <a:pt x="170" y="41"/>
                    </a:lnTo>
                    <a:lnTo>
                      <a:pt x="175" y="36"/>
                    </a:lnTo>
                    <a:lnTo>
                      <a:pt x="178" y="29"/>
                    </a:lnTo>
                    <a:lnTo>
                      <a:pt x="180" y="24"/>
                    </a:lnTo>
                    <a:lnTo>
                      <a:pt x="175" y="10"/>
                    </a:lnTo>
                    <a:lnTo>
                      <a:pt x="170" y="5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04" name="Freeform 110"/>
              <p:cNvSpPr>
                <a:spLocks/>
              </p:cNvSpPr>
              <p:nvPr/>
            </p:nvSpPr>
            <p:spPr bwMode="auto">
              <a:xfrm>
                <a:off x="1680" y="700"/>
                <a:ext cx="180" cy="77"/>
              </a:xfrm>
              <a:custGeom>
                <a:avLst/>
                <a:gdLst>
                  <a:gd name="T0" fmla="+- 0 1819 1680"/>
                  <a:gd name="T1" fmla="*/ T0 w 180"/>
                  <a:gd name="T2" fmla="+- 0 763 700"/>
                  <a:gd name="T3" fmla="*/ 763 h 77"/>
                  <a:gd name="T4" fmla="+- 0 1783 1680"/>
                  <a:gd name="T5" fmla="*/ T4 w 180"/>
                  <a:gd name="T6" fmla="+- 0 763 700"/>
                  <a:gd name="T7" fmla="*/ 763 h 77"/>
                  <a:gd name="T8" fmla="+- 0 1790 1680"/>
                  <a:gd name="T9" fmla="*/ T8 w 180"/>
                  <a:gd name="T10" fmla="+- 0 765 700"/>
                  <a:gd name="T11" fmla="*/ 765 h 77"/>
                  <a:gd name="T12" fmla="+- 0 1810 1680"/>
                  <a:gd name="T13" fmla="*/ T12 w 180"/>
                  <a:gd name="T14" fmla="+- 0 765 700"/>
                  <a:gd name="T15" fmla="*/ 765 h 77"/>
                  <a:gd name="T16" fmla="+- 0 1819 1680"/>
                  <a:gd name="T17" fmla="*/ T16 w 180"/>
                  <a:gd name="T18" fmla="+- 0 763 700"/>
                  <a:gd name="T19" fmla="*/ 763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80" h="77">
                    <a:moveTo>
                      <a:pt x="139" y="63"/>
                    </a:moveTo>
                    <a:lnTo>
                      <a:pt x="103" y="63"/>
                    </a:lnTo>
                    <a:lnTo>
                      <a:pt x="110" y="65"/>
                    </a:lnTo>
                    <a:lnTo>
                      <a:pt x="130" y="65"/>
                    </a:lnTo>
                    <a:lnTo>
                      <a:pt x="139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0" name="Group 105"/>
            <p:cNvGrpSpPr>
              <a:grpSpLocks/>
            </p:cNvGrpSpPr>
            <p:nvPr/>
          </p:nvGrpSpPr>
          <p:grpSpPr bwMode="auto">
            <a:xfrm>
              <a:off x="1843" y="705"/>
              <a:ext cx="72" cy="22"/>
              <a:chOff x="1843" y="705"/>
              <a:chExt cx="72" cy="22"/>
            </a:xfrm>
          </p:grpSpPr>
          <p:sp>
            <p:nvSpPr>
              <p:cNvPr id="2101" name="Freeform 108"/>
              <p:cNvSpPr>
                <a:spLocks/>
              </p:cNvSpPr>
              <p:nvPr/>
            </p:nvSpPr>
            <p:spPr bwMode="auto">
              <a:xfrm>
                <a:off x="1843" y="705"/>
                <a:ext cx="72" cy="22"/>
              </a:xfrm>
              <a:custGeom>
                <a:avLst/>
                <a:gdLst>
                  <a:gd name="T0" fmla="+- 0 1915 1843"/>
                  <a:gd name="T1" fmla="*/ T0 w 72"/>
                  <a:gd name="T2" fmla="+- 0 710 705"/>
                  <a:gd name="T3" fmla="*/ 710 h 22"/>
                  <a:gd name="T4" fmla="+- 0 1850 1843"/>
                  <a:gd name="T5" fmla="*/ T4 w 72"/>
                  <a:gd name="T6" fmla="+- 0 710 705"/>
                  <a:gd name="T7" fmla="*/ 710 h 22"/>
                  <a:gd name="T8" fmla="+- 0 1843 1843"/>
                  <a:gd name="T9" fmla="*/ T8 w 72"/>
                  <a:gd name="T10" fmla="+- 0 715 705"/>
                  <a:gd name="T11" fmla="*/ 715 h 22"/>
                  <a:gd name="T12" fmla="+- 0 1843 1843"/>
                  <a:gd name="T13" fmla="*/ T12 w 72"/>
                  <a:gd name="T14" fmla="+- 0 727 705"/>
                  <a:gd name="T15" fmla="*/ 727 h 22"/>
                  <a:gd name="T16" fmla="+- 0 1879 1843"/>
                  <a:gd name="T17" fmla="*/ T16 w 72"/>
                  <a:gd name="T18" fmla="+- 0 727 705"/>
                  <a:gd name="T19" fmla="*/ 727 h 22"/>
                  <a:gd name="T20" fmla="+- 0 1886 1843"/>
                  <a:gd name="T21" fmla="*/ T20 w 72"/>
                  <a:gd name="T22" fmla="+- 0 724 705"/>
                  <a:gd name="T23" fmla="*/ 724 h 22"/>
                  <a:gd name="T24" fmla="+- 0 1896 1843"/>
                  <a:gd name="T25" fmla="*/ T24 w 72"/>
                  <a:gd name="T26" fmla="+- 0 724 705"/>
                  <a:gd name="T27" fmla="*/ 724 h 22"/>
                  <a:gd name="T28" fmla="+- 0 1903 1843"/>
                  <a:gd name="T29" fmla="*/ T28 w 72"/>
                  <a:gd name="T30" fmla="+- 0 722 705"/>
                  <a:gd name="T31" fmla="*/ 722 h 22"/>
                  <a:gd name="T32" fmla="+- 0 1915 1843"/>
                  <a:gd name="T33" fmla="*/ T32 w 72"/>
                  <a:gd name="T34" fmla="+- 0 722 705"/>
                  <a:gd name="T35" fmla="*/ 722 h 22"/>
                  <a:gd name="T36" fmla="+- 0 1915 1843"/>
                  <a:gd name="T37" fmla="*/ T36 w 72"/>
                  <a:gd name="T38" fmla="+- 0 710 705"/>
                  <a:gd name="T39" fmla="*/ 710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72" h="22">
                    <a:moveTo>
                      <a:pt x="72" y="5"/>
                    </a:moveTo>
                    <a:lnTo>
                      <a:pt x="7" y="5"/>
                    </a:lnTo>
                    <a:lnTo>
                      <a:pt x="0" y="10"/>
                    </a:lnTo>
                    <a:lnTo>
                      <a:pt x="0" y="22"/>
                    </a:lnTo>
                    <a:lnTo>
                      <a:pt x="36" y="22"/>
                    </a:lnTo>
                    <a:lnTo>
                      <a:pt x="43" y="19"/>
                    </a:lnTo>
                    <a:lnTo>
                      <a:pt x="53" y="19"/>
                    </a:lnTo>
                    <a:lnTo>
                      <a:pt x="60" y="17"/>
                    </a:lnTo>
                    <a:lnTo>
                      <a:pt x="72" y="17"/>
                    </a:lnTo>
                    <a:lnTo>
                      <a:pt x="72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102" name="Freeform 107"/>
              <p:cNvSpPr>
                <a:spLocks/>
              </p:cNvSpPr>
              <p:nvPr/>
            </p:nvSpPr>
            <p:spPr bwMode="auto">
              <a:xfrm>
                <a:off x="1843" y="705"/>
                <a:ext cx="72" cy="22"/>
              </a:xfrm>
              <a:custGeom>
                <a:avLst/>
                <a:gdLst>
                  <a:gd name="T0" fmla="+- 0 1903 1843"/>
                  <a:gd name="T1" fmla="*/ T0 w 72"/>
                  <a:gd name="T2" fmla="+- 0 705 705"/>
                  <a:gd name="T3" fmla="*/ 705 h 22"/>
                  <a:gd name="T4" fmla="+- 0 1879 1843"/>
                  <a:gd name="T5" fmla="*/ T4 w 72"/>
                  <a:gd name="T6" fmla="+- 0 705 705"/>
                  <a:gd name="T7" fmla="*/ 705 h 22"/>
                  <a:gd name="T8" fmla="+- 0 1872 1843"/>
                  <a:gd name="T9" fmla="*/ T8 w 72"/>
                  <a:gd name="T10" fmla="+- 0 708 705"/>
                  <a:gd name="T11" fmla="*/ 708 h 22"/>
                  <a:gd name="T12" fmla="+- 0 1862 1843"/>
                  <a:gd name="T13" fmla="*/ T12 w 72"/>
                  <a:gd name="T14" fmla="+- 0 708 705"/>
                  <a:gd name="T15" fmla="*/ 708 h 22"/>
                  <a:gd name="T16" fmla="+- 0 1855 1843"/>
                  <a:gd name="T17" fmla="*/ T16 w 72"/>
                  <a:gd name="T18" fmla="+- 0 710 705"/>
                  <a:gd name="T19" fmla="*/ 710 h 22"/>
                  <a:gd name="T20" fmla="+- 0 1910 1843"/>
                  <a:gd name="T21" fmla="*/ T20 w 72"/>
                  <a:gd name="T22" fmla="+- 0 710 705"/>
                  <a:gd name="T23" fmla="*/ 710 h 22"/>
                  <a:gd name="T24" fmla="+- 0 1908 1843"/>
                  <a:gd name="T25" fmla="*/ T24 w 72"/>
                  <a:gd name="T26" fmla="+- 0 708 705"/>
                  <a:gd name="T27" fmla="*/ 708 h 22"/>
                  <a:gd name="T28" fmla="+- 0 1903 1843"/>
                  <a:gd name="T29" fmla="*/ T28 w 72"/>
                  <a:gd name="T30" fmla="+- 0 705 705"/>
                  <a:gd name="T31" fmla="*/ 705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72" h="22">
                    <a:moveTo>
                      <a:pt x="60" y="0"/>
                    </a:moveTo>
                    <a:lnTo>
                      <a:pt x="36" y="0"/>
                    </a:lnTo>
                    <a:lnTo>
                      <a:pt x="29" y="3"/>
                    </a:lnTo>
                    <a:lnTo>
                      <a:pt x="19" y="3"/>
                    </a:lnTo>
                    <a:lnTo>
                      <a:pt x="12" y="5"/>
                    </a:lnTo>
                    <a:lnTo>
                      <a:pt x="67" y="5"/>
                    </a:lnTo>
                    <a:lnTo>
                      <a:pt x="6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154" name="Picture 106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" y="975"/>
                <a:ext cx="329" cy="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Group 103"/>
            <p:cNvGrpSpPr>
              <a:grpSpLocks/>
            </p:cNvGrpSpPr>
            <p:nvPr/>
          </p:nvGrpSpPr>
          <p:grpSpPr bwMode="auto">
            <a:xfrm>
              <a:off x="1894" y="679"/>
              <a:ext cx="106" cy="125"/>
              <a:chOff x="1894" y="679"/>
              <a:chExt cx="106" cy="125"/>
            </a:xfrm>
          </p:grpSpPr>
          <p:sp>
            <p:nvSpPr>
              <p:cNvPr id="2100" name="Freeform 104"/>
              <p:cNvSpPr>
                <a:spLocks/>
              </p:cNvSpPr>
              <p:nvPr/>
            </p:nvSpPr>
            <p:spPr bwMode="auto">
              <a:xfrm>
                <a:off x="1894" y="679"/>
                <a:ext cx="106" cy="125"/>
              </a:xfrm>
              <a:custGeom>
                <a:avLst/>
                <a:gdLst>
                  <a:gd name="T0" fmla="+- 0 1898 1894"/>
                  <a:gd name="T1" fmla="*/ T0 w 106"/>
                  <a:gd name="T2" fmla="+- 0 679 679"/>
                  <a:gd name="T3" fmla="*/ 679 h 125"/>
                  <a:gd name="T4" fmla="+- 0 1896 1894"/>
                  <a:gd name="T5" fmla="*/ T4 w 106"/>
                  <a:gd name="T6" fmla="+- 0 681 679"/>
                  <a:gd name="T7" fmla="*/ 681 h 125"/>
                  <a:gd name="T8" fmla="+- 0 1894 1894"/>
                  <a:gd name="T9" fmla="*/ T8 w 106"/>
                  <a:gd name="T10" fmla="+- 0 686 679"/>
                  <a:gd name="T11" fmla="*/ 686 h 125"/>
                  <a:gd name="T12" fmla="+- 0 1896 1894"/>
                  <a:gd name="T13" fmla="*/ T12 w 106"/>
                  <a:gd name="T14" fmla="+- 0 693 679"/>
                  <a:gd name="T15" fmla="*/ 693 h 125"/>
                  <a:gd name="T16" fmla="+- 0 1901 1894"/>
                  <a:gd name="T17" fmla="*/ T16 w 106"/>
                  <a:gd name="T18" fmla="+- 0 700 679"/>
                  <a:gd name="T19" fmla="*/ 700 h 125"/>
                  <a:gd name="T20" fmla="+- 0 1906 1894"/>
                  <a:gd name="T21" fmla="*/ T20 w 106"/>
                  <a:gd name="T22" fmla="+- 0 710 679"/>
                  <a:gd name="T23" fmla="*/ 710 h 125"/>
                  <a:gd name="T24" fmla="+- 0 1913 1894"/>
                  <a:gd name="T25" fmla="*/ T24 w 106"/>
                  <a:gd name="T26" fmla="+- 0 717 679"/>
                  <a:gd name="T27" fmla="*/ 717 h 125"/>
                  <a:gd name="T28" fmla="+- 0 1922 1894"/>
                  <a:gd name="T29" fmla="*/ T28 w 106"/>
                  <a:gd name="T30" fmla="+- 0 732 679"/>
                  <a:gd name="T31" fmla="*/ 732 h 125"/>
                  <a:gd name="T32" fmla="+- 0 1930 1894"/>
                  <a:gd name="T33" fmla="*/ T32 w 106"/>
                  <a:gd name="T34" fmla="+- 0 739 679"/>
                  <a:gd name="T35" fmla="*/ 739 h 125"/>
                  <a:gd name="T36" fmla="+- 0 1934 1894"/>
                  <a:gd name="T37" fmla="*/ T36 w 106"/>
                  <a:gd name="T38" fmla="+- 0 746 679"/>
                  <a:gd name="T39" fmla="*/ 746 h 125"/>
                  <a:gd name="T40" fmla="+- 0 1949 1894"/>
                  <a:gd name="T41" fmla="*/ T40 w 106"/>
                  <a:gd name="T42" fmla="+- 0 760 679"/>
                  <a:gd name="T43" fmla="*/ 760 h 125"/>
                  <a:gd name="T44" fmla="+- 0 1954 1894"/>
                  <a:gd name="T45" fmla="*/ T44 w 106"/>
                  <a:gd name="T46" fmla="+- 0 768 679"/>
                  <a:gd name="T47" fmla="*/ 768 h 125"/>
                  <a:gd name="T48" fmla="+- 0 1975 1894"/>
                  <a:gd name="T49" fmla="*/ T48 w 106"/>
                  <a:gd name="T50" fmla="+- 0 789 679"/>
                  <a:gd name="T51" fmla="*/ 789 h 125"/>
                  <a:gd name="T52" fmla="+- 0 1980 1894"/>
                  <a:gd name="T53" fmla="*/ T52 w 106"/>
                  <a:gd name="T54" fmla="+- 0 796 679"/>
                  <a:gd name="T55" fmla="*/ 796 h 125"/>
                  <a:gd name="T56" fmla="+- 0 1987 1894"/>
                  <a:gd name="T57" fmla="*/ T56 w 106"/>
                  <a:gd name="T58" fmla="+- 0 804 679"/>
                  <a:gd name="T59" fmla="*/ 804 h 125"/>
                  <a:gd name="T60" fmla="+- 0 1999 1894"/>
                  <a:gd name="T61" fmla="*/ T60 w 106"/>
                  <a:gd name="T62" fmla="+- 0 804 679"/>
                  <a:gd name="T63" fmla="*/ 804 h 125"/>
                  <a:gd name="T64" fmla="+- 0 1999 1894"/>
                  <a:gd name="T65" fmla="*/ T64 w 106"/>
                  <a:gd name="T66" fmla="+- 0 792 679"/>
                  <a:gd name="T67" fmla="*/ 792 h 125"/>
                  <a:gd name="T68" fmla="+- 0 1985 1894"/>
                  <a:gd name="T69" fmla="*/ T68 w 106"/>
                  <a:gd name="T70" fmla="+- 0 777 679"/>
                  <a:gd name="T71" fmla="*/ 777 h 125"/>
                  <a:gd name="T72" fmla="+- 0 1980 1894"/>
                  <a:gd name="T73" fmla="*/ T72 w 106"/>
                  <a:gd name="T74" fmla="+- 0 768 679"/>
                  <a:gd name="T75" fmla="*/ 768 h 125"/>
                  <a:gd name="T76" fmla="+- 0 1975 1894"/>
                  <a:gd name="T77" fmla="*/ T76 w 106"/>
                  <a:gd name="T78" fmla="+- 0 763 679"/>
                  <a:gd name="T79" fmla="*/ 763 h 125"/>
                  <a:gd name="T80" fmla="+- 0 1968 1894"/>
                  <a:gd name="T81" fmla="*/ T80 w 106"/>
                  <a:gd name="T82" fmla="+- 0 753 679"/>
                  <a:gd name="T83" fmla="*/ 753 h 125"/>
                  <a:gd name="T84" fmla="+- 0 1954 1894"/>
                  <a:gd name="T85" fmla="*/ T84 w 106"/>
                  <a:gd name="T86" fmla="+- 0 739 679"/>
                  <a:gd name="T87" fmla="*/ 739 h 125"/>
                  <a:gd name="T88" fmla="+- 0 1949 1894"/>
                  <a:gd name="T89" fmla="*/ T88 w 106"/>
                  <a:gd name="T90" fmla="+- 0 732 679"/>
                  <a:gd name="T91" fmla="*/ 732 h 125"/>
                  <a:gd name="T92" fmla="+- 0 1934 1894"/>
                  <a:gd name="T93" fmla="*/ T92 w 106"/>
                  <a:gd name="T94" fmla="+- 0 717 679"/>
                  <a:gd name="T95" fmla="*/ 717 h 125"/>
                  <a:gd name="T96" fmla="+- 0 1925 1894"/>
                  <a:gd name="T97" fmla="*/ T96 w 106"/>
                  <a:gd name="T98" fmla="+- 0 703 679"/>
                  <a:gd name="T99" fmla="*/ 703 h 125"/>
                  <a:gd name="T100" fmla="+- 0 1918 1894"/>
                  <a:gd name="T101" fmla="*/ T100 w 106"/>
                  <a:gd name="T102" fmla="+- 0 695 679"/>
                  <a:gd name="T103" fmla="*/ 695 h 125"/>
                  <a:gd name="T104" fmla="+- 0 1913 1894"/>
                  <a:gd name="T105" fmla="*/ T104 w 106"/>
                  <a:gd name="T106" fmla="+- 0 691 679"/>
                  <a:gd name="T107" fmla="*/ 691 h 125"/>
                  <a:gd name="T108" fmla="+- 0 1906 1894"/>
                  <a:gd name="T109" fmla="*/ T108 w 106"/>
                  <a:gd name="T110" fmla="+- 0 686 679"/>
                  <a:gd name="T111" fmla="*/ 686 h 125"/>
                  <a:gd name="T112" fmla="+- 0 1898 1894"/>
                  <a:gd name="T113" fmla="*/ T112 w 106"/>
                  <a:gd name="T114" fmla="+- 0 679 679"/>
                  <a:gd name="T115" fmla="*/ 679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</a:cxnLst>
                <a:rect l="0" t="0" r="r" b="b"/>
                <a:pathLst>
                  <a:path w="106" h="125">
                    <a:moveTo>
                      <a:pt x="4" y="0"/>
                    </a:moveTo>
                    <a:lnTo>
                      <a:pt x="2" y="2"/>
                    </a:lnTo>
                    <a:lnTo>
                      <a:pt x="0" y="7"/>
                    </a:lnTo>
                    <a:lnTo>
                      <a:pt x="2" y="14"/>
                    </a:lnTo>
                    <a:lnTo>
                      <a:pt x="7" y="21"/>
                    </a:lnTo>
                    <a:lnTo>
                      <a:pt x="12" y="31"/>
                    </a:lnTo>
                    <a:lnTo>
                      <a:pt x="19" y="38"/>
                    </a:lnTo>
                    <a:lnTo>
                      <a:pt x="28" y="53"/>
                    </a:lnTo>
                    <a:lnTo>
                      <a:pt x="36" y="60"/>
                    </a:lnTo>
                    <a:lnTo>
                      <a:pt x="40" y="67"/>
                    </a:lnTo>
                    <a:lnTo>
                      <a:pt x="55" y="81"/>
                    </a:lnTo>
                    <a:lnTo>
                      <a:pt x="60" y="89"/>
                    </a:lnTo>
                    <a:lnTo>
                      <a:pt x="81" y="110"/>
                    </a:lnTo>
                    <a:lnTo>
                      <a:pt x="86" y="117"/>
                    </a:lnTo>
                    <a:lnTo>
                      <a:pt x="93" y="125"/>
                    </a:lnTo>
                    <a:lnTo>
                      <a:pt x="105" y="125"/>
                    </a:lnTo>
                    <a:lnTo>
                      <a:pt x="105" y="113"/>
                    </a:lnTo>
                    <a:lnTo>
                      <a:pt x="91" y="98"/>
                    </a:lnTo>
                    <a:lnTo>
                      <a:pt x="86" y="89"/>
                    </a:lnTo>
                    <a:lnTo>
                      <a:pt x="81" y="84"/>
                    </a:lnTo>
                    <a:lnTo>
                      <a:pt x="74" y="74"/>
                    </a:lnTo>
                    <a:lnTo>
                      <a:pt x="60" y="60"/>
                    </a:lnTo>
                    <a:lnTo>
                      <a:pt x="55" y="53"/>
                    </a:lnTo>
                    <a:lnTo>
                      <a:pt x="40" y="38"/>
                    </a:lnTo>
                    <a:lnTo>
                      <a:pt x="31" y="24"/>
                    </a:lnTo>
                    <a:lnTo>
                      <a:pt x="24" y="16"/>
                    </a:lnTo>
                    <a:lnTo>
                      <a:pt x="19" y="12"/>
                    </a:lnTo>
                    <a:lnTo>
                      <a:pt x="12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2" name="Group 100"/>
            <p:cNvGrpSpPr>
              <a:grpSpLocks/>
            </p:cNvGrpSpPr>
            <p:nvPr/>
          </p:nvGrpSpPr>
          <p:grpSpPr bwMode="auto">
            <a:xfrm>
              <a:off x="1968" y="664"/>
              <a:ext cx="166" cy="151"/>
              <a:chOff x="1968" y="664"/>
              <a:chExt cx="166" cy="151"/>
            </a:xfrm>
          </p:grpSpPr>
          <p:sp>
            <p:nvSpPr>
              <p:cNvPr id="2099" name="Freeform 102"/>
              <p:cNvSpPr>
                <a:spLocks/>
              </p:cNvSpPr>
              <p:nvPr/>
            </p:nvSpPr>
            <p:spPr bwMode="auto">
              <a:xfrm>
                <a:off x="1968" y="664"/>
                <a:ext cx="166" cy="151"/>
              </a:xfrm>
              <a:custGeom>
                <a:avLst/>
                <a:gdLst>
                  <a:gd name="T0" fmla="+- 0 2124 1968"/>
                  <a:gd name="T1" fmla="*/ T0 w 166"/>
                  <a:gd name="T2" fmla="+- 0 664 664"/>
                  <a:gd name="T3" fmla="*/ 664 h 151"/>
                  <a:gd name="T4" fmla="+- 0 2114 1968"/>
                  <a:gd name="T5" fmla="*/ T4 w 166"/>
                  <a:gd name="T6" fmla="+- 0 672 664"/>
                  <a:gd name="T7" fmla="*/ 672 h 151"/>
                  <a:gd name="T8" fmla="+- 0 2095 1968"/>
                  <a:gd name="T9" fmla="*/ T8 w 166"/>
                  <a:gd name="T10" fmla="+- 0 691 664"/>
                  <a:gd name="T11" fmla="*/ 691 h 151"/>
                  <a:gd name="T12" fmla="+- 0 2083 1968"/>
                  <a:gd name="T13" fmla="*/ T12 w 166"/>
                  <a:gd name="T14" fmla="+- 0 700 664"/>
                  <a:gd name="T15" fmla="*/ 700 h 151"/>
                  <a:gd name="T16" fmla="+- 0 2074 1968"/>
                  <a:gd name="T17" fmla="*/ T16 w 166"/>
                  <a:gd name="T18" fmla="+- 0 710 664"/>
                  <a:gd name="T19" fmla="*/ 710 h 151"/>
                  <a:gd name="T20" fmla="+- 0 2064 1968"/>
                  <a:gd name="T21" fmla="*/ T20 w 166"/>
                  <a:gd name="T22" fmla="+- 0 717 664"/>
                  <a:gd name="T23" fmla="*/ 717 h 151"/>
                  <a:gd name="T24" fmla="+- 0 2054 1968"/>
                  <a:gd name="T25" fmla="*/ T24 w 166"/>
                  <a:gd name="T26" fmla="+- 0 727 664"/>
                  <a:gd name="T27" fmla="*/ 727 h 151"/>
                  <a:gd name="T28" fmla="+- 0 2047 1968"/>
                  <a:gd name="T29" fmla="*/ T28 w 166"/>
                  <a:gd name="T30" fmla="+- 0 736 664"/>
                  <a:gd name="T31" fmla="*/ 736 h 151"/>
                  <a:gd name="T32" fmla="+- 0 2038 1968"/>
                  <a:gd name="T33" fmla="*/ T32 w 166"/>
                  <a:gd name="T34" fmla="+- 0 746 664"/>
                  <a:gd name="T35" fmla="*/ 746 h 151"/>
                  <a:gd name="T36" fmla="+- 0 2026 1968"/>
                  <a:gd name="T37" fmla="*/ T36 w 166"/>
                  <a:gd name="T38" fmla="+- 0 755 664"/>
                  <a:gd name="T39" fmla="*/ 755 h 151"/>
                  <a:gd name="T40" fmla="+- 0 2016 1968"/>
                  <a:gd name="T41" fmla="*/ T40 w 166"/>
                  <a:gd name="T42" fmla="+- 0 763 664"/>
                  <a:gd name="T43" fmla="*/ 763 h 151"/>
                  <a:gd name="T44" fmla="+- 0 2009 1968"/>
                  <a:gd name="T45" fmla="*/ T44 w 166"/>
                  <a:gd name="T46" fmla="+- 0 772 664"/>
                  <a:gd name="T47" fmla="*/ 772 h 151"/>
                  <a:gd name="T48" fmla="+- 0 1999 1968"/>
                  <a:gd name="T49" fmla="*/ T48 w 166"/>
                  <a:gd name="T50" fmla="+- 0 780 664"/>
                  <a:gd name="T51" fmla="*/ 780 h 151"/>
                  <a:gd name="T52" fmla="+- 0 1987 1968"/>
                  <a:gd name="T53" fmla="*/ T52 w 166"/>
                  <a:gd name="T54" fmla="+- 0 789 664"/>
                  <a:gd name="T55" fmla="*/ 789 h 151"/>
                  <a:gd name="T56" fmla="+- 0 1978 1968"/>
                  <a:gd name="T57" fmla="*/ T56 w 166"/>
                  <a:gd name="T58" fmla="+- 0 799 664"/>
                  <a:gd name="T59" fmla="*/ 799 h 151"/>
                  <a:gd name="T60" fmla="+- 0 1968 1968"/>
                  <a:gd name="T61" fmla="*/ T60 w 166"/>
                  <a:gd name="T62" fmla="+- 0 806 664"/>
                  <a:gd name="T63" fmla="*/ 806 h 151"/>
                  <a:gd name="T64" fmla="+- 0 1970 1968"/>
                  <a:gd name="T65" fmla="*/ T64 w 166"/>
                  <a:gd name="T66" fmla="+- 0 811 664"/>
                  <a:gd name="T67" fmla="*/ 811 h 151"/>
                  <a:gd name="T68" fmla="+- 0 1973 1968"/>
                  <a:gd name="T69" fmla="*/ T68 w 166"/>
                  <a:gd name="T70" fmla="+- 0 815 664"/>
                  <a:gd name="T71" fmla="*/ 815 h 151"/>
                  <a:gd name="T72" fmla="+- 0 1980 1968"/>
                  <a:gd name="T73" fmla="*/ T72 w 166"/>
                  <a:gd name="T74" fmla="+- 0 813 664"/>
                  <a:gd name="T75" fmla="*/ 813 h 151"/>
                  <a:gd name="T76" fmla="+- 0 1994 1968"/>
                  <a:gd name="T77" fmla="*/ T76 w 166"/>
                  <a:gd name="T78" fmla="+- 0 804 664"/>
                  <a:gd name="T79" fmla="*/ 804 h 151"/>
                  <a:gd name="T80" fmla="+- 0 2004 1968"/>
                  <a:gd name="T81" fmla="*/ T80 w 166"/>
                  <a:gd name="T82" fmla="+- 0 801 664"/>
                  <a:gd name="T83" fmla="*/ 801 h 151"/>
                  <a:gd name="T84" fmla="+- 0 2011 1968"/>
                  <a:gd name="T85" fmla="*/ T84 w 166"/>
                  <a:gd name="T86" fmla="+- 0 794 664"/>
                  <a:gd name="T87" fmla="*/ 794 h 151"/>
                  <a:gd name="T88" fmla="+- 0 2026 1968"/>
                  <a:gd name="T89" fmla="*/ T88 w 166"/>
                  <a:gd name="T90" fmla="+- 0 784 664"/>
                  <a:gd name="T91" fmla="*/ 784 h 151"/>
                  <a:gd name="T92" fmla="+- 0 2035 1968"/>
                  <a:gd name="T93" fmla="*/ T92 w 166"/>
                  <a:gd name="T94" fmla="+- 0 777 664"/>
                  <a:gd name="T95" fmla="*/ 777 h 151"/>
                  <a:gd name="T96" fmla="+- 0 2081 1968"/>
                  <a:gd name="T97" fmla="*/ T96 w 166"/>
                  <a:gd name="T98" fmla="+- 0 732 664"/>
                  <a:gd name="T99" fmla="*/ 732 h 151"/>
                  <a:gd name="T100" fmla="+- 0 2088 1968"/>
                  <a:gd name="T101" fmla="*/ T100 w 166"/>
                  <a:gd name="T102" fmla="+- 0 727 664"/>
                  <a:gd name="T103" fmla="*/ 727 h 151"/>
                  <a:gd name="T104" fmla="+- 0 2098 1968"/>
                  <a:gd name="T105" fmla="*/ T104 w 166"/>
                  <a:gd name="T106" fmla="+- 0 717 664"/>
                  <a:gd name="T107" fmla="*/ 717 h 151"/>
                  <a:gd name="T108" fmla="+- 0 2102 1968"/>
                  <a:gd name="T109" fmla="*/ T108 w 166"/>
                  <a:gd name="T110" fmla="+- 0 710 664"/>
                  <a:gd name="T111" fmla="*/ 710 h 151"/>
                  <a:gd name="T112" fmla="+- 0 2110 1968"/>
                  <a:gd name="T113" fmla="*/ T112 w 166"/>
                  <a:gd name="T114" fmla="+- 0 705 664"/>
                  <a:gd name="T115" fmla="*/ 705 h 151"/>
                  <a:gd name="T116" fmla="+- 0 2114 1968"/>
                  <a:gd name="T117" fmla="*/ T116 w 166"/>
                  <a:gd name="T118" fmla="+- 0 700 664"/>
                  <a:gd name="T119" fmla="*/ 700 h 151"/>
                  <a:gd name="T120" fmla="+- 0 2119 1968"/>
                  <a:gd name="T121" fmla="*/ T120 w 166"/>
                  <a:gd name="T122" fmla="+- 0 698 664"/>
                  <a:gd name="T123" fmla="*/ 698 h 151"/>
                  <a:gd name="T124" fmla="+- 0 2122 1968"/>
                  <a:gd name="T125" fmla="*/ T124 w 166"/>
                  <a:gd name="T126" fmla="+- 0 693 664"/>
                  <a:gd name="T127" fmla="*/ 693 h 151"/>
                  <a:gd name="T128" fmla="+- 0 2129 1968"/>
                  <a:gd name="T129" fmla="*/ T128 w 166"/>
                  <a:gd name="T130" fmla="+- 0 691 664"/>
                  <a:gd name="T131" fmla="*/ 691 h 151"/>
                  <a:gd name="T132" fmla="+- 0 2134 1968"/>
                  <a:gd name="T133" fmla="*/ T132 w 166"/>
                  <a:gd name="T134" fmla="+- 0 684 664"/>
                  <a:gd name="T135" fmla="*/ 684 h 151"/>
                  <a:gd name="T136" fmla="+- 0 2134 1968"/>
                  <a:gd name="T137" fmla="*/ T136 w 166"/>
                  <a:gd name="T138" fmla="+- 0 676 664"/>
                  <a:gd name="T139" fmla="*/ 676 h 151"/>
                  <a:gd name="T140" fmla="+- 0 2129 1968"/>
                  <a:gd name="T141" fmla="*/ T140 w 166"/>
                  <a:gd name="T142" fmla="+- 0 669 664"/>
                  <a:gd name="T143" fmla="*/ 669 h 151"/>
                  <a:gd name="T144" fmla="+- 0 2124 1968"/>
                  <a:gd name="T145" fmla="*/ T144 w 166"/>
                  <a:gd name="T146" fmla="+- 0 664 664"/>
                  <a:gd name="T147" fmla="*/ 664 h 1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166" h="151">
                    <a:moveTo>
                      <a:pt x="156" y="0"/>
                    </a:moveTo>
                    <a:lnTo>
                      <a:pt x="146" y="8"/>
                    </a:lnTo>
                    <a:lnTo>
                      <a:pt x="127" y="27"/>
                    </a:lnTo>
                    <a:lnTo>
                      <a:pt x="115" y="36"/>
                    </a:lnTo>
                    <a:lnTo>
                      <a:pt x="106" y="46"/>
                    </a:lnTo>
                    <a:lnTo>
                      <a:pt x="96" y="53"/>
                    </a:lnTo>
                    <a:lnTo>
                      <a:pt x="86" y="63"/>
                    </a:lnTo>
                    <a:lnTo>
                      <a:pt x="79" y="72"/>
                    </a:lnTo>
                    <a:lnTo>
                      <a:pt x="70" y="82"/>
                    </a:lnTo>
                    <a:lnTo>
                      <a:pt x="58" y="91"/>
                    </a:lnTo>
                    <a:lnTo>
                      <a:pt x="48" y="99"/>
                    </a:lnTo>
                    <a:lnTo>
                      <a:pt x="41" y="108"/>
                    </a:lnTo>
                    <a:lnTo>
                      <a:pt x="31" y="116"/>
                    </a:lnTo>
                    <a:lnTo>
                      <a:pt x="19" y="125"/>
                    </a:lnTo>
                    <a:lnTo>
                      <a:pt x="10" y="135"/>
                    </a:lnTo>
                    <a:lnTo>
                      <a:pt x="0" y="142"/>
                    </a:lnTo>
                    <a:lnTo>
                      <a:pt x="2" y="147"/>
                    </a:lnTo>
                    <a:lnTo>
                      <a:pt x="5" y="151"/>
                    </a:lnTo>
                    <a:lnTo>
                      <a:pt x="12" y="149"/>
                    </a:lnTo>
                    <a:lnTo>
                      <a:pt x="26" y="140"/>
                    </a:lnTo>
                    <a:lnTo>
                      <a:pt x="36" y="137"/>
                    </a:lnTo>
                    <a:lnTo>
                      <a:pt x="43" y="130"/>
                    </a:lnTo>
                    <a:lnTo>
                      <a:pt x="58" y="120"/>
                    </a:lnTo>
                    <a:lnTo>
                      <a:pt x="67" y="113"/>
                    </a:lnTo>
                    <a:lnTo>
                      <a:pt x="113" y="68"/>
                    </a:lnTo>
                    <a:lnTo>
                      <a:pt x="120" y="63"/>
                    </a:lnTo>
                    <a:lnTo>
                      <a:pt x="130" y="53"/>
                    </a:lnTo>
                    <a:lnTo>
                      <a:pt x="134" y="46"/>
                    </a:lnTo>
                    <a:lnTo>
                      <a:pt x="142" y="41"/>
                    </a:lnTo>
                    <a:lnTo>
                      <a:pt x="146" y="36"/>
                    </a:lnTo>
                    <a:lnTo>
                      <a:pt x="151" y="34"/>
                    </a:lnTo>
                    <a:lnTo>
                      <a:pt x="154" y="29"/>
                    </a:lnTo>
                    <a:lnTo>
                      <a:pt x="161" y="27"/>
                    </a:lnTo>
                    <a:lnTo>
                      <a:pt x="166" y="20"/>
                    </a:lnTo>
                    <a:lnTo>
                      <a:pt x="166" y="12"/>
                    </a:lnTo>
                    <a:lnTo>
                      <a:pt x="161" y="5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149" name="Picture 10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6" y="155"/>
                <a:ext cx="372" cy="3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 97"/>
            <p:cNvGrpSpPr>
              <a:grpSpLocks/>
            </p:cNvGrpSpPr>
            <p:nvPr/>
          </p:nvGrpSpPr>
          <p:grpSpPr bwMode="auto">
            <a:xfrm>
              <a:off x="1841" y="220"/>
              <a:ext cx="315" cy="418"/>
              <a:chOff x="1841" y="220"/>
              <a:chExt cx="315" cy="418"/>
            </a:xfrm>
          </p:grpSpPr>
          <p:sp>
            <p:nvSpPr>
              <p:cNvPr id="2098" name="Freeform 99"/>
              <p:cNvSpPr>
                <a:spLocks/>
              </p:cNvSpPr>
              <p:nvPr/>
            </p:nvSpPr>
            <p:spPr bwMode="auto">
              <a:xfrm>
                <a:off x="1841" y="220"/>
                <a:ext cx="315" cy="418"/>
              </a:xfrm>
              <a:custGeom>
                <a:avLst/>
                <a:gdLst>
                  <a:gd name="T0" fmla="+- 0 1894 1841"/>
                  <a:gd name="T1" fmla="*/ T0 w 315"/>
                  <a:gd name="T2" fmla="+- 0 220 220"/>
                  <a:gd name="T3" fmla="*/ 220 h 418"/>
                  <a:gd name="T4" fmla="+- 0 1889 1841"/>
                  <a:gd name="T5" fmla="*/ T4 w 315"/>
                  <a:gd name="T6" fmla="+- 0 230 220"/>
                  <a:gd name="T7" fmla="*/ 230 h 418"/>
                  <a:gd name="T8" fmla="+- 0 1884 1841"/>
                  <a:gd name="T9" fmla="*/ T8 w 315"/>
                  <a:gd name="T10" fmla="+- 0 242 220"/>
                  <a:gd name="T11" fmla="*/ 242 h 418"/>
                  <a:gd name="T12" fmla="+- 0 1874 1841"/>
                  <a:gd name="T13" fmla="*/ T12 w 315"/>
                  <a:gd name="T14" fmla="+- 0 264 220"/>
                  <a:gd name="T15" fmla="*/ 264 h 418"/>
                  <a:gd name="T16" fmla="+- 0 1870 1841"/>
                  <a:gd name="T17" fmla="*/ T16 w 315"/>
                  <a:gd name="T18" fmla="+- 0 285 220"/>
                  <a:gd name="T19" fmla="*/ 285 h 418"/>
                  <a:gd name="T20" fmla="+- 0 1865 1841"/>
                  <a:gd name="T21" fmla="*/ T20 w 315"/>
                  <a:gd name="T22" fmla="+- 0 300 220"/>
                  <a:gd name="T23" fmla="*/ 300 h 418"/>
                  <a:gd name="T24" fmla="+- 0 1862 1841"/>
                  <a:gd name="T25" fmla="*/ T24 w 315"/>
                  <a:gd name="T26" fmla="+- 0 314 220"/>
                  <a:gd name="T27" fmla="*/ 314 h 418"/>
                  <a:gd name="T28" fmla="+- 0 1860 1841"/>
                  <a:gd name="T29" fmla="*/ T28 w 315"/>
                  <a:gd name="T30" fmla="+- 0 326 220"/>
                  <a:gd name="T31" fmla="*/ 326 h 418"/>
                  <a:gd name="T32" fmla="+- 0 1855 1841"/>
                  <a:gd name="T33" fmla="*/ T32 w 315"/>
                  <a:gd name="T34" fmla="+- 0 345 220"/>
                  <a:gd name="T35" fmla="*/ 345 h 418"/>
                  <a:gd name="T36" fmla="+- 0 1853 1841"/>
                  <a:gd name="T37" fmla="*/ T36 w 315"/>
                  <a:gd name="T38" fmla="+- 0 360 220"/>
                  <a:gd name="T39" fmla="*/ 360 h 418"/>
                  <a:gd name="T40" fmla="+- 0 1850 1841"/>
                  <a:gd name="T41" fmla="*/ T40 w 315"/>
                  <a:gd name="T42" fmla="+- 0 376 220"/>
                  <a:gd name="T43" fmla="*/ 376 h 418"/>
                  <a:gd name="T44" fmla="+- 0 1848 1841"/>
                  <a:gd name="T45" fmla="*/ T44 w 315"/>
                  <a:gd name="T46" fmla="+- 0 391 220"/>
                  <a:gd name="T47" fmla="*/ 391 h 418"/>
                  <a:gd name="T48" fmla="+- 0 1843 1841"/>
                  <a:gd name="T49" fmla="*/ T48 w 315"/>
                  <a:gd name="T50" fmla="+- 0 460 220"/>
                  <a:gd name="T51" fmla="*/ 460 h 418"/>
                  <a:gd name="T52" fmla="+- 0 1841 1841"/>
                  <a:gd name="T53" fmla="*/ T52 w 315"/>
                  <a:gd name="T54" fmla="+- 0 518 220"/>
                  <a:gd name="T55" fmla="*/ 518 h 418"/>
                  <a:gd name="T56" fmla="+- 0 1843 1841"/>
                  <a:gd name="T57" fmla="*/ T56 w 315"/>
                  <a:gd name="T58" fmla="+- 0 561 220"/>
                  <a:gd name="T59" fmla="*/ 561 h 418"/>
                  <a:gd name="T60" fmla="+- 0 1848 1841"/>
                  <a:gd name="T61" fmla="*/ T60 w 315"/>
                  <a:gd name="T62" fmla="+- 0 583 220"/>
                  <a:gd name="T63" fmla="*/ 583 h 418"/>
                  <a:gd name="T64" fmla="+- 0 1850 1841"/>
                  <a:gd name="T65" fmla="*/ T64 w 315"/>
                  <a:gd name="T66" fmla="+- 0 602 220"/>
                  <a:gd name="T67" fmla="*/ 602 h 418"/>
                  <a:gd name="T68" fmla="+- 0 1858 1841"/>
                  <a:gd name="T69" fmla="*/ T68 w 315"/>
                  <a:gd name="T70" fmla="+- 0 626 220"/>
                  <a:gd name="T71" fmla="*/ 626 h 418"/>
                  <a:gd name="T72" fmla="+- 0 2052 1841"/>
                  <a:gd name="T73" fmla="*/ T72 w 315"/>
                  <a:gd name="T74" fmla="+- 0 631 220"/>
                  <a:gd name="T75" fmla="*/ 631 h 418"/>
                  <a:gd name="T76" fmla="+- 0 2054 1841"/>
                  <a:gd name="T77" fmla="*/ T76 w 315"/>
                  <a:gd name="T78" fmla="+- 0 624 220"/>
                  <a:gd name="T79" fmla="*/ 624 h 418"/>
                  <a:gd name="T80" fmla="+- 0 2064 1841"/>
                  <a:gd name="T81" fmla="*/ T80 w 315"/>
                  <a:gd name="T82" fmla="+- 0 607 220"/>
                  <a:gd name="T83" fmla="*/ 607 h 418"/>
                  <a:gd name="T84" fmla="+- 0 2088 1841"/>
                  <a:gd name="T85" fmla="*/ T84 w 315"/>
                  <a:gd name="T86" fmla="+- 0 564 220"/>
                  <a:gd name="T87" fmla="*/ 564 h 418"/>
                  <a:gd name="T88" fmla="+- 0 2100 1841"/>
                  <a:gd name="T89" fmla="*/ T88 w 315"/>
                  <a:gd name="T90" fmla="+- 0 542 220"/>
                  <a:gd name="T91" fmla="*/ 542 h 418"/>
                  <a:gd name="T92" fmla="+- 0 2105 1841"/>
                  <a:gd name="T93" fmla="*/ T92 w 315"/>
                  <a:gd name="T94" fmla="+- 0 530 220"/>
                  <a:gd name="T95" fmla="*/ 530 h 418"/>
                  <a:gd name="T96" fmla="+- 0 2110 1841"/>
                  <a:gd name="T97" fmla="*/ T96 w 315"/>
                  <a:gd name="T98" fmla="+- 0 515 220"/>
                  <a:gd name="T99" fmla="*/ 515 h 418"/>
                  <a:gd name="T100" fmla="+- 0 2114 1841"/>
                  <a:gd name="T101" fmla="*/ T100 w 315"/>
                  <a:gd name="T102" fmla="+- 0 504 220"/>
                  <a:gd name="T103" fmla="*/ 504 h 418"/>
                  <a:gd name="T104" fmla="+- 0 2119 1841"/>
                  <a:gd name="T105" fmla="*/ T104 w 315"/>
                  <a:gd name="T106" fmla="+- 0 489 220"/>
                  <a:gd name="T107" fmla="*/ 489 h 418"/>
                  <a:gd name="T108" fmla="+- 0 2122 1841"/>
                  <a:gd name="T109" fmla="*/ T108 w 315"/>
                  <a:gd name="T110" fmla="+- 0 475 220"/>
                  <a:gd name="T111" fmla="*/ 475 h 418"/>
                  <a:gd name="T112" fmla="+- 0 2129 1841"/>
                  <a:gd name="T113" fmla="*/ T112 w 315"/>
                  <a:gd name="T114" fmla="+- 0 458 220"/>
                  <a:gd name="T115" fmla="*/ 458 h 418"/>
                  <a:gd name="T116" fmla="+- 0 2131 1841"/>
                  <a:gd name="T117" fmla="*/ T116 w 315"/>
                  <a:gd name="T118" fmla="+- 0 444 220"/>
                  <a:gd name="T119" fmla="*/ 444 h 418"/>
                  <a:gd name="T120" fmla="+- 0 2136 1841"/>
                  <a:gd name="T121" fmla="*/ T120 w 315"/>
                  <a:gd name="T122" fmla="+- 0 427 220"/>
                  <a:gd name="T123" fmla="*/ 427 h 418"/>
                  <a:gd name="T124" fmla="+- 0 2138 1841"/>
                  <a:gd name="T125" fmla="*/ T124 w 315"/>
                  <a:gd name="T126" fmla="+- 0 410 220"/>
                  <a:gd name="T127" fmla="*/ 410 h 418"/>
                  <a:gd name="T128" fmla="+- 0 2143 1841"/>
                  <a:gd name="T129" fmla="*/ T128 w 315"/>
                  <a:gd name="T130" fmla="+- 0 384 220"/>
                  <a:gd name="T131" fmla="*/ 384 h 418"/>
                  <a:gd name="T132" fmla="+- 0 2148 1841"/>
                  <a:gd name="T133" fmla="*/ T132 w 315"/>
                  <a:gd name="T134" fmla="+- 0 367 220"/>
                  <a:gd name="T135" fmla="*/ 367 h 418"/>
                  <a:gd name="T136" fmla="+- 0 2150 1841"/>
                  <a:gd name="T137" fmla="*/ T136 w 315"/>
                  <a:gd name="T138" fmla="+- 0 335 220"/>
                  <a:gd name="T139" fmla="*/ 335 h 418"/>
                  <a:gd name="T140" fmla="+- 0 2155 1841"/>
                  <a:gd name="T141" fmla="*/ T140 w 315"/>
                  <a:gd name="T142" fmla="+- 0 316 220"/>
                  <a:gd name="T143" fmla="*/ 316 h 418"/>
                  <a:gd name="T144" fmla="+- 0 1896 1841"/>
                  <a:gd name="T145" fmla="*/ T144 w 315"/>
                  <a:gd name="T146" fmla="+- 0 220 220"/>
                  <a:gd name="T147" fmla="*/ 220 h 4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315" h="418">
                    <a:moveTo>
                      <a:pt x="55" y="0"/>
                    </a:moveTo>
                    <a:lnTo>
                      <a:pt x="53" y="0"/>
                    </a:lnTo>
                    <a:lnTo>
                      <a:pt x="53" y="8"/>
                    </a:lnTo>
                    <a:lnTo>
                      <a:pt x="48" y="10"/>
                    </a:lnTo>
                    <a:lnTo>
                      <a:pt x="48" y="17"/>
                    </a:lnTo>
                    <a:lnTo>
                      <a:pt x="43" y="22"/>
                    </a:lnTo>
                    <a:lnTo>
                      <a:pt x="43" y="29"/>
                    </a:lnTo>
                    <a:lnTo>
                      <a:pt x="33" y="44"/>
                    </a:lnTo>
                    <a:lnTo>
                      <a:pt x="33" y="53"/>
                    </a:lnTo>
                    <a:lnTo>
                      <a:pt x="29" y="65"/>
                    </a:lnTo>
                    <a:lnTo>
                      <a:pt x="29" y="70"/>
                    </a:lnTo>
                    <a:lnTo>
                      <a:pt x="24" y="80"/>
                    </a:lnTo>
                    <a:lnTo>
                      <a:pt x="24" y="87"/>
                    </a:lnTo>
                    <a:lnTo>
                      <a:pt x="21" y="94"/>
                    </a:lnTo>
                    <a:lnTo>
                      <a:pt x="19" y="99"/>
                    </a:lnTo>
                    <a:lnTo>
                      <a:pt x="19" y="106"/>
                    </a:lnTo>
                    <a:lnTo>
                      <a:pt x="14" y="120"/>
                    </a:lnTo>
                    <a:lnTo>
                      <a:pt x="14" y="125"/>
                    </a:lnTo>
                    <a:lnTo>
                      <a:pt x="12" y="132"/>
                    </a:lnTo>
                    <a:lnTo>
                      <a:pt x="12" y="140"/>
                    </a:lnTo>
                    <a:lnTo>
                      <a:pt x="9" y="147"/>
                    </a:lnTo>
                    <a:lnTo>
                      <a:pt x="9" y="156"/>
                    </a:lnTo>
                    <a:lnTo>
                      <a:pt x="7" y="161"/>
                    </a:lnTo>
                    <a:lnTo>
                      <a:pt x="7" y="171"/>
                    </a:lnTo>
                    <a:lnTo>
                      <a:pt x="2" y="178"/>
                    </a:lnTo>
                    <a:lnTo>
                      <a:pt x="2" y="240"/>
                    </a:lnTo>
                    <a:lnTo>
                      <a:pt x="0" y="250"/>
                    </a:lnTo>
                    <a:lnTo>
                      <a:pt x="0" y="298"/>
                    </a:lnTo>
                    <a:lnTo>
                      <a:pt x="2" y="308"/>
                    </a:lnTo>
                    <a:lnTo>
                      <a:pt x="2" y="341"/>
                    </a:lnTo>
                    <a:lnTo>
                      <a:pt x="5" y="351"/>
                    </a:lnTo>
                    <a:lnTo>
                      <a:pt x="7" y="363"/>
                    </a:lnTo>
                    <a:lnTo>
                      <a:pt x="9" y="372"/>
                    </a:lnTo>
                    <a:lnTo>
                      <a:pt x="9" y="382"/>
                    </a:lnTo>
                    <a:lnTo>
                      <a:pt x="14" y="394"/>
                    </a:lnTo>
                    <a:lnTo>
                      <a:pt x="17" y="406"/>
                    </a:lnTo>
                    <a:lnTo>
                      <a:pt x="206" y="418"/>
                    </a:lnTo>
                    <a:lnTo>
                      <a:pt x="211" y="411"/>
                    </a:lnTo>
                    <a:lnTo>
                      <a:pt x="211" y="408"/>
                    </a:lnTo>
                    <a:lnTo>
                      <a:pt x="213" y="404"/>
                    </a:lnTo>
                    <a:lnTo>
                      <a:pt x="223" y="394"/>
                    </a:lnTo>
                    <a:lnTo>
                      <a:pt x="223" y="387"/>
                    </a:lnTo>
                    <a:lnTo>
                      <a:pt x="233" y="372"/>
                    </a:lnTo>
                    <a:lnTo>
                      <a:pt x="247" y="344"/>
                    </a:lnTo>
                    <a:lnTo>
                      <a:pt x="254" y="332"/>
                    </a:lnTo>
                    <a:lnTo>
                      <a:pt x="259" y="322"/>
                    </a:lnTo>
                    <a:lnTo>
                      <a:pt x="261" y="315"/>
                    </a:lnTo>
                    <a:lnTo>
                      <a:pt x="264" y="310"/>
                    </a:lnTo>
                    <a:lnTo>
                      <a:pt x="264" y="303"/>
                    </a:lnTo>
                    <a:lnTo>
                      <a:pt x="269" y="295"/>
                    </a:lnTo>
                    <a:lnTo>
                      <a:pt x="269" y="291"/>
                    </a:lnTo>
                    <a:lnTo>
                      <a:pt x="273" y="284"/>
                    </a:lnTo>
                    <a:lnTo>
                      <a:pt x="273" y="274"/>
                    </a:lnTo>
                    <a:lnTo>
                      <a:pt x="278" y="269"/>
                    </a:lnTo>
                    <a:lnTo>
                      <a:pt x="278" y="262"/>
                    </a:lnTo>
                    <a:lnTo>
                      <a:pt x="281" y="255"/>
                    </a:lnTo>
                    <a:lnTo>
                      <a:pt x="283" y="245"/>
                    </a:lnTo>
                    <a:lnTo>
                      <a:pt x="288" y="238"/>
                    </a:lnTo>
                    <a:lnTo>
                      <a:pt x="288" y="231"/>
                    </a:lnTo>
                    <a:lnTo>
                      <a:pt x="290" y="224"/>
                    </a:lnTo>
                    <a:lnTo>
                      <a:pt x="293" y="214"/>
                    </a:lnTo>
                    <a:lnTo>
                      <a:pt x="295" y="207"/>
                    </a:lnTo>
                    <a:lnTo>
                      <a:pt x="297" y="197"/>
                    </a:lnTo>
                    <a:lnTo>
                      <a:pt x="297" y="190"/>
                    </a:lnTo>
                    <a:lnTo>
                      <a:pt x="302" y="171"/>
                    </a:lnTo>
                    <a:lnTo>
                      <a:pt x="302" y="164"/>
                    </a:lnTo>
                    <a:lnTo>
                      <a:pt x="305" y="154"/>
                    </a:lnTo>
                    <a:lnTo>
                      <a:pt x="307" y="147"/>
                    </a:lnTo>
                    <a:lnTo>
                      <a:pt x="307" y="125"/>
                    </a:lnTo>
                    <a:lnTo>
                      <a:pt x="309" y="115"/>
                    </a:lnTo>
                    <a:lnTo>
                      <a:pt x="309" y="106"/>
                    </a:lnTo>
                    <a:lnTo>
                      <a:pt x="314" y="96"/>
                    </a:lnTo>
                    <a:lnTo>
                      <a:pt x="314" y="5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D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146" name="Picture 98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8" y="309"/>
                <a:ext cx="130" cy="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4" name="Group 94"/>
            <p:cNvGrpSpPr>
              <a:grpSpLocks/>
            </p:cNvGrpSpPr>
            <p:nvPr/>
          </p:nvGrpSpPr>
          <p:grpSpPr bwMode="auto">
            <a:xfrm>
              <a:off x="1853" y="196"/>
              <a:ext cx="75" cy="444"/>
              <a:chOff x="1853" y="196"/>
              <a:chExt cx="75" cy="444"/>
            </a:xfrm>
          </p:grpSpPr>
          <p:sp>
            <p:nvSpPr>
              <p:cNvPr id="2097" name="Freeform 96"/>
              <p:cNvSpPr>
                <a:spLocks/>
              </p:cNvSpPr>
              <p:nvPr/>
            </p:nvSpPr>
            <p:spPr bwMode="auto">
              <a:xfrm>
                <a:off x="1853" y="196"/>
                <a:ext cx="75" cy="444"/>
              </a:xfrm>
              <a:custGeom>
                <a:avLst/>
                <a:gdLst>
                  <a:gd name="T0" fmla="+- 0 1910 1853"/>
                  <a:gd name="T1" fmla="*/ T0 w 75"/>
                  <a:gd name="T2" fmla="+- 0 204 196"/>
                  <a:gd name="T3" fmla="*/ 204 h 444"/>
                  <a:gd name="T4" fmla="+- 0 1903 1853"/>
                  <a:gd name="T5" fmla="*/ T4 w 75"/>
                  <a:gd name="T6" fmla="+- 0 215 196"/>
                  <a:gd name="T7" fmla="*/ 215 h 444"/>
                  <a:gd name="T8" fmla="+- 0 1898 1853"/>
                  <a:gd name="T9" fmla="*/ T8 w 75"/>
                  <a:gd name="T10" fmla="+- 0 228 196"/>
                  <a:gd name="T11" fmla="*/ 228 h 444"/>
                  <a:gd name="T12" fmla="+- 0 1891 1853"/>
                  <a:gd name="T13" fmla="*/ T12 w 75"/>
                  <a:gd name="T14" fmla="+- 0 242 196"/>
                  <a:gd name="T15" fmla="*/ 242 h 444"/>
                  <a:gd name="T16" fmla="+- 0 1884 1853"/>
                  <a:gd name="T17" fmla="*/ T16 w 75"/>
                  <a:gd name="T18" fmla="+- 0 261 196"/>
                  <a:gd name="T19" fmla="*/ 261 h 444"/>
                  <a:gd name="T20" fmla="+- 0 1879 1853"/>
                  <a:gd name="T21" fmla="*/ T20 w 75"/>
                  <a:gd name="T22" fmla="+- 0 273 196"/>
                  <a:gd name="T23" fmla="*/ 273 h 444"/>
                  <a:gd name="T24" fmla="+- 0 1874 1853"/>
                  <a:gd name="T25" fmla="*/ T24 w 75"/>
                  <a:gd name="T26" fmla="+- 0 288 196"/>
                  <a:gd name="T27" fmla="*/ 288 h 444"/>
                  <a:gd name="T28" fmla="+- 0 1870 1853"/>
                  <a:gd name="T29" fmla="*/ T28 w 75"/>
                  <a:gd name="T30" fmla="+- 0 307 196"/>
                  <a:gd name="T31" fmla="*/ 307 h 444"/>
                  <a:gd name="T32" fmla="+- 0 1865 1853"/>
                  <a:gd name="T33" fmla="*/ T32 w 75"/>
                  <a:gd name="T34" fmla="+- 0 319 196"/>
                  <a:gd name="T35" fmla="*/ 319 h 444"/>
                  <a:gd name="T36" fmla="+- 0 1862 1853"/>
                  <a:gd name="T37" fmla="*/ T36 w 75"/>
                  <a:gd name="T38" fmla="+- 0 333 196"/>
                  <a:gd name="T39" fmla="*/ 333 h 444"/>
                  <a:gd name="T40" fmla="+- 0 1860 1853"/>
                  <a:gd name="T41" fmla="*/ T40 w 75"/>
                  <a:gd name="T42" fmla="+- 0 348 196"/>
                  <a:gd name="T43" fmla="*/ 348 h 444"/>
                  <a:gd name="T44" fmla="+- 0 1858 1853"/>
                  <a:gd name="T45" fmla="*/ T44 w 75"/>
                  <a:gd name="T46" fmla="+- 0 360 196"/>
                  <a:gd name="T47" fmla="*/ 360 h 444"/>
                  <a:gd name="T48" fmla="+- 0 1855 1853"/>
                  <a:gd name="T49" fmla="*/ T48 w 75"/>
                  <a:gd name="T50" fmla="+- 0 374 196"/>
                  <a:gd name="T51" fmla="*/ 374 h 444"/>
                  <a:gd name="T52" fmla="+- 0 1853 1853"/>
                  <a:gd name="T53" fmla="*/ T52 w 75"/>
                  <a:gd name="T54" fmla="+- 0 417 196"/>
                  <a:gd name="T55" fmla="*/ 417 h 444"/>
                  <a:gd name="T56" fmla="+- 0 1855 1853"/>
                  <a:gd name="T57" fmla="*/ T56 w 75"/>
                  <a:gd name="T58" fmla="+- 0 525 196"/>
                  <a:gd name="T59" fmla="*/ 525 h 444"/>
                  <a:gd name="T60" fmla="+- 0 1858 1853"/>
                  <a:gd name="T61" fmla="*/ T60 w 75"/>
                  <a:gd name="T62" fmla="+- 0 566 196"/>
                  <a:gd name="T63" fmla="*/ 566 h 444"/>
                  <a:gd name="T64" fmla="+- 0 1860 1853"/>
                  <a:gd name="T65" fmla="*/ T64 w 75"/>
                  <a:gd name="T66" fmla="+- 0 583 196"/>
                  <a:gd name="T67" fmla="*/ 583 h 444"/>
                  <a:gd name="T68" fmla="+- 0 1865 1853"/>
                  <a:gd name="T69" fmla="*/ T68 w 75"/>
                  <a:gd name="T70" fmla="+- 0 616 196"/>
                  <a:gd name="T71" fmla="*/ 616 h 444"/>
                  <a:gd name="T72" fmla="+- 0 1870 1853"/>
                  <a:gd name="T73" fmla="*/ T72 w 75"/>
                  <a:gd name="T74" fmla="+- 0 638 196"/>
                  <a:gd name="T75" fmla="*/ 638 h 444"/>
                  <a:gd name="T76" fmla="+- 0 1879 1853"/>
                  <a:gd name="T77" fmla="*/ T76 w 75"/>
                  <a:gd name="T78" fmla="+- 0 640 196"/>
                  <a:gd name="T79" fmla="*/ 640 h 444"/>
                  <a:gd name="T80" fmla="+- 0 1884 1853"/>
                  <a:gd name="T81" fmla="*/ T80 w 75"/>
                  <a:gd name="T82" fmla="+- 0 631 196"/>
                  <a:gd name="T83" fmla="*/ 631 h 444"/>
                  <a:gd name="T84" fmla="+- 0 1882 1853"/>
                  <a:gd name="T85" fmla="*/ T84 w 75"/>
                  <a:gd name="T86" fmla="+- 0 619 196"/>
                  <a:gd name="T87" fmla="*/ 619 h 444"/>
                  <a:gd name="T88" fmla="+- 0 1879 1853"/>
                  <a:gd name="T89" fmla="*/ T88 w 75"/>
                  <a:gd name="T90" fmla="+- 0 607 196"/>
                  <a:gd name="T91" fmla="*/ 607 h 444"/>
                  <a:gd name="T92" fmla="+- 0 1874 1853"/>
                  <a:gd name="T93" fmla="*/ T92 w 75"/>
                  <a:gd name="T94" fmla="+- 0 588 196"/>
                  <a:gd name="T95" fmla="*/ 588 h 444"/>
                  <a:gd name="T96" fmla="+- 0 1870 1853"/>
                  <a:gd name="T97" fmla="*/ T96 w 75"/>
                  <a:gd name="T98" fmla="+- 0 556 196"/>
                  <a:gd name="T99" fmla="*/ 556 h 444"/>
                  <a:gd name="T100" fmla="+- 0 1867 1853"/>
                  <a:gd name="T101" fmla="*/ T100 w 75"/>
                  <a:gd name="T102" fmla="+- 0 499 196"/>
                  <a:gd name="T103" fmla="*/ 499 h 444"/>
                  <a:gd name="T104" fmla="+- 0 1870 1853"/>
                  <a:gd name="T105" fmla="*/ T104 w 75"/>
                  <a:gd name="T106" fmla="+- 0 472 196"/>
                  <a:gd name="T107" fmla="*/ 472 h 444"/>
                  <a:gd name="T108" fmla="+- 0 1872 1853"/>
                  <a:gd name="T109" fmla="*/ T108 w 75"/>
                  <a:gd name="T110" fmla="+- 0 410 196"/>
                  <a:gd name="T111" fmla="*/ 410 h 444"/>
                  <a:gd name="T112" fmla="+- 0 1874 1853"/>
                  <a:gd name="T113" fmla="*/ T112 w 75"/>
                  <a:gd name="T114" fmla="+- 0 398 196"/>
                  <a:gd name="T115" fmla="*/ 398 h 444"/>
                  <a:gd name="T116" fmla="+- 0 1877 1853"/>
                  <a:gd name="T117" fmla="*/ T116 w 75"/>
                  <a:gd name="T118" fmla="+- 0 376 196"/>
                  <a:gd name="T119" fmla="*/ 376 h 444"/>
                  <a:gd name="T120" fmla="+- 0 1879 1853"/>
                  <a:gd name="T121" fmla="*/ T120 w 75"/>
                  <a:gd name="T122" fmla="+- 0 355 196"/>
                  <a:gd name="T123" fmla="*/ 355 h 444"/>
                  <a:gd name="T124" fmla="+- 0 1884 1853"/>
                  <a:gd name="T125" fmla="*/ T124 w 75"/>
                  <a:gd name="T126" fmla="+- 0 331 196"/>
                  <a:gd name="T127" fmla="*/ 331 h 444"/>
                  <a:gd name="T128" fmla="+- 0 1889 1853"/>
                  <a:gd name="T129" fmla="*/ T128 w 75"/>
                  <a:gd name="T130" fmla="+- 0 309 196"/>
                  <a:gd name="T131" fmla="*/ 309 h 444"/>
                  <a:gd name="T132" fmla="+- 0 1894 1853"/>
                  <a:gd name="T133" fmla="*/ T132 w 75"/>
                  <a:gd name="T134" fmla="+- 0 297 196"/>
                  <a:gd name="T135" fmla="*/ 297 h 444"/>
                  <a:gd name="T136" fmla="+- 0 1898 1853"/>
                  <a:gd name="T137" fmla="*/ T136 w 75"/>
                  <a:gd name="T138" fmla="+- 0 283 196"/>
                  <a:gd name="T139" fmla="*/ 283 h 444"/>
                  <a:gd name="T140" fmla="+- 0 1901 1853"/>
                  <a:gd name="T141" fmla="*/ T140 w 75"/>
                  <a:gd name="T142" fmla="+- 0 271 196"/>
                  <a:gd name="T143" fmla="*/ 271 h 444"/>
                  <a:gd name="T144" fmla="+- 0 1908 1853"/>
                  <a:gd name="T145" fmla="*/ T144 w 75"/>
                  <a:gd name="T146" fmla="+- 0 261 196"/>
                  <a:gd name="T147" fmla="*/ 261 h 444"/>
                  <a:gd name="T148" fmla="+- 0 1915 1853"/>
                  <a:gd name="T149" fmla="*/ T148 w 75"/>
                  <a:gd name="T150" fmla="+- 0 247 196"/>
                  <a:gd name="T151" fmla="*/ 247 h 444"/>
                  <a:gd name="T152" fmla="+- 0 1922 1853"/>
                  <a:gd name="T153" fmla="*/ T152 w 75"/>
                  <a:gd name="T154" fmla="+- 0 230 196"/>
                  <a:gd name="T155" fmla="*/ 230 h 444"/>
                  <a:gd name="T156" fmla="+- 0 1925 1853"/>
                  <a:gd name="T157" fmla="*/ T156 w 75"/>
                  <a:gd name="T158" fmla="+- 0 218 196"/>
                  <a:gd name="T159" fmla="*/ 218 h 444"/>
                  <a:gd name="T160" fmla="+- 0 1925 1853"/>
                  <a:gd name="T161" fmla="*/ T160 w 75"/>
                  <a:gd name="T162" fmla="+- 0 208 196"/>
                  <a:gd name="T163" fmla="*/ 208 h 444"/>
                  <a:gd name="T164" fmla="+- 0 1920 1853"/>
                  <a:gd name="T165" fmla="*/ T164 w 75"/>
                  <a:gd name="T166" fmla="+- 0 201 196"/>
                  <a:gd name="T167" fmla="*/ 201 h 4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</a:cxnLst>
                <a:rect l="0" t="0" r="r" b="b"/>
                <a:pathLst>
                  <a:path w="75" h="444">
                    <a:moveTo>
                      <a:pt x="62" y="0"/>
                    </a:moveTo>
                    <a:lnTo>
                      <a:pt x="57" y="8"/>
                    </a:lnTo>
                    <a:lnTo>
                      <a:pt x="55" y="15"/>
                    </a:lnTo>
                    <a:lnTo>
                      <a:pt x="50" y="19"/>
                    </a:lnTo>
                    <a:lnTo>
                      <a:pt x="48" y="24"/>
                    </a:lnTo>
                    <a:lnTo>
                      <a:pt x="45" y="32"/>
                    </a:lnTo>
                    <a:lnTo>
                      <a:pt x="41" y="39"/>
                    </a:lnTo>
                    <a:lnTo>
                      <a:pt x="38" y="46"/>
                    </a:lnTo>
                    <a:lnTo>
                      <a:pt x="36" y="51"/>
                    </a:lnTo>
                    <a:lnTo>
                      <a:pt x="31" y="65"/>
                    </a:lnTo>
                    <a:lnTo>
                      <a:pt x="29" y="70"/>
                    </a:lnTo>
                    <a:lnTo>
                      <a:pt x="26" y="77"/>
                    </a:lnTo>
                    <a:lnTo>
                      <a:pt x="24" y="82"/>
                    </a:lnTo>
                    <a:lnTo>
                      <a:pt x="21" y="92"/>
                    </a:lnTo>
                    <a:lnTo>
                      <a:pt x="21" y="96"/>
                    </a:lnTo>
                    <a:lnTo>
                      <a:pt x="17" y="111"/>
                    </a:lnTo>
                    <a:lnTo>
                      <a:pt x="17" y="118"/>
                    </a:lnTo>
                    <a:lnTo>
                      <a:pt x="12" y="123"/>
                    </a:lnTo>
                    <a:lnTo>
                      <a:pt x="12" y="130"/>
                    </a:lnTo>
                    <a:lnTo>
                      <a:pt x="9" y="137"/>
                    </a:lnTo>
                    <a:lnTo>
                      <a:pt x="9" y="144"/>
                    </a:lnTo>
                    <a:lnTo>
                      <a:pt x="7" y="152"/>
                    </a:lnTo>
                    <a:lnTo>
                      <a:pt x="7" y="159"/>
                    </a:lnTo>
                    <a:lnTo>
                      <a:pt x="5" y="164"/>
                    </a:lnTo>
                    <a:lnTo>
                      <a:pt x="5" y="171"/>
                    </a:lnTo>
                    <a:lnTo>
                      <a:pt x="2" y="178"/>
                    </a:lnTo>
                    <a:lnTo>
                      <a:pt x="2" y="216"/>
                    </a:lnTo>
                    <a:lnTo>
                      <a:pt x="0" y="221"/>
                    </a:lnTo>
                    <a:lnTo>
                      <a:pt x="0" y="319"/>
                    </a:lnTo>
                    <a:lnTo>
                      <a:pt x="2" y="329"/>
                    </a:lnTo>
                    <a:lnTo>
                      <a:pt x="2" y="363"/>
                    </a:lnTo>
                    <a:lnTo>
                      <a:pt x="5" y="370"/>
                    </a:lnTo>
                    <a:lnTo>
                      <a:pt x="5" y="377"/>
                    </a:lnTo>
                    <a:lnTo>
                      <a:pt x="7" y="387"/>
                    </a:lnTo>
                    <a:lnTo>
                      <a:pt x="7" y="406"/>
                    </a:lnTo>
                    <a:lnTo>
                      <a:pt x="12" y="420"/>
                    </a:lnTo>
                    <a:lnTo>
                      <a:pt x="12" y="435"/>
                    </a:lnTo>
                    <a:lnTo>
                      <a:pt x="17" y="442"/>
                    </a:lnTo>
                    <a:lnTo>
                      <a:pt x="21" y="442"/>
                    </a:lnTo>
                    <a:lnTo>
                      <a:pt x="26" y="444"/>
                    </a:lnTo>
                    <a:lnTo>
                      <a:pt x="29" y="439"/>
                    </a:lnTo>
                    <a:lnTo>
                      <a:pt x="31" y="435"/>
                    </a:lnTo>
                    <a:lnTo>
                      <a:pt x="31" y="430"/>
                    </a:lnTo>
                    <a:lnTo>
                      <a:pt x="29" y="423"/>
                    </a:lnTo>
                    <a:lnTo>
                      <a:pt x="29" y="418"/>
                    </a:lnTo>
                    <a:lnTo>
                      <a:pt x="26" y="411"/>
                    </a:lnTo>
                    <a:lnTo>
                      <a:pt x="26" y="401"/>
                    </a:lnTo>
                    <a:lnTo>
                      <a:pt x="21" y="392"/>
                    </a:lnTo>
                    <a:lnTo>
                      <a:pt x="21" y="370"/>
                    </a:lnTo>
                    <a:lnTo>
                      <a:pt x="17" y="360"/>
                    </a:lnTo>
                    <a:lnTo>
                      <a:pt x="17" y="315"/>
                    </a:lnTo>
                    <a:lnTo>
                      <a:pt x="14" y="303"/>
                    </a:lnTo>
                    <a:lnTo>
                      <a:pt x="14" y="286"/>
                    </a:lnTo>
                    <a:lnTo>
                      <a:pt x="17" y="276"/>
                    </a:lnTo>
                    <a:lnTo>
                      <a:pt x="17" y="224"/>
                    </a:lnTo>
                    <a:lnTo>
                      <a:pt x="19" y="214"/>
                    </a:lnTo>
                    <a:lnTo>
                      <a:pt x="19" y="207"/>
                    </a:lnTo>
                    <a:lnTo>
                      <a:pt x="21" y="202"/>
                    </a:lnTo>
                    <a:lnTo>
                      <a:pt x="21" y="185"/>
                    </a:lnTo>
                    <a:lnTo>
                      <a:pt x="24" y="180"/>
                    </a:lnTo>
                    <a:lnTo>
                      <a:pt x="26" y="173"/>
                    </a:lnTo>
                    <a:lnTo>
                      <a:pt x="26" y="159"/>
                    </a:lnTo>
                    <a:lnTo>
                      <a:pt x="31" y="149"/>
                    </a:lnTo>
                    <a:lnTo>
                      <a:pt x="31" y="135"/>
                    </a:lnTo>
                    <a:lnTo>
                      <a:pt x="36" y="120"/>
                    </a:lnTo>
                    <a:lnTo>
                      <a:pt x="36" y="113"/>
                    </a:lnTo>
                    <a:lnTo>
                      <a:pt x="38" y="108"/>
                    </a:lnTo>
                    <a:lnTo>
                      <a:pt x="41" y="101"/>
                    </a:lnTo>
                    <a:lnTo>
                      <a:pt x="41" y="94"/>
                    </a:lnTo>
                    <a:lnTo>
                      <a:pt x="45" y="87"/>
                    </a:lnTo>
                    <a:lnTo>
                      <a:pt x="45" y="82"/>
                    </a:lnTo>
                    <a:lnTo>
                      <a:pt x="48" y="75"/>
                    </a:lnTo>
                    <a:lnTo>
                      <a:pt x="50" y="70"/>
                    </a:lnTo>
                    <a:lnTo>
                      <a:pt x="55" y="65"/>
                    </a:lnTo>
                    <a:lnTo>
                      <a:pt x="57" y="58"/>
                    </a:lnTo>
                    <a:lnTo>
                      <a:pt x="62" y="51"/>
                    </a:lnTo>
                    <a:lnTo>
                      <a:pt x="67" y="41"/>
                    </a:lnTo>
                    <a:lnTo>
                      <a:pt x="69" y="34"/>
                    </a:lnTo>
                    <a:lnTo>
                      <a:pt x="72" y="29"/>
                    </a:lnTo>
                    <a:lnTo>
                      <a:pt x="72" y="22"/>
                    </a:lnTo>
                    <a:lnTo>
                      <a:pt x="74" y="17"/>
                    </a:lnTo>
                    <a:lnTo>
                      <a:pt x="72" y="12"/>
                    </a:lnTo>
                    <a:lnTo>
                      <a:pt x="72" y="8"/>
                    </a:lnTo>
                    <a:lnTo>
                      <a:pt x="67" y="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143" name="Picture 95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8" y="148"/>
                <a:ext cx="432" cy="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5" name="Group 90"/>
            <p:cNvGrpSpPr>
              <a:grpSpLocks/>
            </p:cNvGrpSpPr>
            <p:nvPr/>
          </p:nvGrpSpPr>
          <p:grpSpPr bwMode="auto">
            <a:xfrm>
              <a:off x="1956" y="655"/>
              <a:ext cx="176" cy="531"/>
              <a:chOff x="1956" y="655"/>
              <a:chExt cx="176" cy="531"/>
            </a:xfrm>
          </p:grpSpPr>
          <p:sp>
            <p:nvSpPr>
              <p:cNvPr id="2096" name="Freeform 93"/>
              <p:cNvSpPr>
                <a:spLocks/>
              </p:cNvSpPr>
              <p:nvPr/>
            </p:nvSpPr>
            <p:spPr bwMode="auto">
              <a:xfrm>
                <a:off x="1956" y="655"/>
                <a:ext cx="176" cy="531"/>
              </a:xfrm>
              <a:custGeom>
                <a:avLst/>
                <a:gdLst>
                  <a:gd name="T0" fmla="+- 0 2119 1956"/>
                  <a:gd name="T1" fmla="*/ T0 w 176"/>
                  <a:gd name="T2" fmla="+- 0 664 655"/>
                  <a:gd name="T3" fmla="*/ 664 h 531"/>
                  <a:gd name="T4" fmla="+- 0 2110 1956"/>
                  <a:gd name="T5" fmla="*/ T4 w 176"/>
                  <a:gd name="T6" fmla="+- 0 686 655"/>
                  <a:gd name="T7" fmla="*/ 686 h 531"/>
                  <a:gd name="T8" fmla="+- 0 2102 1956"/>
                  <a:gd name="T9" fmla="*/ T8 w 176"/>
                  <a:gd name="T10" fmla="+- 0 703 655"/>
                  <a:gd name="T11" fmla="*/ 703 h 531"/>
                  <a:gd name="T12" fmla="+- 0 2098 1956"/>
                  <a:gd name="T13" fmla="*/ T12 w 176"/>
                  <a:gd name="T14" fmla="+- 0 720 655"/>
                  <a:gd name="T15" fmla="*/ 720 h 531"/>
                  <a:gd name="T16" fmla="+- 0 2086 1956"/>
                  <a:gd name="T17" fmla="*/ T16 w 176"/>
                  <a:gd name="T18" fmla="+- 0 741 655"/>
                  <a:gd name="T19" fmla="*/ 741 h 531"/>
                  <a:gd name="T20" fmla="+- 0 2078 1956"/>
                  <a:gd name="T21" fmla="*/ T20 w 176"/>
                  <a:gd name="T22" fmla="+- 0 768 655"/>
                  <a:gd name="T23" fmla="*/ 768 h 531"/>
                  <a:gd name="T24" fmla="+- 0 2069 1956"/>
                  <a:gd name="T25" fmla="*/ T24 w 176"/>
                  <a:gd name="T26" fmla="+- 0 792 655"/>
                  <a:gd name="T27" fmla="*/ 792 h 531"/>
                  <a:gd name="T28" fmla="+- 0 2064 1956"/>
                  <a:gd name="T29" fmla="*/ T28 w 176"/>
                  <a:gd name="T30" fmla="+- 0 808 655"/>
                  <a:gd name="T31" fmla="*/ 808 h 531"/>
                  <a:gd name="T32" fmla="+- 0 2054 1956"/>
                  <a:gd name="T33" fmla="*/ T32 w 176"/>
                  <a:gd name="T34" fmla="+- 0 832 655"/>
                  <a:gd name="T35" fmla="*/ 832 h 531"/>
                  <a:gd name="T36" fmla="+- 0 2045 1956"/>
                  <a:gd name="T37" fmla="*/ T36 w 176"/>
                  <a:gd name="T38" fmla="+- 0 859 655"/>
                  <a:gd name="T39" fmla="*/ 859 h 531"/>
                  <a:gd name="T40" fmla="+- 0 2035 1956"/>
                  <a:gd name="T41" fmla="*/ T40 w 176"/>
                  <a:gd name="T42" fmla="+- 0 883 655"/>
                  <a:gd name="T43" fmla="*/ 883 h 531"/>
                  <a:gd name="T44" fmla="+- 0 2028 1956"/>
                  <a:gd name="T45" fmla="*/ T44 w 176"/>
                  <a:gd name="T46" fmla="+- 0 900 655"/>
                  <a:gd name="T47" fmla="*/ 900 h 531"/>
                  <a:gd name="T48" fmla="+- 0 2023 1956"/>
                  <a:gd name="T49" fmla="*/ T48 w 176"/>
                  <a:gd name="T50" fmla="+- 0 916 655"/>
                  <a:gd name="T51" fmla="*/ 916 h 531"/>
                  <a:gd name="T52" fmla="+- 0 2018 1956"/>
                  <a:gd name="T53" fmla="*/ T52 w 176"/>
                  <a:gd name="T54" fmla="+- 0 933 655"/>
                  <a:gd name="T55" fmla="*/ 933 h 531"/>
                  <a:gd name="T56" fmla="+- 0 2014 1956"/>
                  <a:gd name="T57" fmla="*/ T56 w 176"/>
                  <a:gd name="T58" fmla="+- 0 948 655"/>
                  <a:gd name="T59" fmla="*/ 948 h 531"/>
                  <a:gd name="T60" fmla="+- 0 2009 1956"/>
                  <a:gd name="T61" fmla="*/ T60 w 176"/>
                  <a:gd name="T62" fmla="+- 0 964 655"/>
                  <a:gd name="T63" fmla="*/ 964 h 531"/>
                  <a:gd name="T64" fmla="+- 0 2004 1956"/>
                  <a:gd name="T65" fmla="*/ T64 w 176"/>
                  <a:gd name="T66" fmla="+- 0 981 655"/>
                  <a:gd name="T67" fmla="*/ 981 h 531"/>
                  <a:gd name="T68" fmla="+- 0 1999 1956"/>
                  <a:gd name="T69" fmla="*/ T68 w 176"/>
                  <a:gd name="T70" fmla="+- 0 998 655"/>
                  <a:gd name="T71" fmla="*/ 998 h 531"/>
                  <a:gd name="T72" fmla="+- 0 1994 1956"/>
                  <a:gd name="T73" fmla="*/ T72 w 176"/>
                  <a:gd name="T74" fmla="+- 0 1015 655"/>
                  <a:gd name="T75" fmla="*/ 1015 h 531"/>
                  <a:gd name="T76" fmla="+- 0 1990 1956"/>
                  <a:gd name="T77" fmla="*/ T76 w 176"/>
                  <a:gd name="T78" fmla="+- 0 1032 655"/>
                  <a:gd name="T79" fmla="*/ 1032 h 531"/>
                  <a:gd name="T80" fmla="+- 0 1982 1956"/>
                  <a:gd name="T81" fmla="*/ T80 w 176"/>
                  <a:gd name="T82" fmla="+- 0 1055 655"/>
                  <a:gd name="T83" fmla="*/ 1055 h 531"/>
                  <a:gd name="T84" fmla="+- 0 1978 1956"/>
                  <a:gd name="T85" fmla="*/ T84 w 176"/>
                  <a:gd name="T86" fmla="+- 0 1072 655"/>
                  <a:gd name="T87" fmla="*/ 1072 h 531"/>
                  <a:gd name="T88" fmla="+- 0 1970 1956"/>
                  <a:gd name="T89" fmla="*/ T88 w 176"/>
                  <a:gd name="T90" fmla="+- 0 1099 655"/>
                  <a:gd name="T91" fmla="*/ 1099 h 531"/>
                  <a:gd name="T92" fmla="+- 0 1968 1956"/>
                  <a:gd name="T93" fmla="*/ T92 w 176"/>
                  <a:gd name="T94" fmla="+- 0 1115 655"/>
                  <a:gd name="T95" fmla="*/ 1115 h 531"/>
                  <a:gd name="T96" fmla="+- 0 1963 1956"/>
                  <a:gd name="T97" fmla="*/ T96 w 176"/>
                  <a:gd name="T98" fmla="+- 0 1135 655"/>
                  <a:gd name="T99" fmla="*/ 1135 h 531"/>
                  <a:gd name="T100" fmla="+- 0 1961 1956"/>
                  <a:gd name="T101" fmla="*/ T100 w 176"/>
                  <a:gd name="T102" fmla="+- 0 1149 655"/>
                  <a:gd name="T103" fmla="*/ 1149 h 531"/>
                  <a:gd name="T104" fmla="+- 0 1958 1956"/>
                  <a:gd name="T105" fmla="*/ T104 w 176"/>
                  <a:gd name="T106" fmla="+- 0 1168 655"/>
                  <a:gd name="T107" fmla="*/ 1168 h 531"/>
                  <a:gd name="T108" fmla="+- 0 1956 1956"/>
                  <a:gd name="T109" fmla="*/ T108 w 176"/>
                  <a:gd name="T110" fmla="+- 0 1185 655"/>
                  <a:gd name="T111" fmla="*/ 1185 h 531"/>
                  <a:gd name="T112" fmla="+- 0 1968 1956"/>
                  <a:gd name="T113" fmla="*/ T112 w 176"/>
                  <a:gd name="T114" fmla="+- 0 1178 655"/>
                  <a:gd name="T115" fmla="*/ 1178 h 531"/>
                  <a:gd name="T116" fmla="+- 0 1975 1956"/>
                  <a:gd name="T117" fmla="*/ T116 w 176"/>
                  <a:gd name="T118" fmla="+- 0 1149 655"/>
                  <a:gd name="T119" fmla="*/ 1149 h 531"/>
                  <a:gd name="T120" fmla="+- 0 1978 1956"/>
                  <a:gd name="T121" fmla="*/ T120 w 176"/>
                  <a:gd name="T122" fmla="+- 0 1135 655"/>
                  <a:gd name="T123" fmla="*/ 1135 h 531"/>
                  <a:gd name="T124" fmla="+- 0 1985 1956"/>
                  <a:gd name="T125" fmla="*/ T124 w 176"/>
                  <a:gd name="T126" fmla="+- 0 1108 655"/>
                  <a:gd name="T127" fmla="*/ 1108 h 531"/>
                  <a:gd name="T128" fmla="+- 0 1990 1956"/>
                  <a:gd name="T129" fmla="*/ T128 w 176"/>
                  <a:gd name="T130" fmla="+- 0 1092 655"/>
                  <a:gd name="T131" fmla="*/ 1092 h 531"/>
                  <a:gd name="T132" fmla="+- 0 1994 1956"/>
                  <a:gd name="T133" fmla="*/ T132 w 176"/>
                  <a:gd name="T134" fmla="+- 0 1077 655"/>
                  <a:gd name="T135" fmla="*/ 1077 h 531"/>
                  <a:gd name="T136" fmla="+- 0 1999 1956"/>
                  <a:gd name="T137" fmla="*/ T136 w 176"/>
                  <a:gd name="T138" fmla="+- 0 1063 655"/>
                  <a:gd name="T139" fmla="*/ 1063 h 531"/>
                  <a:gd name="T140" fmla="+- 0 2004 1956"/>
                  <a:gd name="T141" fmla="*/ T140 w 176"/>
                  <a:gd name="T142" fmla="+- 0 1051 655"/>
                  <a:gd name="T143" fmla="*/ 1051 h 531"/>
                  <a:gd name="T144" fmla="+- 0 2014 1956"/>
                  <a:gd name="T145" fmla="*/ T144 w 176"/>
                  <a:gd name="T146" fmla="+- 0 1020 655"/>
                  <a:gd name="T147" fmla="*/ 1020 h 531"/>
                  <a:gd name="T148" fmla="+- 0 2018 1956"/>
                  <a:gd name="T149" fmla="*/ T148 w 176"/>
                  <a:gd name="T150" fmla="+- 0 1008 655"/>
                  <a:gd name="T151" fmla="*/ 1008 h 531"/>
                  <a:gd name="T152" fmla="+- 0 2026 1956"/>
                  <a:gd name="T153" fmla="*/ T152 w 176"/>
                  <a:gd name="T154" fmla="+- 0 979 655"/>
                  <a:gd name="T155" fmla="*/ 979 h 531"/>
                  <a:gd name="T156" fmla="+- 0 2030 1956"/>
                  <a:gd name="T157" fmla="*/ T156 w 176"/>
                  <a:gd name="T158" fmla="+- 0 964 655"/>
                  <a:gd name="T159" fmla="*/ 964 h 531"/>
                  <a:gd name="T160" fmla="+- 0 2035 1956"/>
                  <a:gd name="T161" fmla="*/ T160 w 176"/>
                  <a:gd name="T162" fmla="+- 0 952 655"/>
                  <a:gd name="T163" fmla="*/ 952 h 531"/>
                  <a:gd name="T164" fmla="+- 0 2042 1956"/>
                  <a:gd name="T165" fmla="*/ T164 w 176"/>
                  <a:gd name="T166" fmla="+- 0 933 655"/>
                  <a:gd name="T167" fmla="*/ 933 h 531"/>
                  <a:gd name="T168" fmla="+- 0 2054 1956"/>
                  <a:gd name="T169" fmla="*/ T168 w 176"/>
                  <a:gd name="T170" fmla="+- 0 895 655"/>
                  <a:gd name="T171" fmla="*/ 895 h 531"/>
                  <a:gd name="T172" fmla="+- 0 2059 1956"/>
                  <a:gd name="T173" fmla="*/ T172 w 176"/>
                  <a:gd name="T174" fmla="+- 0 880 655"/>
                  <a:gd name="T175" fmla="*/ 880 h 531"/>
                  <a:gd name="T176" fmla="+- 0 2064 1956"/>
                  <a:gd name="T177" fmla="*/ T176 w 176"/>
                  <a:gd name="T178" fmla="+- 0 866 655"/>
                  <a:gd name="T179" fmla="*/ 866 h 531"/>
                  <a:gd name="T180" fmla="+- 0 2071 1956"/>
                  <a:gd name="T181" fmla="*/ T180 w 176"/>
                  <a:gd name="T182" fmla="+- 0 847 655"/>
                  <a:gd name="T183" fmla="*/ 847 h 531"/>
                  <a:gd name="T184" fmla="+- 0 2076 1956"/>
                  <a:gd name="T185" fmla="*/ T184 w 176"/>
                  <a:gd name="T186" fmla="+- 0 830 655"/>
                  <a:gd name="T187" fmla="*/ 830 h 531"/>
                  <a:gd name="T188" fmla="+- 0 2083 1956"/>
                  <a:gd name="T189" fmla="*/ T188 w 176"/>
                  <a:gd name="T190" fmla="+- 0 811 655"/>
                  <a:gd name="T191" fmla="*/ 811 h 531"/>
                  <a:gd name="T192" fmla="+- 0 2095 1956"/>
                  <a:gd name="T193" fmla="*/ T192 w 176"/>
                  <a:gd name="T194" fmla="+- 0 777 655"/>
                  <a:gd name="T195" fmla="*/ 777 h 531"/>
                  <a:gd name="T196" fmla="+- 0 2100 1956"/>
                  <a:gd name="T197" fmla="*/ T196 w 176"/>
                  <a:gd name="T198" fmla="+- 0 763 655"/>
                  <a:gd name="T199" fmla="*/ 763 h 531"/>
                  <a:gd name="T200" fmla="+- 0 2105 1956"/>
                  <a:gd name="T201" fmla="*/ T200 w 176"/>
                  <a:gd name="T202" fmla="+- 0 746 655"/>
                  <a:gd name="T203" fmla="*/ 746 h 531"/>
                  <a:gd name="T204" fmla="+- 0 2112 1956"/>
                  <a:gd name="T205" fmla="*/ T204 w 176"/>
                  <a:gd name="T206" fmla="+- 0 734 655"/>
                  <a:gd name="T207" fmla="*/ 734 h 531"/>
                  <a:gd name="T208" fmla="+- 0 2119 1956"/>
                  <a:gd name="T209" fmla="*/ T208 w 176"/>
                  <a:gd name="T210" fmla="+- 0 715 655"/>
                  <a:gd name="T211" fmla="*/ 715 h 531"/>
                  <a:gd name="T212" fmla="+- 0 2124 1956"/>
                  <a:gd name="T213" fmla="*/ T212 w 176"/>
                  <a:gd name="T214" fmla="+- 0 703 655"/>
                  <a:gd name="T215" fmla="*/ 703 h 531"/>
                  <a:gd name="T216" fmla="+- 0 2129 1956"/>
                  <a:gd name="T217" fmla="*/ T216 w 176"/>
                  <a:gd name="T218" fmla="+- 0 691 655"/>
                  <a:gd name="T219" fmla="*/ 691 h 531"/>
                  <a:gd name="T220" fmla="+- 0 2131 1956"/>
                  <a:gd name="T221" fmla="*/ T220 w 176"/>
                  <a:gd name="T222" fmla="+- 0 672 655"/>
                  <a:gd name="T223" fmla="*/ 672 h 531"/>
                  <a:gd name="T224" fmla="+- 0 2122 1956"/>
                  <a:gd name="T225" fmla="*/ T224 w 176"/>
                  <a:gd name="T226" fmla="+- 0 655 655"/>
                  <a:gd name="T227" fmla="*/ 655 h 5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</a:cxnLst>
                <a:rect l="0" t="0" r="r" b="b"/>
                <a:pathLst>
                  <a:path w="176" h="531">
                    <a:moveTo>
                      <a:pt x="166" y="0"/>
                    </a:moveTo>
                    <a:lnTo>
                      <a:pt x="163" y="9"/>
                    </a:lnTo>
                    <a:lnTo>
                      <a:pt x="158" y="17"/>
                    </a:lnTo>
                    <a:lnTo>
                      <a:pt x="154" y="31"/>
                    </a:lnTo>
                    <a:lnTo>
                      <a:pt x="149" y="40"/>
                    </a:lnTo>
                    <a:lnTo>
                      <a:pt x="146" y="48"/>
                    </a:lnTo>
                    <a:lnTo>
                      <a:pt x="144" y="55"/>
                    </a:lnTo>
                    <a:lnTo>
                      <a:pt x="142" y="65"/>
                    </a:lnTo>
                    <a:lnTo>
                      <a:pt x="137" y="72"/>
                    </a:lnTo>
                    <a:lnTo>
                      <a:pt x="130" y="86"/>
                    </a:lnTo>
                    <a:lnTo>
                      <a:pt x="127" y="98"/>
                    </a:lnTo>
                    <a:lnTo>
                      <a:pt x="122" y="113"/>
                    </a:lnTo>
                    <a:lnTo>
                      <a:pt x="118" y="122"/>
                    </a:lnTo>
                    <a:lnTo>
                      <a:pt x="113" y="137"/>
                    </a:lnTo>
                    <a:lnTo>
                      <a:pt x="108" y="144"/>
                    </a:lnTo>
                    <a:lnTo>
                      <a:pt x="108" y="153"/>
                    </a:lnTo>
                    <a:lnTo>
                      <a:pt x="103" y="163"/>
                    </a:lnTo>
                    <a:lnTo>
                      <a:pt x="98" y="177"/>
                    </a:lnTo>
                    <a:lnTo>
                      <a:pt x="94" y="185"/>
                    </a:lnTo>
                    <a:lnTo>
                      <a:pt x="89" y="204"/>
                    </a:lnTo>
                    <a:lnTo>
                      <a:pt x="84" y="218"/>
                    </a:lnTo>
                    <a:lnTo>
                      <a:pt x="79" y="228"/>
                    </a:lnTo>
                    <a:lnTo>
                      <a:pt x="77" y="237"/>
                    </a:lnTo>
                    <a:lnTo>
                      <a:pt x="72" y="245"/>
                    </a:lnTo>
                    <a:lnTo>
                      <a:pt x="70" y="252"/>
                    </a:lnTo>
                    <a:lnTo>
                      <a:pt x="67" y="261"/>
                    </a:lnTo>
                    <a:lnTo>
                      <a:pt x="65" y="269"/>
                    </a:lnTo>
                    <a:lnTo>
                      <a:pt x="62" y="278"/>
                    </a:lnTo>
                    <a:lnTo>
                      <a:pt x="60" y="283"/>
                    </a:lnTo>
                    <a:lnTo>
                      <a:pt x="58" y="293"/>
                    </a:lnTo>
                    <a:lnTo>
                      <a:pt x="53" y="302"/>
                    </a:lnTo>
                    <a:lnTo>
                      <a:pt x="53" y="309"/>
                    </a:lnTo>
                    <a:lnTo>
                      <a:pt x="48" y="319"/>
                    </a:lnTo>
                    <a:lnTo>
                      <a:pt x="48" y="326"/>
                    </a:lnTo>
                    <a:lnTo>
                      <a:pt x="43" y="333"/>
                    </a:lnTo>
                    <a:lnTo>
                      <a:pt x="43" y="343"/>
                    </a:lnTo>
                    <a:lnTo>
                      <a:pt x="38" y="350"/>
                    </a:lnTo>
                    <a:lnTo>
                      <a:pt x="38" y="360"/>
                    </a:lnTo>
                    <a:lnTo>
                      <a:pt x="34" y="369"/>
                    </a:lnTo>
                    <a:lnTo>
                      <a:pt x="34" y="377"/>
                    </a:lnTo>
                    <a:lnTo>
                      <a:pt x="29" y="396"/>
                    </a:lnTo>
                    <a:lnTo>
                      <a:pt x="26" y="400"/>
                    </a:lnTo>
                    <a:lnTo>
                      <a:pt x="24" y="410"/>
                    </a:lnTo>
                    <a:lnTo>
                      <a:pt x="22" y="417"/>
                    </a:lnTo>
                    <a:lnTo>
                      <a:pt x="17" y="437"/>
                    </a:lnTo>
                    <a:lnTo>
                      <a:pt x="14" y="444"/>
                    </a:lnTo>
                    <a:lnTo>
                      <a:pt x="12" y="453"/>
                    </a:lnTo>
                    <a:lnTo>
                      <a:pt x="12" y="460"/>
                    </a:lnTo>
                    <a:lnTo>
                      <a:pt x="7" y="468"/>
                    </a:lnTo>
                    <a:lnTo>
                      <a:pt x="7" y="480"/>
                    </a:lnTo>
                    <a:lnTo>
                      <a:pt x="5" y="487"/>
                    </a:lnTo>
                    <a:lnTo>
                      <a:pt x="5" y="494"/>
                    </a:lnTo>
                    <a:lnTo>
                      <a:pt x="2" y="504"/>
                    </a:lnTo>
                    <a:lnTo>
                      <a:pt x="2" y="513"/>
                    </a:lnTo>
                    <a:lnTo>
                      <a:pt x="0" y="520"/>
                    </a:lnTo>
                    <a:lnTo>
                      <a:pt x="0" y="530"/>
                    </a:lnTo>
                    <a:lnTo>
                      <a:pt x="10" y="530"/>
                    </a:lnTo>
                    <a:lnTo>
                      <a:pt x="12" y="523"/>
                    </a:lnTo>
                    <a:lnTo>
                      <a:pt x="12" y="516"/>
                    </a:lnTo>
                    <a:lnTo>
                      <a:pt x="19" y="494"/>
                    </a:lnTo>
                    <a:lnTo>
                      <a:pt x="22" y="489"/>
                    </a:lnTo>
                    <a:lnTo>
                      <a:pt x="22" y="480"/>
                    </a:lnTo>
                    <a:lnTo>
                      <a:pt x="29" y="458"/>
                    </a:lnTo>
                    <a:lnTo>
                      <a:pt x="29" y="453"/>
                    </a:lnTo>
                    <a:lnTo>
                      <a:pt x="34" y="444"/>
                    </a:lnTo>
                    <a:lnTo>
                      <a:pt x="34" y="437"/>
                    </a:lnTo>
                    <a:lnTo>
                      <a:pt x="38" y="432"/>
                    </a:lnTo>
                    <a:lnTo>
                      <a:pt x="38" y="422"/>
                    </a:lnTo>
                    <a:lnTo>
                      <a:pt x="43" y="417"/>
                    </a:lnTo>
                    <a:lnTo>
                      <a:pt x="43" y="408"/>
                    </a:lnTo>
                    <a:lnTo>
                      <a:pt x="46" y="400"/>
                    </a:lnTo>
                    <a:lnTo>
                      <a:pt x="48" y="396"/>
                    </a:lnTo>
                    <a:lnTo>
                      <a:pt x="55" y="374"/>
                    </a:lnTo>
                    <a:lnTo>
                      <a:pt x="58" y="365"/>
                    </a:lnTo>
                    <a:lnTo>
                      <a:pt x="60" y="360"/>
                    </a:lnTo>
                    <a:lnTo>
                      <a:pt x="62" y="353"/>
                    </a:lnTo>
                    <a:lnTo>
                      <a:pt x="62" y="345"/>
                    </a:lnTo>
                    <a:lnTo>
                      <a:pt x="70" y="324"/>
                    </a:lnTo>
                    <a:lnTo>
                      <a:pt x="72" y="319"/>
                    </a:lnTo>
                    <a:lnTo>
                      <a:pt x="74" y="309"/>
                    </a:lnTo>
                    <a:lnTo>
                      <a:pt x="79" y="305"/>
                    </a:lnTo>
                    <a:lnTo>
                      <a:pt x="79" y="297"/>
                    </a:lnTo>
                    <a:lnTo>
                      <a:pt x="82" y="288"/>
                    </a:lnTo>
                    <a:lnTo>
                      <a:pt x="86" y="278"/>
                    </a:lnTo>
                    <a:lnTo>
                      <a:pt x="89" y="269"/>
                    </a:lnTo>
                    <a:lnTo>
                      <a:pt x="98" y="240"/>
                    </a:lnTo>
                    <a:lnTo>
                      <a:pt x="98" y="233"/>
                    </a:lnTo>
                    <a:lnTo>
                      <a:pt x="103" y="225"/>
                    </a:lnTo>
                    <a:lnTo>
                      <a:pt x="106" y="220"/>
                    </a:lnTo>
                    <a:lnTo>
                      <a:pt x="108" y="211"/>
                    </a:lnTo>
                    <a:lnTo>
                      <a:pt x="108" y="206"/>
                    </a:lnTo>
                    <a:lnTo>
                      <a:pt x="115" y="192"/>
                    </a:lnTo>
                    <a:lnTo>
                      <a:pt x="118" y="185"/>
                    </a:lnTo>
                    <a:lnTo>
                      <a:pt x="120" y="175"/>
                    </a:lnTo>
                    <a:lnTo>
                      <a:pt x="125" y="165"/>
                    </a:lnTo>
                    <a:lnTo>
                      <a:pt x="127" y="156"/>
                    </a:lnTo>
                    <a:lnTo>
                      <a:pt x="137" y="127"/>
                    </a:lnTo>
                    <a:lnTo>
                      <a:pt x="139" y="122"/>
                    </a:lnTo>
                    <a:lnTo>
                      <a:pt x="142" y="113"/>
                    </a:lnTo>
                    <a:lnTo>
                      <a:pt x="144" y="108"/>
                    </a:lnTo>
                    <a:lnTo>
                      <a:pt x="146" y="100"/>
                    </a:lnTo>
                    <a:lnTo>
                      <a:pt x="149" y="91"/>
                    </a:lnTo>
                    <a:lnTo>
                      <a:pt x="154" y="86"/>
                    </a:lnTo>
                    <a:lnTo>
                      <a:pt x="156" y="79"/>
                    </a:lnTo>
                    <a:lnTo>
                      <a:pt x="158" y="69"/>
                    </a:lnTo>
                    <a:lnTo>
                      <a:pt x="163" y="60"/>
                    </a:lnTo>
                    <a:lnTo>
                      <a:pt x="166" y="53"/>
                    </a:lnTo>
                    <a:lnTo>
                      <a:pt x="168" y="48"/>
                    </a:lnTo>
                    <a:lnTo>
                      <a:pt x="168" y="43"/>
                    </a:lnTo>
                    <a:lnTo>
                      <a:pt x="173" y="36"/>
                    </a:lnTo>
                    <a:lnTo>
                      <a:pt x="173" y="26"/>
                    </a:lnTo>
                    <a:lnTo>
                      <a:pt x="175" y="17"/>
                    </a:lnTo>
                    <a:lnTo>
                      <a:pt x="173" y="7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140" name="Picture 92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8" y="772"/>
                <a:ext cx="180" cy="1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39" name="Picture 91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5" y="1245"/>
                <a:ext cx="158" cy="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6" name="Group 87"/>
            <p:cNvGrpSpPr>
              <a:grpSpLocks/>
            </p:cNvGrpSpPr>
            <p:nvPr/>
          </p:nvGrpSpPr>
          <p:grpSpPr bwMode="auto">
            <a:xfrm>
              <a:off x="1884" y="1173"/>
              <a:ext cx="46" cy="243"/>
              <a:chOff x="1884" y="1173"/>
              <a:chExt cx="46" cy="243"/>
            </a:xfrm>
          </p:grpSpPr>
          <p:sp>
            <p:nvSpPr>
              <p:cNvPr id="2095" name="Freeform 89"/>
              <p:cNvSpPr>
                <a:spLocks/>
              </p:cNvSpPr>
              <p:nvPr/>
            </p:nvSpPr>
            <p:spPr bwMode="auto">
              <a:xfrm>
                <a:off x="1884" y="1173"/>
                <a:ext cx="46" cy="243"/>
              </a:xfrm>
              <a:custGeom>
                <a:avLst/>
                <a:gdLst>
                  <a:gd name="T0" fmla="+- 0 1896 1884"/>
                  <a:gd name="T1" fmla="*/ T0 w 46"/>
                  <a:gd name="T2" fmla="+- 0 1173 1173"/>
                  <a:gd name="T3" fmla="*/ 1173 h 243"/>
                  <a:gd name="T4" fmla="+- 0 1889 1884"/>
                  <a:gd name="T5" fmla="*/ T4 w 46"/>
                  <a:gd name="T6" fmla="+- 0 1173 1173"/>
                  <a:gd name="T7" fmla="*/ 1173 h 243"/>
                  <a:gd name="T8" fmla="+- 0 1884 1884"/>
                  <a:gd name="T9" fmla="*/ T8 w 46"/>
                  <a:gd name="T10" fmla="+- 0 1175 1173"/>
                  <a:gd name="T11" fmla="*/ 1175 h 243"/>
                  <a:gd name="T12" fmla="+- 0 1884 1884"/>
                  <a:gd name="T13" fmla="*/ T12 w 46"/>
                  <a:gd name="T14" fmla="+- 0 1202 1173"/>
                  <a:gd name="T15" fmla="*/ 1202 h 243"/>
                  <a:gd name="T16" fmla="+- 0 1886 1884"/>
                  <a:gd name="T17" fmla="*/ T16 w 46"/>
                  <a:gd name="T18" fmla="+- 0 1212 1173"/>
                  <a:gd name="T19" fmla="*/ 1212 h 243"/>
                  <a:gd name="T20" fmla="+- 0 1886 1884"/>
                  <a:gd name="T21" fmla="*/ T20 w 46"/>
                  <a:gd name="T22" fmla="+- 0 1224 1173"/>
                  <a:gd name="T23" fmla="*/ 1224 h 243"/>
                  <a:gd name="T24" fmla="+- 0 1889 1884"/>
                  <a:gd name="T25" fmla="*/ T24 w 46"/>
                  <a:gd name="T26" fmla="+- 0 1231 1173"/>
                  <a:gd name="T27" fmla="*/ 1231 h 243"/>
                  <a:gd name="T28" fmla="+- 0 1889 1884"/>
                  <a:gd name="T29" fmla="*/ T28 w 46"/>
                  <a:gd name="T30" fmla="+- 0 1248 1173"/>
                  <a:gd name="T31" fmla="*/ 1248 h 243"/>
                  <a:gd name="T32" fmla="+- 0 1891 1884"/>
                  <a:gd name="T33" fmla="*/ T32 w 46"/>
                  <a:gd name="T34" fmla="+- 0 1252 1173"/>
                  <a:gd name="T35" fmla="*/ 1252 h 243"/>
                  <a:gd name="T36" fmla="+- 0 1891 1884"/>
                  <a:gd name="T37" fmla="*/ T36 w 46"/>
                  <a:gd name="T38" fmla="+- 0 1260 1173"/>
                  <a:gd name="T39" fmla="*/ 1260 h 243"/>
                  <a:gd name="T40" fmla="+- 0 1894 1884"/>
                  <a:gd name="T41" fmla="*/ T40 w 46"/>
                  <a:gd name="T42" fmla="+- 0 1267 1173"/>
                  <a:gd name="T43" fmla="*/ 1267 h 243"/>
                  <a:gd name="T44" fmla="+- 0 1894 1884"/>
                  <a:gd name="T45" fmla="*/ T44 w 46"/>
                  <a:gd name="T46" fmla="+- 0 1284 1173"/>
                  <a:gd name="T47" fmla="*/ 1284 h 243"/>
                  <a:gd name="T48" fmla="+- 0 1898 1884"/>
                  <a:gd name="T49" fmla="*/ T48 w 46"/>
                  <a:gd name="T50" fmla="+- 0 1298 1173"/>
                  <a:gd name="T51" fmla="*/ 1298 h 243"/>
                  <a:gd name="T52" fmla="+- 0 1898 1884"/>
                  <a:gd name="T53" fmla="*/ T52 w 46"/>
                  <a:gd name="T54" fmla="+- 0 1320 1173"/>
                  <a:gd name="T55" fmla="*/ 1320 h 243"/>
                  <a:gd name="T56" fmla="+- 0 1903 1884"/>
                  <a:gd name="T57" fmla="*/ T56 w 46"/>
                  <a:gd name="T58" fmla="+- 0 1334 1173"/>
                  <a:gd name="T59" fmla="*/ 1334 h 243"/>
                  <a:gd name="T60" fmla="+- 0 1903 1884"/>
                  <a:gd name="T61" fmla="*/ T60 w 46"/>
                  <a:gd name="T62" fmla="+- 0 1348 1173"/>
                  <a:gd name="T63" fmla="*/ 1348 h 243"/>
                  <a:gd name="T64" fmla="+- 0 1908 1884"/>
                  <a:gd name="T65" fmla="*/ T64 w 46"/>
                  <a:gd name="T66" fmla="+- 0 1355 1173"/>
                  <a:gd name="T67" fmla="*/ 1355 h 243"/>
                  <a:gd name="T68" fmla="+- 0 1908 1884"/>
                  <a:gd name="T69" fmla="*/ T68 w 46"/>
                  <a:gd name="T70" fmla="+- 0 1363 1173"/>
                  <a:gd name="T71" fmla="*/ 1363 h 243"/>
                  <a:gd name="T72" fmla="+- 0 1910 1884"/>
                  <a:gd name="T73" fmla="*/ T72 w 46"/>
                  <a:gd name="T74" fmla="+- 0 1370 1173"/>
                  <a:gd name="T75" fmla="*/ 1370 h 243"/>
                  <a:gd name="T76" fmla="+- 0 1910 1884"/>
                  <a:gd name="T77" fmla="*/ T76 w 46"/>
                  <a:gd name="T78" fmla="+- 0 1384 1173"/>
                  <a:gd name="T79" fmla="*/ 1384 h 243"/>
                  <a:gd name="T80" fmla="+- 0 1915 1884"/>
                  <a:gd name="T81" fmla="*/ T80 w 46"/>
                  <a:gd name="T82" fmla="+- 0 1399 1173"/>
                  <a:gd name="T83" fmla="*/ 1399 h 243"/>
                  <a:gd name="T84" fmla="+- 0 1915 1884"/>
                  <a:gd name="T85" fmla="*/ T84 w 46"/>
                  <a:gd name="T86" fmla="+- 0 1406 1173"/>
                  <a:gd name="T87" fmla="*/ 1406 h 243"/>
                  <a:gd name="T88" fmla="+- 0 1918 1884"/>
                  <a:gd name="T89" fmla="*/ T88 w 46"/>
                  <a:gd name="T90" fmla="+- 0 1413 1173"/>
                  <a:gd name="T91" fmla="*/ 1413 h 243"/>
                  <a:gd name="T92" fmla="+- 0 1922 1884"/>
                  <a:gd name="T93" fmla="*/ T92 w 46"/>
                  <a:gd name="T94" fmla="+- 0 1415 1173"/>
                  <a:gd name="T95" fmla="*/ 1415 h 243"/>
                  <a:gd name="T96" fmla="+- 0 1930 1884"/>
                  <a:gd name="T97" fmla="*/ T96 w 46"/>
                  <a:gd name="T98" fmla="+- 0 1415 1173"/>
                  <a:gd name="T99" fmla="*/ 1415 h 243"/>
                  <a:gd name="T100" fmla="+- 0 1930 1884"/>
                  <a:gd name="T101" fmla="*/ T100 w 46"/>
                  <a:gd name="T102" fmla="+- 0 1375 1173"/>
                  <a:gd name="T103" fmla="*/ 1375 h 243"/>
                  <a:gd name="T104" fmla="+- 0 1925 1884"/>
                  <a:gd name="T105" fmla="*/ T104 w 46"/>
                  <a:gd name="T106" fmla="+- 0 1360 1173"/>
                  <a:gd name="T107" fmla="*/ 1360 h 243"/>
                  <a:gd name="T108" fmla="+- 0 1925 1884"/>
                  <a:gd name="T109" fmla="*/ T108 w 46"/>
                  <a:gd name="T110" fmla="+- 0 1344 1173"/>
                  <a:gd name="T111" fmla="*/ 1344 h 243"/>
                  <a:gd name="T112" fmla="+- 0 1922 1884"/>
                  <a:gd name="T113" fmla="*/ T112 w 46"/>
                  <a:gd name="T114" fmla="+- 0 1336 1173"/>
                  <a:gd name="T115" fmla="*/ 1336 h 243"/>
                  <a:gd name="T116" fmla="+- 0 1920 1884"/>
                  <a:gd name="T117" fmla="*/ T116 w 46"/>
                  <a:gd name="T118" fmla="+- 0 1327 1173"/>
                  <a:gd name="T119" fmla="*/ 1327 h 243"/>
                  <a:gd name="T120" fmla="+- 0 1920 1884"/>
                  <a:gd name="T121" fmla="*/ T120 w 46"/>
                  <a:gd name="T122" fmla="+- 0 1320 1173"/>
                  <a:gd name="T123" fmla="*/ 1320 h 243"/>
                  <a:gd name="T124" fmla="+- 0 1918 1884"/>
                  <a:gd name="T125" fmla="*/ T124 w 46"/>
                  <a:gd name="T126" fmla="+- 0 1312 1173"/>
                  <a:gd name="T127" fmla="*/ 1312 h 243"/>
                  <a:gd name="T128" fmla="+- 0 1915 1884"/>
                  <a:gd name="T129" fmla="*/ T128 w 46"/>
                  <a:gd name="T130" fmla="+- 0 1303 1173"/>
                  <a:gd name="T131" fmla="*/ 1303 h 243"/>
                  <a:gd name="T132" fmla="+- 0 1915 1884"/>
                  <a:gd name="T133" fmla="*/ T132 w 46"/>
                  <a:gd name="T134" fmla="+- 0 1288 1173"/>
                  <a:gd name="T135" fmla="*/ 1288 h 243"/>
                  <a:gd name="T136" fmla="+- 0 1913 1884"/>
                  <a:gd name="T137" fmla="*/ T136 w 46"/>
                  <a:gd name="T138" fmla="+- 0 1281 1173"/>
                  <a:gd name="T139" fmla="*/ 1281 h 243"/>
                  <a:gd name="T140" fmla="+- 0 1913 1884"/>
                  <a:gd name="T141" fmla="*/ T140 w 46"/>
                  <a:gd name="T142" fmla="+- 0 1274 1173"/>
                  <a:gd name="T143" fmla="*/ 1274 h 243"/>
                  <a:gd name="T144" fmla="+- 0 1910 1884"/>
                  <a:gd name="T145" fmla="*/ T144 w 46"/>
                  <a:gd name="T146" fmla="+- 0 1267 1173"/>
                  <a:gd name="T147" fmla="*/ 1267 h 243"/>
                  <a:gd name="T148" fmla="+- 0 1910 1884"/>
                  <a:gd name="T149" fmla="*/ T148 w 46"/>
                  <a:gd name="T150" fmla="+- 0 1260 1173"/>
                  <a:gd name="T151" fmla="*/ 1260 h 243"/>
                  <a:gd name="T152" fmla="+- 0 1908 1884"/>
                  <a:gd name="T153" fmla="*/ T152 w 46"/>
                  <a:gd name="T154" fmla="+- 0 1252 1173"/>
                  <a:gd name="T155" fmla="*/ 1252 h 243"/>
                  <a:gd name="T156" fmla="+- 0 1908 1884"/>
                  <a:gd name="T157" fmla="*/ T156 w 46"/>
                  <a:gd name="T158" fmla="+- 0 1243 1173"/>
                  <a:gd name="T159" fmla="*/ 1243 h 243"/>
                  <a:gd name="T160" fmla="+- 0 1906 1884"/>
                  <a:gd name="T161" fmla="*/ T160 w 46"/>
                  <a:gd name="T162" fmla="+- 0 1235 1173"/>
                  <a:gd name="T163" fmla="*/ 1235 h 243"/>
                  <a:gd name="T164" fmla="+- 0 1906 1884"/>
                  <a:gd name="T165" fmla="*/ T164 w 46"/>
                  <a:gd name="T166" fmla="+- 0 1228 1173"/>
                  <a:gd name="T167" fmla="*/ 1228 h 243"/>
                  <a:gd name="T168" fmla="+- 0 1903 1884"/>
                  <a:gd name="T169" fmla="*/ T168 w 46"/>
                  <a:gd name="T170" fmla="+- 0 1221 1173"/>
                  <a:gd name="T171" fmla="*/ 1221 h 243"/>
                  <a:gd name="T172" fmla="+- 0 1903 1884"/>
                  <a:gd name="T173" fmla="*/ T172 w 46"/>
                  <a:gd name="T174" fmla="+- 0 1212 1173"/>
                  <a:gd name="T175" fmla="*/ 1212 h 243"/>
                  <a:gd name="T176" fmla="+- 0 1901 1884"/>
                  <a:gd name="T177" fmla="*/ T176 w 46"/>
                  <a:gd name="T178" fmla="+- 0 1204 1173"/>
                  <a:gd name="T179" fmla="*/ 1204 h 243"/>
                  <a:gd name="T180" fmla="+- 0 1901 1884"/>
                  <a:gd name="T181" fmla="*/ T180 w 46"/>
                  <a:gd name="T182" fmla="+- 0 1190 1173"/>
                  <a:gd name="T183" fmla="*/ 1190 h 243"/>
                  <a:gd name="T184" fmla="+- 0 1898 1884"/>
                  <a:gd name="T185" fmla="*/ T184 w 46"/>
                  <a:gd name="T186" fmla="+- 0 1185 1173"/>
                  <a:gd name="T187" fmla="*/ 1185 h 243"/>
                  <a:gd name="T188" fmla="+- 0 1898 1884"/>
                  <a:gd name="T189" fmla="*/ T188 w 46"/>
                  <a:gd name="T190" fmla="+- 0 1175 1173"/>
                  <a:gd name="T191" fmla="*/ 1175 h 243"/>
                  <a:gd name="T192" fmla="+- 0 1896 1884"/>
                  <a:gd name="T193" fmla="*/ T192 w 46"/>
                  <a:gd name="T194" fmla="+- 0 1173 1173"/>
                  <a:gd name="T195" fmla="*/ 1173 h 2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</a:cxnLst>
                <a:rect l="0" t="0" r="r" b="b"/>
                <a:pathLst>
                  <a:path w="46" h="243">
                    <a:moveTo>
                      <a:pt x="12" y="0"/>
                    </a:moveTo>
                    <a:lnTo>
                      <a:pt x="5" y="0"/>
                    </a:lnTo>
                    <a:lnTo>
                      <a:pt x="0" y="2"/>
                    </a:lnTo>
                    <a:lnTo>
                      <a:pt x="0" y="29"/>
                    </a:lnTo>
                    <a:lnTo>
                      <a:pt x="2" y="39"/>
                    </a:lnTo>
                    <a:lnTo>
                      <a:pt x="2" y="51"/>
                    </a:lnTo>
                    <a:lnTo>
                      <a:pt x="5" y="58"/>
                    </a:lnTo>
                    <a:lnTo>
                      <a:pt x="5" y="75"/>
                    </a:lnTo>
                    <a:lnTo>
                      <a:pt x="7" y="79"/>
                    </a:lnTo>
                    <a:lnTo>
                      <a:pt x="7" y="87"/>
                    </a:lnTo>
                    <a:lnTo>
                      <a:pt x="10" y="94"/>
                    </a:lnTo>
                    <a:lnTo>
                      <a:pt x="10" y="111"/>
                    </a:lnTo>
                    <a:lnTo>
                      <a:pt x="14" y="125"/>
                    </a:lnTo>
                    <a:lnTo>
                      <a:pt x="14" y="147"/>
                    </a:lnTo>
                    <a:lnTo>
                      <a:pt x="19" y="161"/>
                    </a:lnTo>
                    <a:lnTo>
                      <a:pt x="19" y="175"/>
                    </a:lnTo>
                    <a:lnTo>
                      <a:pt x="24" y="182"/>
                    </a:lnTo>
                    <a:lnTo>
                      <a:pt x="24" y="190"/>
                    </a:lnTo>
                    <a:lnTo>
                      <a:pt x="26" y="197"/>
                    </a:lnTo>
                    <a:lnTo>
                      <a:pt x="26" y="211"/>
                    </a:lnTo>
                    <a:lnTo>
                      <a:pt x="31" y="226"/>
                    </a:lnTo>
                    <a:lnTo>
                      <a:pt x="31" y="233"/>
                    </a:lnTo>
                    <a:lnTo>
                      <a:pt x="34" y="240"/>
                    </a:lnTo>
                    <a:lnTo>
                      <a:pt x="38" y="242"/>
                    </a:lnTo>
                    <a:lnTo>
                      <a:pt x="46" y="242"/>
                    </a:lnTo>
                    <a:lnTo>
                      <a:pt x="46" y="202"/>
                    </a:lnTo>
                    <a:lnTo>
                      <a:pt x="41" y="187"/>
                    </a:lnTo>
                    <a:lnTo>
                      <a:pt x="41" y="171"/>
                    </a:lnTo>
                    <a:lnTo>
                      <a:pt x="38" y="163"/>
                    </a:lnTo>
                    <a:lnTo>
                      <a:pt x="36" y="154"/>
                    </a:lnTo>
                    <a:lnTo>
                      <a:pt x="36" y="147"/>
                    </a:lnTo>
                    <a:lnTo>
                      <a:pt x="34" y="139"/>
                    </a:lnTo>
                    <a:lnTo>
                      <a:pt x="31" y="130"/>
                    </a:lnTo>
                    <a:lnTo>
                      <a:pt x="31" y="115"/>
                    </a:lnTo>
                    <a:lnTo>
                      <a:pt x="29" y="108"/>
                    </a:lnTo>
                    <a:lnTo>
                      <a:pt x="29" y="101"/>
                    </a:lnTo>
                    <a:lnTo>
                      <a:pt x="26" y="94"/>
                    </a:lnTo>
                    <a:lnTo>
                      <a:pt x="26" y="87"/>
                    </a:lnTo>
                    <a:lnTo>
                      <a:pt x="24" y="79"/>
                    </a:lnTo>
                    <a:lnTo>
                      <a:pt x="24" y="70"/>
                    </a:lnTo>
                    <a:lnTo>
                      <a:pt x="22" y="62"/>
                    </a:lnTo>
                    <a:lnTo>
                      <a:pt x="22" y="55"/>
                    </a:lnTo>
                    <a:lnTo>
                      <a:pt x="19" y="48"/>
                    </a:lnTo>
                    <a:lnTo>
                      <a:pt x="19" y="39"/>
                    </a:lnTo>
                    <a:lnTo>
                      <a:pt x="17" y="31"/>
                    </a:lnTo>
                    <a:lnTo>
                      <a:pt x="17" y="17"/>
                    </a:lnTo>
                    <a:lnTo>
                      <a:pt x="14" y="12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136" name="Picture 8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0" y="1248"/>
                <a:ext cx="283" cy="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7" name="Group 85"/>
            <p:cNvGrpSpPr>
              <a:grpSpLocks/>
            </p:cNvGrpSpPr>
            <p:nvPr/>
          </p:nvGrpSpPr>
          <p:grpSpPr bwMode="auto">
            <a:xfrm>
              <a:off x="564" y="1320"/>
              <a:ext cx="480" cy="377"/>
              <a:chOff x="564" y="1320"/>
              <a:chExt cx="480" cy="377"/>
            </a:xfrm>
          </p:grpSpPr>
          <p:sp>
            <p:nvSpPr>
              <p:cNvPr id="2094" name="Freeform 86"/>
              <p:cNvSpPr>
                <a:spLocks/>
              </p:cNvSpPr>
              <p:nvPr/>
            </p:nvSpPr>
            <p:spPr bwMode="auto">
              <a:xfrm>
                <a:off x="564" y="1320"/>
                <a:ext cx="480" cy="377"/>
              </a:xfrm>
              <a:custGeom>
                <a:avLst/>
                <a:gdLst>
                  <a:gd name="T0" fmla="+- 0 1032 564"/>
                  <a:gd name="T1" fmla="*/ T0 w 480"/>
                  <a:gd name="T2" fmla="+- 0 1320 1320"/>
                  <a:gd name="T3" fmla="*/ 1320 h 377"/>
                  <a:gd name="T4" fmla="+- 0 1020 564"/>
                  <a:gd name="T5" fmla="*/ T4 w 480"/>
                  <a:gd name="T6" fmla="+- 0 1327 1320"/>
                  <a:gd name="T7" fmla="*/ 1327 h 377"/>
                  <a:gd name="T8" fmla="+- 0 1010 564"/>
                  <a:gd name="T9" fmla="*/ T8 w 480"/>
                  <a:gd name="T10" fmla="+- 0 1336 1320"/>
                  <a:gd name="T11" fmla="*/ 1336 h 377"/>
                  <a:gd name="T12" fmla="+- 0 991 564"/>
                  <a:gd name="T13" fmla="*/ T12 w 480"/>
                  <a:gd name="T14" fmla="+- 0 1351 1320"/>
                  <a:gd name="T15" fmla="*/ 1351 h 377"/>
                  <a:gd name="T16" fmla="+- 0 979 564"/>
                  <a:gd name="T17" fmla="*/ T16 w 480"/>
                  <a:gd name="T18" fmla="+- 0 1358 1320"/>
                  <a:gd name="T19" fmla="*/ 1358 h 377"/>
                  <a:gd name="T20" fmla="+- 0 967 564"/>
                  <a:gd name="T21" fmla="*/ T20 w 480"/>
                  <a:gd name="T22" fmla="+- 0 1368 1320"/>
                  <a:gd name="T23" fmla="*/ 1368 h 377"/>
                  <a:gd name="T24" fmla="+- 0 955 564"/>
                  <a:gd name="T25" fmla="*/ T24 w 480"/>
                  <a:gd name="T26" fmla="+- 0 1375 1320"/>
                  <a:gd name="T27" fmla="*/ 1375 h 377"/>
                  <a:gd name="T28" fmla="+- 0 946 564"/>
                  <a:gd name="T29" fmla="*/ T28 w 480"/>
                  <a:gd name="T30" fmla="+- 0 1387 1320"/>
                  <a:gd name="T31" fmla="*/ 1387 h 377"/>
                  <a:gd name="T32" fmla="+- 0 934 564"/>
                  <a:gd name="T33" fmla="*/ T32 w 480"/>
                  <a:gd name="T34" fmla="+- 0 1396 1320"/>
                  <a:gd name="T35" fmla="*/ 1396 h 377"/>
                  <a:gd name="T36" fmla="+- 0 919 564"/>
                  <a:gd name="T37" fmla="*/ T36 w 480"/>
                  <a:gd name="T38" fmla="+- 0 1404 1320"/>
                  <a:gd name="T39" fmla="*/ 1404 h 377"/>
                  <a:gd name="T40" fmla="+- 0 910 564"/>
                  <a:gd name="T41" fmla="*/ T40 w 480"/>
                  <a:gd name="T42" fmla="+- 0 1413 1320"/>
                  <a:gd name="T43" fmla="*/ 1413 h 377"/>
                  <a:gd name="T44" fmla="+- 0 893 564"/>
                  <a:gd name="T45" fmla="*/ T44 w 480"/>
                  <a:gd name="T46" fmla="+- 0 1428 1320"/>
                  <a:gd name="T47" fmla="*/ 1428 h 377"/>
                  <a:gd name="T48" fmla="+- 0 881 564"/>
                  <a:gd name="T49" fmla="*/ T48 w 480"/>
                  <a:gd name="T50" fmla="+- 0 1437 1320"/>
                  <a:gd name="T51" fmla="*/ 1437 h 377"/>
                  <a:gd name="T52" fmla="+- 0 869 564"/>
                  <a:gd name="T53" fmla="*/ T52 w 480"/>
                  <a:gd name="T54" fmla="+- 0 1447 1320"/>
                  <a:gd name="T55" fmla="*/ 1447 h 377"/>
                  <a:gd name="T56" fmla="+- 0 850 564"/>
                  <a:gd name="T57" fmla="*/ T56 w 480"/>
                  <a:gd name="T58" fmla="+- 0 1464 1320"/>
                  <a:gd name="T59" fmla="*/ 1464 h 377"/>
                  <a:gd name="T60" fmla="+- 0 830 564"/>
                  <a:gd name="T61" fmla="*/ T60 w 480"/>
                  <a:gd name="T62" fmla="+- 0 1478 1320"/>
                  <a:gd name="T63" fmla="*/ 1478 h 377"/>
                  <a:gd name="T64" fmla="+- 0 809 564"/>
                  <a:gd name="T65" fmla="*/ T64 w 480"/>
                  <a:gd name="T66" fmla="+- 0 1495 1320"/>
                  <a:gd name="T67" fmla="*/ 1495 h 377"/>
                  <a:gd name="T68" fmla="+- 0 792 564"/>
                  <a:gd name="T69" fmla="*/ T68 w 480"/>
                  <a:gd name="T70" fmla="+- 0 1507 1320"/>
                  <a:gd name="T71" fmla="*/ 1507 h 377"/>
                  <a:gd name="T72" fmla="+- 0 766 564"/>
                  <a:gd name="T73" fmla="*/ T72 w 480"/>
                  <a:gd name="T74" fmla="+- 0 1528 1320"/>
                  <a:gd name="T75" fmla="*/ 1528 h 377"/>
                  <a:gd name="T76" fmla="+- 0 746 564"/>
                  <a:gd name="T77" fmla="*/ T76 w 480"/>
                  <a:gd name="T78" fmla="+- 0 1540 1320"/>
                  <a:gd name="T79" fmla="*/ 1540 h 377"/>
                  <a:gd name="T80" fmla="+- 0 730 564"/>
                  <a:gd name="T81" fmla="*/ T80 w 480"/>
                  <a:gd name="T82" fmla="+- 0 1555 1320"/>
                  <a:gd name="T83" fmla="*/ 1555 h 377"/>
                  <a:gd name="T84" fmla="+- 0 710 564"/>
                  <a:gd name="T85" fmla="*/ T84 w 480"/>
                  <a:gd name="T86" fmla="+- 0 1567 1320"/>
                  <a:gd name="T87" fmla="*/ 1567 h 377"/>
                  <a:gd name="T88" fmla="+- 0 684 564"/>
                  <a:gd name="T89" fmla="*/ T88 w 480"/>
                  <a:gd name="T90" fmla="+- 0 1586 1320"/>
                  <a:gd name="T91" fmla="*/ 1586 h 377"/>
                  <a:gd name="T92" fmla="+- 0 667 564"/>
                  <a:gd name="T93" fmla="*/ T92 w 480"/>
                  <a:gd name="T94" fmla="+- 0 1603 1320"/>
                  <a:gd name="T95" fmla="*/ 1603 h 377"/>
                  <a:gd name="T96" fmla="+- 0 648 564"/>
                  <a:gd name="T97" fmla="*/ T96 w 480"/>
                  <a:gd name="T98" fmla="+- 0 1615 1320"/>
                  <a:gd name="T99" fmla="*/ 1615 h 377"/>
                  <a:gd name="T100" fmla="+- 0 629 564"/>
                  <a:gd name="T101" fmla="*/ T100 w 480"/>
                  <a:gd name="T102" fmla="+- 0 1629 1320"/>
                  <a:gd name="T103" fmla="*/ 1629 h 377"/>
                  <a:gd name="T104" fmla="+- 0 612 564"/>
                  <a:gd name="T105" fmla="*/ T104 w 480"/>
                  <a:gd name="T106" fmla="+- 0 1644 1320"/>
                  <a:gd name="T107" fmla="*/ 1644 h 377"/>
                  <a:gd name="T108" fmla="+- 0 595 564"/>
                  <a:gd name="T109" fmla="*/ T108 w 480"/>
                  <a:gd name="T110" fmla="+- 0 1658 1320"/>
                  <a:gd name="T111" fmla="*/ 1658 h 377"/>
                  <a:gd name="T112" fmla="+- 0 578 564"/>
                  <a:gd name="T113" fmla="*/ T112 w 480"/>
                  <a:gd name="T114" fmla="+- 0 1672 1320"/>
                  <a:gd name="T115" fmla="*/ 1672 h 377"/>
                  <a:gd name="T116" fmla="+- 0 564 564"/>
                  <a:gd name="T117" fmla="*/ T116 w 480"/>
                  <a:gd name="T118" fmla="+- 0 1689 1320"/>
                  <a:gd name="T119" fmla="*/ 1689 h 377"/>
                  <a:gd name="T120" fmla="+- 0 569 564"/>
                  <a:gd name="T121" fmla="*/ T120 w 480"/>
                  <a:gd name="T122" fmla="+- 0 1696 1320"/>
                  <a:gd name="T123" fmla="*/ 1696 h 377"/>
                  <a:gd name="T124" fmla="+- 0 583 564"/>
                  <a:gd name="T125" fmla="*/ T124 w 480"/>
                  <a:gd name="T126" fmla="+- 0 1689 1320"/>
                  <a:gd name="T127" fmla="*/ 1689 h 377"/>
                  <a:gd name="T128" fmla="+- 0 600 564"/>
                  <a:gd name="T129" fmla="*/ T128 w 480"/>
                  <a:gd name="T130" fmla="+- 0 1675 1320"/>
                  <a:gd name="T131" fmla="*/ 1675 h 377"/>
                  <a:gd name="T132" fmla="+- 0 612 564"/>
                  <a:gd name="T133" fmla="*/ T132 w 480"/>
                  <a:gd name="T134" fmla="+- 0 1668 1320"/>
                  <a:gd name="T135" fmla="*/ 1668 h 377"/>
                  <a:gd name="T136" fmla="+- 0 624 564"/>
                  <a:gd name="T137" fmla="*/ T136 w 480"/>
                  <a:gd name="T138" fmla="+- 0 1660 1320"/>
                  <a:gd name="T139" fmla="*/ 1660 h 377"/>
                  <a:gd name="T140" fmla="+- 0 638 564"/>
                  <a:gd name="T141" fmla="*/ T140 w 480"/>
                  <a:gd name="T142" fmla="+- 0 1651 1320"/>
                  <a:gd name="T143" fmla="*/ 1651 h 377"/>
                  <a:gd name="T144" fmla="+- 0 650 564"/>
                  <a:gd name="T145" fmla="*/ T144 w 480"/>
                  <a:gd name="T146" fmla="+- 0 1641 1320"/>
                  <a:gd name="T147" fmla="*/ 1641 h 377"/>
                  <a:gd name="T148" fmla="+- 0 670 564"/>
                  <a:gd name="T149" fmla="*/ T148 w 480"/>
                  <a:gd name="T150" fmla="+- 0 1629 1320"/>
                  <a:gd name="T151" fmla="*/ 1629 h 377"/>
                  <a:gd name="T152" fmla="+- 0 694 564"/>
                  <a:gd name="T153" fmla="*/ T152 w 480"/>
                  <a:gd name="T154" fmla="+- 0 1610 1320"/>
                  <a:gd name="T155" fmla="*/ 1610 h 377"/>
                  <a:gd name="T156" fmla="+- 0 706 564"/>
                  <a:gd name="T157" fmla="*/ T156 w 480"/>
                  <a:gd name="T158" fmla="+- 0 1603 1320"/>
                  <a:gd name="T159" fmla="*/ 1603 h 377"/>
                  <a:gd name="T160" fmla="+- 0 720 564"/>
                  <a:gd name="T161" fmla="*/ T160 w 480"/>
                  <a:gd name="T162" fmla="+- 0 1586 1320"/>
                  <a:gd name="T163" fmla="*/ 1586 h 377"/>
                  <a:gd name="T164" fmla="+- 0 734 564"/>
                  <a:gd name="T165" fmla="*/ T164 w 480"/>
                  <a:gd name="T166" fmla="+- 0 1576 1320"/>
                  <a:gd name="T167" fmla="*/ 1576 h 377"/>
                  <a:gd name="T168" fmla="+- 0 744 564"/>
                  <a:gd name="T169" fmla="*/ T168 w 480"/>
                  <a:gd name="T170" fmla="+- 0 1569 1320"/>
                  <a:gd name="T171" fmla="*/ 1569 h 377"/>
                  <a:gd name="T172" fmla="+- 0 763 564"/>
                  <a:gd name="T173" fmla="*/ T172 w 480"/>
                  <a:gd name="T174" fmla="+- 0 1557 1320"/>
                  <a:gd name="T175" fmla="*/ 1557 h 377"/>
                  <a:gd name="T176" fmla="+- 0 780 564"/>
                  <a:gd name="T177" fmla="*/ T176 w 480"/>
                  <a:gd name="T178" fmla="+- 0 1540 1320"/>
                  <a:gd name="T179" fmla="*/ 1540 h 377"/>
                  <a:gd name="T180" fmla="+- 0 799 564"/>
                  <a:gd name="T181" fmla="*/ T180 w 480"/>
                  <a:gd name="T182" fmla="+- 0 1528 1320"/>
                  <a:gd name="T183" fmla="*/ 1528 h 377"/>
                  <a:gd name="T184" fmla="+- 0 818 564"/>
                  <a:gd name="T185" fmla="*/ T184 w 480"/>
                  <a:gd name="T186" fmla="+- 0 1512 1320"/>
                  <a:gd name="T187" fmla="*/ 1512 h 377"/>
                  <a:gd name="T188" fmla="+- 0 838 564"/>
                  <a:gd name="T189" fmla="*/ T188 w 480"/>
                  <a:gd name="T190" fmla="+- 0 1500 1320"/>
                  <a:gd name="T191" fmla="*/ 1500 h 377"/>
                  <a:gd name="T192" fmla="+- 0 864 564"/>
                  <a:gd name="T193" fmla="*/ T192 w 480"/>
                  <a:gd name="T194" fmla="+- 0 1478 1320"/>
                  <a:gd name="T195" fmla="*/ 1478 h 377"/>
                  <a:gd name="T196" fmla="+- 0 881 564"/>
                  <a:gd name="T197" fmla="*/ T196 w 480"/>
                  <a:gd name="T198" fmla="+- 0 1464 1320"/>
                  <a:gd name="T199" fmla="*/ 1464 h 377"/>
                  <a:gd name="T200" fmla="+- 0 900 564"/>
                  <a:gd name="T201" fmla="*/ T200 w 480"/>
                  <a:gd name="T202" fmla="+- 0 1452 1320"/>
                  <a:gd name="T203" fmla="*/ 1452 h 377"/>
                  <a:gd name="T204" fmla="+- 0 917 564"/>
                  <a:gd name="T205" fmla="*/ T204 w 480"/>
                  <a:gd name="T206" fmla="+- 0 1437 1320"/>
                  <a:gd name="T207" fmla="*/ 1437 h 377"/>
                  <a:gd name="T208" fmla="+- 0 934 564"/>
                  <a:gd name="T209" fmla="*/ T208 w 480"/>
                  <a:gd name="T210" fmla="+- 0 1423 1320"/>
                  <a:gd name="T211" fmla="*/ 1423 h 377"/>
                  <a:gd name="T212" fmla="+- 0 950 564"/>
                  <a:gd name="T213" fmla="*/ T212 w 480"/>
                  <a:gd name="T214" fmla="+- 0 1411 1320"/>
                  <a:gd name="T215" fmla="*/ 1411 h 377"/>
                  <a:gd name="T216" fmla="+- 0 984 564"/>
                  <a:gd name="T217" fmla="*/ T216 w 480"/>
                  <a:gd name="T218" fmla="+- 0 1382 1320"/>
                  <a:gd name="T219" fmla="*/ 1382 h 377"/>
                  <a:gd name="T220" fmla="+- 0 1003 564"/>
                  <a:gd name="T221" fmla="*/ T220 w 480"/>
                  <a:gd name="T222" fmla="+- 0 1365 1320"/>
                  <a:gd name="T223" fmla="*/ 1365 h 377"/>
                  <a:gd name="T224" fmla="+- 0 1020 564"/>
                  <a:gd name="T225" fmla="*/ T224 w 480"/>
                  <a:gd name="T226" fmla="+- 0 1351 1320"/>
                  <a:gd name="T227" fmla="*/ 1351 h 377"/>
                  <a:gd name="T228" fmla="+- 0 1037 564"/>
                  <a:gd name="T229" fmla="*/ T228 w 480"/>
                  <a:gd name="T230" fmla="+- 0 1334 1320"/>
                  <a:gd name="T231" fmla="*/ 1334 h 377"/>
                  <a:gd name="T232" fmla="+- 0 1042 564"/>
                  <a:gd name="T233" fmla="*/ T232 w 480"/>
                  <a:gd name="T234" fmla="+- 0 1324 1320"/>
                  <a:gd name="T235" fmla="*/ 1324 h 377"/>
                  <a:gd name="T236" fmla="+- 0 1034 564"/>
                  <a:gd name="T237" fmla="*/ T236 w 480"/>
                  <a:gd name="T238" fmla="+- 0 1320 1320"/>
                  <a:gd name="T239" fmla="*/ 1320 h 3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</a:cxnLst>
                <a:rect l="0" t="0" r="r" b="b"/>
                <a:pathLst>
                  <a:path w="480" h="377">
                    <a:moveTo>
                      <a:pt x="470" y="0"/>
                    </a:moveTo>
                    <a:lnTo>
                      <a:pt x="468" y="0"/>
                    </a:lnTo>
                    <a:lnTo>
                      <a:pt x="463" y="2"/>
                    </a:lnTo>
                    <a:lnTo>
                      <a:pt x="456" y="7"/>
                    </a:lnTo>
                    <a:lnTo>
                      <a:pt x="451" y="9"/>
                    </a:lnTo>
                    <a:lnTo>
                      <a:pt x="446" y="16"/>
                    </a:lnTo>
                    <a:lnTo>
                      <a:pt x="439" y="19"/>
                    </a:lnTo>
                    <a:lnTo>
                      <a:pt x="427" y="31"/>
                    </a:lnTo>
                    <a:lnTo>
                      <a:pt x="420" y="35"/>
                    </a:lnTo>
                    <a:lnTo>
                      <a:pt x="415" y="38"/>
                    </a:lnTo>
                    <a:lnTo>
                      <a:pt x="410" y="43"/>
                    </a:lnTo>
                    <a:lnTo>
                      <a:pt x="403" y="48"/>
                    </a:lnTo>
                    <a:lnTo>
                      <a:pt x="398" y="52"/>
                    </a:lnTo>
                    <a:lnTo>
                      <a:pt x="391" y="55"/>
                    </a:lnTo>
                    <a:lnTo>
                      <a:pt x="386" y="62"/>
                    </a:lnTo>
                    <a:lnTo>
                      <a:pt x="382" y="67"/>
                    </a:lnTo>
                    <a:lnTo>
                      <a:pt x="374" y="72"/>
                    </a:lnTo>
                    <a:lnTo>
                      <a:pt x="370" y="76"/>
                    </a:lnTo>
                    <a:lnTo>
                      <a:pt x="362" y="81"/>
                    </a:lnTo>
                    <a:lnTo>
                      <a:pt x="355" y="84"/>
                    </a:lnTo>
                    <a:lnTo>
                      <a:pt x="350" y="91"/>
                    </a:lnTo>
                    <a:lnTo>
                      <a:pt x="346" y="93"/>
                    </a:lnTo>
                    <a:lnTo>
                      <a:pt x="338" y="98"/>
                    </a:lnTo>
                    <a:lnTo>
                      <a:pt x="329" y="108"/>
                    </a:lnTo>
                    <a:lnTo>
                      <a:pt x="322" y="112"/>
                    </a:lnTo>
                    <a:lnTo>
                      <a:pt x="317" y="117"/>
                    </a:lnTo>
                    <a:lnTo>
                      <a:pt x="310" y="122"/>
                    </a:lnTo>
                    <a:lnTo>
                      <a:pt x="305" y="127"/>
                    </a:lnTo>
                    <a:lnTo>
                      <a:pt x="295" y="134"/>
                    </a:lnTo>
                    <a:lnTo>
                      <a:pt x="286" y="144"/>
                    </a:lnTo>
                    <a:lnTo>
                      <a:pt x="274" y="151"/>
                    </a:lnTo>
                    <a:lnTo>
                      <a:pt x="266" y="158"/>
                    </a:lnTo>
                    <a:lnTo>
                      <a:pt x="257" y="165"/>
                    </a:lnTo>
                    <a:lnTo>
                      <a:pt x="245" y="175"/>
                    </a:lnTo>
                    <a:lnTo>
                      <a:pt x="235" y="180"/>
                    </a:lnTo>
                    <a:lnTo>
                      <a:pt x="228" y="187"/>
                    </a:lnTo>
                    <a:lnTo>
                      <a:pt x="209" y="201"/>
                    </a:lnTo>
                    <a:lnTo>
                      <a:pt x="202" y="208"/>
                    </a:lnTo>
                    <a:lnTo>
                      <a:pt x="190" y="215"/>
                    </a:lnTo>
                    <a:lnTo>
                      <a:pt x="182" y="220"/>
                    </a:lnTo>
                    <a:lnTo>
                      <a:pt x="173" y="228"/>
                    </a:lnTo>
                    <a:lnTo>
                      <a:pt x="166" y="235"/>
                    </a:lnTo>
                    <a:lnTo>
                      <a:pt x="156" y="242"/>
                    </a:lnTo>
                    <a:lnTo>
                      <a:pt x="146" y="247"/>
                    </a:lnTo>
                    <a:lnTo>
                      <a:pt x="139" y="256"/>
                    </a:lnTo>
                    <a:lnTo>
                      <a:pt x="120" y="266"/>
                    </a:lnTo>
                    <a:lnTo>
                      <a:pt x="110" y="273"/>
                    </a:lnTo>
                    <a:lnTo>
                      <a:pt x="103" y="283"/>
                    </a:lnTo>
                    <a:lnTo>
                      <a:pt x="94" y="288"/>
                    </a:lnTo>
                    <a:lnTo>
                      <a:pt x="84" y="295"/>
                    </a:lnTo>
                    <a:lnTo>
                      <a:pt x="77" y="302"/>
                    </a:lnTo>
                    <a:lnTo>
                      <a:pt x="65" y="309"/>
                    </a:lnTo>
                    <a:lnTo>
                      <a:pt x="58" y="314"/>
                    </a:lnTo>
                    <a:lnTo>
                      <a:pt x="48" y="324"/>
                    </a:lnTo>
                    <a:lnTo>
                      <a:pt x="41" y="328"/>
                    </a:lnTo>
                    <a:lnTo>
                      <a:pt x="31" y="338"/>
                    </a:lnTo>
                    <a:lnTo>
                      <a:pt x="22" y="345"/>
                    </a:lnTo>
                    <a:lnTo>
                      <a:pt x="14" y="352"/>
                    </a:lnTo>
                    <a:lnTo>
                      <a:pt x="5" y="360"/>
                    </a:lnTo>
                    <a:lnTo>
                      <a:pt x="0" y="369"/>
                    </a:lnTo>
                    <a:lnTo>
                      <a:pt x="0" y="372"/>
                    </a:lnTo>
                    <a:lnTo>
                      <a:pt x="5" y="376"/>
                    </a:lnTo>
                    <a:lnTo>
                      <a:pt x="12" y="372"/>
                    </a:lnTo>
                    <a:lnTo>
                      <a:pt x="19" y="369"/>
                    </a:lnTo>
                    <a:lnTo>
                      <a:pt x="26" y="364"/>
                    </a:lnTo>
                    <a:lnTo>
                      <a:pt x="36" y="355"/>
                    </a:lnTo>
                    <a:lnTo>
                      <a:pt x="43" y="352"/>
                    </a:lnTo>
                    <a:lnTo>
                      <a:pt x="48" y="348"/>
                    </a:lnTo>
                    <a:lnTo>
                      <a:pt x="55" y="345"/>
                    </a:lnTo>
                    <a:lnTo>
                      <a:pt x="60" y="340"/>
                    </a:lnTo>
                    <a:lnTo>
                      <a:pt x="67" y="335"/>
                    </a:lnTo>
                    <a:lnTo>
                      <a:pt x="74" y="331"/>
                    </a:lnTo>
                    <a:lnTo>
                      <a:pt x="82" y="326"/>
                    </a:lnTo>
                    <a:lnTo>
                      <a:pt x="86" y="321"/>
                    </a:lnTo>
                    <a:lnTo>
                      <a:pt x="91" y="319"/>
                    </a:lnTo>
                    <a:lnTo>
                      <a:pt x="106" y="309"/>
                    </a:lnTo>
                    <a:lnTo>
                      <a:pt x="115" y="300"/>
                    </a:lnTo>
                    <a:lnTo>
                      <a:pt x="130" y="290"/>
                    </a:lnTo>
                    <a:lnTo>
                      <a:pt x="134" y="285"/>
                    </a:lnTo>
                    <a:lnTo>
                      <a:pt x="142" y="283"/>
                    </a:lnTo>
                    <a:lnTo>
                      <a:pt x="151" y="273"/>
                    </a:lnTo>
                    <a:lnTo>
                      <a:pt x="156" y="266"/>
                    </a:lnTo>
                    <a:lnTo>
                      <a:pt x="163" y="264"/>
                    </a:lnTo>
                    <a:lnTo>
                      <a:pt x="170" y="256"/>
                    </a:lnTo>
                    <a:lnTo>
                      <a:pt x="175" y="254"/>
                    </a:lnTo>
                    <a:lnTo>
                      <a:pt x="180" y="249"/>
                    </a:lnTo>
                    <a:lnTo>
                      <a:pt x="194" y="240"/>
                    </a:lnTo>
                    <a:lnTo>
                      <a:pt x="199" y="237"/>
                    </a:lnTo>
                    <a:lnTo>
                      <a:pt x="209" y="230"/>
                    </a:lnTo>
                    <a:lnTo>
                      <a:pt x="216" y="220"/>
                    </a:lnTo>
                    <a:lnTo>
                      <a:pt x="226" y="213"/>
                    </a:lnTo>
                    <a:lnTo>
                      <a:pt x="235" y="208"/>
                    </a:lnTo>
                    <a:lnTo>
                      <a:pt x="245" y="201"/>
                    </a:lnTo>
                    <a:lnTo>
                      <a:pt x="254" y="192"/>
                    </a:lnTo>
                    <a:lnTo>
                      <a:pt x="264" y="184"/>
                    </a:lnTo>
                    <a:lnTo>
                      <a:pt x="274" y="180"/>
                    </a:lnTo>
                    <a:lnTo>
                      <a:pt x="281" y="172"/>
                    </a:lnTo>
                    <a:lnTo>
                      <a:pt x="300" y="158"/>
                    </a:lnTo>
                    <a:lnTo>
                      <a:pt x="310" y="153"/>
                    </a:lnTo>
                    <a:lnTo>
                      <a:pt x="317" y="144"/>
                    </a:lnTo>
                    <a:lnTo>
                      <a:pt x="326" y="139"/>
                    </a:lnTo>
                    <a:lnTo>
                      <a:pt x="336" y="132"/>
                    </a:lnTo>
                    <a:lnTo>
                      <a:pt x="346" y="127"/>
                    </a:lnTo>
                    <a:lnTo>
                      <a:pt x="353" y="117"/>
                    </a:lnTo>
                    <a:lnTo>
                      <a:pt x="362" y="112"/>
                    </a:lnTo>
                    <a:lnTo>
                      <a:pt x="370" y="103"/>
                    </a:lnTo>
                    <a:lnTo>
                      <a:pt x="379" y="98"/>
                    </a:lnTo>
                    <a:lnTo>
                      <a:pt x="386" y="91"/>
                    </a:lnTo>
                    <a:lnTo>
                      <a:pt x="415" y="69"/>
                    </a:lnTo>
                    <a:lnTo>
                      <a:pt x="420" y="62"/>
                    </a:lnTo>
                    <a:lnTo>
                      <a:pt x="430" y="55"/>
                    </a:lnTo>
                    <a:lnTo>
                      <a:pt x="439" y="45"/>
                    </a:lnTo>
                    <a:lnTo>
                      <a:pt x="449" y="40"/>
                    </a:lnTo>
                    <a:lnTo>
                      <a:pt x="456" y="31"/>
                    </a:lnTo>
                    <a:lnTo>
                      <a:pt x="466" y="24"/>
                    </a:lnTo>
                    <a:lnTo>
                      <a:pt x="473" y="14"/>
                    </a:lnTo>
                    <a:lnTo>
                      <a:pt x="480" y="9"/>
                    </a:lnTo>
                    <a:lnTo>
                      <a:pt x="478" y="4"/>
                    </a:lnTo>
                    <a:lnTo>
                      <a:pt x="475" y="2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8" name="Group 72"/>
            <p:cNvGrpSpPr>
              <a:grpSpLocks/>
            </p:cNvGrpSpPr>
            <p:nvPr/>
          </p:nvGrpSpPr>
          <p:grpSpPr bwMode="auto">
            <a:xfrm>
              <a:off x="564" y="1648"/>
              <a:ext cx="401" cy="135"/>
              <a:chOff x="564" y="1648"/>
              <a:chExt cx="401" cy="135"/>
            </a:xfrm>
          </p:grpSpPr>
          <p:sp>
            <p:nvSpPr>
              <p:cNvPr id="2079" name="Freeform 84"/>
              <p:cNvSpPr>
                <a:spLocks/>
              </p:cNvSpPr>
              <p:nvPr/>
            </p:nvSpPr>
            <p:spPr bwMode="auto">
              <a:xfrm>
                <a:off x="564" y="1648"/>
                <a:ext cx="401" cy="135"/>
              </a:xfrm>
              <a:custGeom>
                <a:avLst/>
                <a:gdLst>
                  <a:gd name="T0" fmla="+- 0 869 564"/>
                  <a:gd name="T1" fmla="*/ T0 w 401"/>
                  <a:gd name="T2" fmla="+- 0 1730 1648"/>
                  <a:gd name="T3" fmla="*/ 1730 h 135"/>
                  <a:gd name="T4" fmla="+- 0 809 564"/>
                  <a:gd name="T5" fmla="*/ T4 w 401"/>
                  <a:gd name="T6" fmla="+- 0 1730 1648"/>
                  <a:gd name="T7" fmla="*/ 1730 h 135"/>
                  <a:gd name="T8" fmla="+- 0 816 564"/>
                  <a:gd name="T9" fmla="*/ T8 w 401"/>
                  <a:gd name="T10" fmla="+- 0 1732 1648"/>
                  <a:gd name="T11" fmla="*/ 1732 h 135"/>
                  <a:gd name="T12" fmla="+- 0 821 564"/>
                  <a:gd name="T13" fmla="*/ T12 w 401"/>
                  <a:gd name="T14" fmla="+- 0 1732 1648"/>
                  <a:gd name="T15" fmla="*/ 1732 h 135"/>
                  <a:gd name="T16" fmla="+- 0 828 564"/>
                  <a:gd name="T17" fmla="*/ T16 w 401"/>
                  <a:gd name="T18" fmla="+- 0 1737 1648"/>
                  <a:gd name="T19" fmla="*/ 1737 h 135"/>
                  <a:gd name="T20" fmla="+- 0 833 564"/>
                  <a:gd name="T21" fmla="*/ T20 w 401"/>
                  <a:gd name="T22" fmla="+- 0 1737 1648"/>
                  <a:gd name="T23" fmla="*/ 1737 h 135"/>
                  <a:gd name="T24" fmla="+- 0 840 564"/>
                  <a:gd name="T25" fmla="*/ T24 w 401"/>
                  <a:gd name="T26" fmla="+- 0 1740 1648"/>
                  <a:gd name="T27" fmla="*/ 1740 h 135"/>
                  <a:gd name="T28" fmla="+- 0 850 564"/>
                  <a:gd name="T29" fmla="*/ T28 w 401"/>
                  <a:gd name="T30" fmla="+- 0 1744 1648"/>
                  <a:gd name="T31" fmla="*/ 1744 h 135"/>
                  <a:gd name="T32" fmla="+- 0 864 564"/>
                  <a:gd name="T33" fmla="*/ T32 w 401"/>
                  <a:gd name="T34" fmla="+- 0 1749 1648"/>
                  <a:gd name="T35" fmla="*/ 1749 h 135"/>
                  <a:gd name="T36" fmla="+- 0 869 564"/>
                  <a:gd name="T37" fmla="*/ T36 w 401"/>
                  <a:gd name="T38" fmla="+- 0 1749 1648"/>
                  <a:gd name="T39" fmla="*/ 1749 h 135"/>
                  <a:gd name="T40" fmla="+- 0 874 564"/>
                  <a:gd name="T41" fmla="*/ T40 w 401"/>
                  <a:gd name="T42" fmla="+- 0 1752 1648"/>
                  <a:gd name="T43" fmla="*/ 1752 h 135"/>
                  <a:gd name="T44" fmla="+- 0 881 564"/>
                  <a:gd name="T45" fmla="*/ T44 w 401"/>
                  <a:gd name="T46" fmla="+- 0 1754 1648"/>
                  <a:gd name="T47" fmla="*/ 1754 h 135"/>
                  <a:gd name="T48" fmla="+- 0 886 564"/>
                  <a:gd name="T49" fmla="*/ T48 w 401"/>
                  <a:gd name="T50" fmla="+- 0 1756 1648"/>
                  <a:gd name="T51" fmla="*/ 1756 h 135"/>
                  <a:gd name="T52" fmla="+- 0 893 564"/>
                  <a:gd name="T53" fmla="*/ T52 w 401"/>
                  <a:gd name="T54" fmla="+- 0 1756 1648"/>
                  <a:gd name="T55" fmla="*/ 1756 h 135"/>
                  <a:gd name="T56" fmla="+- 0 898 564"/>
                  <a:gd name="T57" fmla="*/ T56 w 401"/>
                  <a:gd name="T58" fmla="+- 0 1759 1648"/>
                  <a:gd name="T59" fmla="*/ 1759 h 135"/>
                  <a:gd name="T60" fmla="+- 0 905 564"/>
                  <a:gd name="T61" fmla="*/ T60 w 401"/>
                  <a:gd name="T62" fmla="+- 0 1761 1648"/>
                  <a:gd name="T63" fmla="*/ 1761 h 135"/>
                  <a:gd name="T64" fmla="+- 0 919 564"/>
                  <a:gd name="T65" fmla="*/ T64 w 401"/>
                  <a:gd name="T66" fmla="+- 0 1768 1648"/>
                  <a:gd name="T67" fmla="*/ 1768 h 135"/>
                  <a:gd name="T68" fmla="+- 0 934 564"/>
                  <a:gd name="T69" fmla="*/ T68 w 401"/>
                  <a:gd name="T70" fmla="+- 0 1773 1648"/>
                  <a:gd name="T71" fmla="*/ 1773 h 135"/>
                  <a:gd name="T72" fmla="+- 0 938 564"/>
                  <a:gd name="T73" fmla="*/ T72 w 401"/>
                  <a:gd name="T74" fmla="+- 0 1775 1648"/>
                  <a:gd name="T75" fmla="*/ 1775 h 135"/>
                  <a:gd name="T76" fmla="+- 0 946 564"/>
                  <a:gd name="T77" fmla="*/ T76 w 401"/>
                  <a:gd name="T78" fmla="+- 0 1778 1648"/>
                  <a:gd name="T79" fmla="*/ 1778 h 135"/>
                  <a:gd name="T80" fmla="+- 0 950 564"/>
                  <a:gd name="T81" fmla="*/ T80 w 401"/>
                  <a:gd name="T82" fmla="+- 0 1780 1648"/>
                  <a:gd name="T83" fmla="*/ 1780 h 135"/>
                  <a:gd name="T84" fmla="+- 0 958 564"/>
                  <a:gd name="T85" fmla="*/ T84 w 401"/>
                  <a:gd name="T86" fmla="+- 0 1783 1648"/>
                  <a:gd name="T87" fmla="*/ 1783 h 135"/>
                  <a:gd name="T88" fmla="+- 0 960 564"/>
                  <a:gd name="T89" fmla="*/ T88 w 401"/>
                  <a:gd name="T90" fmla="+- 0 1780 1648"/>
                  <a:gd name="T91" fmla="*/ 1780 h 135"/>
                  <a:gd name="T92" fmla="+- 0 965 564"/>
                  <a:gd name="T93" fmla="*/ T92 w 401"/>
                  <a:gd name="T94" fmla="+- 0 1778 1648"/>
                  <a:gd name="T95" fmla="*/ 1778 h 135"/>
                  <a:gd name="T96" fmla="+- 0 960 564"/>
                  <a:gd name="T97" fmla="*/ T96 w 401"/>
                  <a:gd name="T98" fmla="+- 0 1768 1648"/>
                  <a:gd name="T99" fmla="*/ 1768 h 135"/>
                  <a:gd name="T100" fmla="+- 0 955 564"/>
                  <a:gd name="T101" fmla="*/ T100 w 401"/>
                  <a:gd name="T102" fmla="+- 0 1764 1648"/>
                  <a:gd name="T103" fmla="*/ 1764 h 135"/>
                  <a:gd name="T104" fmla="+- 0 941 564"/>
                  <a:gd name="T105" fmla="*/ T104 w 401"/>
                  <a:gd name="T106" fmla="+- 0 1759 1648"/>
                  <a:gd name="T107" fmla="*/ 1759 h 135"/>
                  <a:gd name="T108" fmla="+- 0 936 564"/>
                  <a:gd name="T109" fmla="*/ T108 w 401"/>
                  <a:gd name="T110" fmla="+- 0 1756 1648"/>
                  <a:gd name="T111" fmla="*/ 1756 h 135"/>
                  <a:gd name="T112" fmla="+- 0 929 564"/>
                  <a:gd name="T113" fmla="*/ T112 w 401"/>
                  <a:gd name="T114" fmla="+- 0 1752 1648"/>
                  <a:gd name="T115" fmla="*/ 1752 h 135"/>
                  <a:gd name="T116" fmla="+- 0 924 564"/>
                  <a:gd name="T117" fmla="*/ T116 w 401"/>
                  <a:gd name="T118" fmla="+- 0 1752 1648"/>
                  <a:gd name="T119" fmla="*/ 1752 h 135"/>
                  <a:gd name="T120" fmla="+- 0 919 564"/>
                  <a:gd name="T121" fmla="*/ T120 w 401"/>
                  <a:gd name="T122" fmla="+- 0 1749 1648"/>
                  <a:gd name="T123" fmla="*/ 1749 h 135"/>
                  <a:gd name="T124" fmla="+- 0 905 564"/>
                  <a:gd name="T125" fmla="*/ T124 w 401"/>
                  <a:gd name="T126" fmla="+- 0 1744 1648"/>
                  <a:gd name="T127" fmla="*/ 1744 h 135"/>
                  <a:gd name="T128" fmla="+- 0 895 564"/>
                  <a:gd name="T129" fmla="*/ T128 w 401"/>
                  <a:gd name="T130" fmla="+- 0 1740 1648"/>
                  <a:gd name="T131" fmla="*/ 1740 h 135"/>
                  <a:gd name="T132" fmla="+- 0 881 564"/>
                  <a:gd name="T133" fmla="*/ T132 w 401"/>
                  <a:gd name="T134" fmla="+- 0 1735 1648"/>
                  <a:gd name="T135" fmla="*/ 1735 h 135"/>
                  <a:gd name="T136" fmla="+- 0 876 564"/>
                  <a:gd name="T137" fmla="*/ T136 w 401"/>
                  <a:gd name="T138" fmla="+- 0 1732 1648"/>
                  <a:gd name="T139" fmla="*/ 1732 h 135"/>
                  <a:gd name="T140" fmla="+- 0 869 564"/>
                  <a:gd name="T141" fmla="*/ T140 w 401"/>
                  <a:gd name="T142" fmla="+- 0 1730 1648"/>
                  <a:gd name="T143" fmla="*/ 1730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</a:cxnLst>
                <a:rect l="0" t="0" r="r" b="b"/>
                <a:pathLst>
                  <a:path w="401" h="135">
                    <a:moveTo>
                      <a:pt x="305" y="82"/>
                    </a:moveTo>
                    <a:lnTo>
                      <a:pt x="245" y="82"/>
                    </a:lnTo>
                    <a:lnTo>
                      <a:pt x="252" y="84"/>
                    </a:lnTo>
                    <a:lnTo>
                      <a:pt x="257" y="84"/>
                    </a:lnTo>
                    <a:lnTo>
                      <a:pt x="264" y="89"/>
                    </a:lnTo>
                    <a:lnTo>
                      <a:pt x="269" y="89"/>
                    </a:lnTo>
                    <a:lnTo>
                      <a:pt x="276" y="92"/>
                    </a:lnTo>
                    <a:lnTo>
                      <a:pt x="286" y="96"/>
                    </a:lnTo>
                    <a:lnTo>
                      <a:pt x="300" y="101"/>
                    </a:lnTo>
                    <a:lnTo>
                      <a:pt x="305" y="101"/>
                    </a:lnTo>
                    <a:lnTo>
                      <a:pt x="310" y="104"/>
                    </a:lnTo>
                    <a:lnTo>
                      <a:pt x="317" y="106"/>
                    </a:lnTo>
                    <a:lnTo>
                      <a:pt x="322" y="108"/>
                    </a:lnTo>
                    <a:lnTo>
                      <a:pt x="329" y="108"/>
                    </a:lnTo>
                    <a:lnTo>
                      <a:pt x="334" y="111"/>
                    </a:lnTo>
                    <a:lnTo>
                      <a:pt x="341" y="113"/>
                    </a:lnTo>
                    <a:lnTo>
                      <a:pt x="355" y="120"/>
                    </a:lnTo>
                    <a:lnTo>
                      <a:pt x="370" y="125"/>
                    </a:lnTo>
                    <a:lnTo>
                      <a:pt x="374" y="127"/>
                    </a:lnTo>
                    <a:lnTo>
                      <a:pt x="382" y="130"/>
                    </a:lnTo>
                    <a:lnTo>
                      <a:pt x="386" y="132"/>
                    </a:lnTo>
                    <a:lnTo>
                      <a:pt x="394" y="135"/>
                    </a:lnTo>
                    <a:lnTo>
                      <a:pt x="396" y="132"/>
                    </a:lnTo>
                    <a:lnTo>
                      <a:pt x="401" y="130"/>
                    </a:lnTo>
                    <a:lnTo>
                      <a:pt x="396" y="120"/>
                    </a:lnTo>
                    <a:lnTo>
                      <a:pt x="391" y="116"/>
                    </a:lnTo>
                    <a:lnTo>
                      <a:pt x="377" y="111"/>
                    </a:lnTo>
                    <a:lnTo>
                      <a:pt x="372" y="108"/>
                    </a:lnTo>
                    <a:lnTo>
                      <a:pt x="365" y="104"/>
                    </a:lnTo>
                    <a:lnTo>
                      <a:pt x="360" y="104"/>
                    </a:lnTo>
                    <a:lnTo>
                      <a:pt x="355" y="101"/>
                    </a:lnTo>
                    <a:lnTo>
                      <a:pt x="341" y="96"/>
                    </a:lnTo>
                    <a:lnTo>
                      <a:pt x="331" y="92"/>
                    </a:lnTo>
                    <a:lnTo>
                      <a:pt x="317" y="87"/>
                    </a:lnTo>
                    <a:lnTo>
                      <a:pt x="312" y="84"/>
                    </a:lnTo>
                    <a:lnTo>
                      <a:pt x="305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0" name="Freeform 83"/>
              <p:cNvSpPr>
                <a:spLocks/>
              </p:cNvSpPr>
              <p:nvPr/>
            </p:nvSpPr>
            <p:spPr bwMode="auto">
              <a:xfrm>
                <a:off x="564" y="1648"/>
                <a:ext cx="401" cy="135"/>
              </a:xfrm>
              <a:custGeom>
                <a:avLst/>
                <a:gdLst>
                  <a:gd name="T0" fmla="+- 0 857 564"/>
                  <a:gd name="T1" fmla="*/ T0 w 401"/>
                  <a:gd name="T2" fmla="+- 0 1725 1648"/>
                  <a:gd name="T3" fmla="*/ 1725 h 135"/>
                  <a:gd name="T4" fmla="+- 0 794 564"/>
                  <a:gd name="T5" fmla="*/ T4 w 401"/>
                  <a:gd name="T6" fmla="+- 0 1725 1648"/>
                  <a:gd name="T7" fmla="*/ 1725 h 135"/>
                  <a:gd name="T8" fmla="+- 0 804 564"/>
                  <a:gd name="T9" fmla="*/ T8 w 401"/>
                  <a:gd name="T10" fmla="+- 0 1730 1648"/>
                  <a:gd name="T11" fmla="*/ 1730 h 135"/>
                  <a:gd name="T12" fmla="+- 0 864 564"/>
                  <a:gd name="T13" fmla="*/ T12 w 401"/>
                  <a:gd name="T14" fmla="+- 0 1730 1648"/>
                  <a:gd name="T15" fmla="*/ 1730 h 135"/>
                  <a:gd name="T16" fmla="+- 0 857 564"/>
                  <a:gd name="T17" fmla="*/ T16 w 401"/>
                  <a:gd name="T18" fmla="+- 0 1725 1648"/>
                  <a:gd name="T19" fmla="*/ 1725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01" h="135">
                    <a:moveTo>
                      <a:pt x="293" y="77"/>
                    </a:moveTo>
                    <a:lnTo>
                      <a:pt x="230" y="77"/>
                    </a:lnTo>
                    <a:lnTo>
                      <a:pt x="240" y="82"/>
                    </a:lnTo>
                    <a:lnTo>
                      <a:pt x="300" y="82"/>
                    </a:lnTo>
                    <a:lnTo>
                      <a:pt x="293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1" name="Freeform 82"/>
              <p:cNvSpPr>
                <a:spLocks/>
              </p:cNvSpPr>
              <p:nvPr/>
            </p:nvSpPr>
            <p:spPr bwMode="auto">
              <a:xfrm>
                <a:off x="564" y="1648"/>
                <a:ext cx="401" cy="135"/>
              </a:xfrm>
              <a:custGeom>
                <a:avLst/>
                <a:gdLst>
                  <a:gd name="T0" fmla="+- 0 828 564"/>
                  <a:gd name="T1" fmla="*/ T0 w 401"/>
                  <a:gd name="T2" fmla="+- 0 1715 1648"/>
                  <a:gd name="T3" fmla="*/ 1715 h 135"/>
                  <a:gd name="T4" fmla="+- 0 758 564"/>
                  <a:gd name="T5" fmla="*/ T4 w 401"/>
                  <a:gd name="T6" fmla="+- 0 1715 1648"/>
                  <a:gd name="T7" fmla="*/ 1715 h 135"/>
                  <a:gd name="T8" fmla="+- 0 766 564"/>
                  <a:gd name="T9" fmla="*/ T8 w 401"/>
                  <a:gd name="T10" fmla="+- 0 1718 1648"/>
                  <a:gd name="T11" fmla="*/ 1718 h 135"/>
                  <a:gd name="T12" fmla="+- 0 770 564"/>
                  <a:gd name="T13" fmla="*/ T12 w 401"/>
                  <a:gd name="T14" fmla="+- 0 1720 1648"/>
                  <a:gd name="T15" fmla="*/ 1720 h 135"/>
                  <a:gd name="T16" fmla="+- 0 775 564"/>
                  <a:gd name="T17" fmla="*/ T16 w 401"/>
                  <a:gd name="T18" fmla="+- 0 1720 1648"/>
                  <a:gd name="T19" fmla="*/ 1720 h 135"/>
                  <a:gd name="T20" fmla="+- 0 780 564"/>
                  <a:gd name="T21" fmla="*/ T20 w 401"/>
                  <a:gd name="T22" fmla="+- 0 1723 1648"/>
                  <a:gd name="T23" fmla="*/ 1723 h 135"/>
                  <a:gd name="T24" fmla="+- 0 787 564"/>
                  <a:gd name="T25" fmla="*/ T24 w 401"/>
                  <a:gd name="T26" fmla="+- 0 1725 1648"/>
                  <a:gd name="T27" fmla="*/ 1725 h 135"/>
                  <a:gd name="T28" fmla="+- 0 850 564"/>
                  <a:gd name="T29" fmla="*/ T28 w 401"/>
                  <a:gd name="T30" fmla="+- 0 1725 1648"/>
                  <a:gd name="T31" fmla="*/ 1725 h 135"/>
                  <a:gd name="T32" fmla="+- 0 840 564"/>
                  <a:gd name="T33" fmla="*/ T32 w 401"/>
                  <a:gd name="T34" fmla="+- 0 1720 1648"/>
                  <a:gd name="T35" fmla="*/ 1720 h 135"/>
                  <a:gd name="T36" fmla="+- 0 833 564"/>
                  <a:gd name="T37" fmla="*/ T36 w 401"/>
                  <a:gd name="T38" fmla="+- 0 1718 1648"/>
                  <a:gd name="T39" fmla="*/ 1718 h 135"/>
                  <a:gd name="T40" fmla="+- 0 828 564"/>
                  <a:gd name="T41" fmla="*/ T40 w 401"/>
                  <a:gd name="T42" fmla="+- 0 1715 1648"/>
                  <a:gd name="T43" fmla="*/ 1715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401" h="135">
                    <a:moveTo>
                      <a:pt x="264" y="67"/>
                    </a:moveTo>
                    <a:lnTo>
                      <a:pt x="194" y="67"/>
                    </a:lnTo>
                    <a:lnTo>
                      <a:pt x="202" y="70"/>
                    </a:lnTo>
                    <a:lnTo>
                      <a:pt x="206" y="72"/>
                    </a:lnTo>
                    <a:lnTo>
                      <a:pt x="211" y="72"/>
                    </a:lnTo>
                    <a:lnTo>
                      <a:pt x="216" y="75"/>
                    </a:lnTo>
                    <a:lnTo>
                      <a:pt x="223" y="77"/>
                    </a:lnTo>
                    <a:lnTo>
                      <a:pt x="286" y="77"/>
                    </a:lnTo>
                    <a:lnTo>
                      <a:pt x="276" y="72"/>
                    </a:lnTo>
                    <a:lnTo>
                      <a:pt x="269" y="70"/>
                    </a:lnTo>
                    <a:lnTo>
                      <a:pt x="26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2" name="Freeform 81"/>
              <p:cNvSpPr>
                <a:spLocks/>
              </p:cNvSpPr>
              <p:nvPr/>
            </p:nvSpPr>
            <p:spPr bwMode="auto">
              <a:xfrm>
                <a:off x="564" y="1648"/>
                <a:ext cx="401" cy="135"/>
              </a:xfrm>
              <a:custGeom>
                <a:avLst/>
                <a:gdLst>
                  <a:gd name="T0" fmla="+- 0 809 564"/>
                  <a:gd name="T1" fmla="*/ T0 w 401"/>
                  <a:gd name="T2" fmla="+- 0 1711 1648"/>
                  <a:gd name="T3" fmla="*/ 1711 h 135"/>
                  <a:gd name="T4" fmla="+- 0 739 564"/>
                  <a:gd name="T5" fmla="*/ T4 w 401"/>
                  <a:gd name="T6" fmla="+- 0 1711 1648"/>
                  <a:gd name="T7" fmla="*/ 1711 h 135"/>
                  <a:gd name="T8" fmla="+- 0 746 564"/>
                  <a:gd name="T9" fmla="*/ T8 w 401"/>
                  <a:gd name="T10" fmla="+- 0 1713 1648"/>
                  <a:gd name="T11" fmla="*/ 1713 h 135"/>
                  <a:gd name="T12" fmla="+- 0 754 564"/>
                  <a:gd name="T13" fmla="*/ T12 w 401"/>
                  <a:gd name="T14" fmla="+- 0 1715 1648"/>
                  <a:gd name="T15" fmla="*/ 1715 h 135"/>
                  <a:gd name="T16" fmla="+- 0 821 564"/>
                  <a:gd name="T17" fmla="*/ T16 w 401"/>
                  <a:gd name="T18" fmla="+- 0 1715 1648"/>
                  <a:gd name="T19" fmla="*/ 1715 h 135"/>
                  <a:gd name="T20" fmla="+- 0 814 564"/>
                  <a:gd name="T21" fmla="*/ T20 w 401"/>
                  <a:gd name="T22" fmla="+- 0 1713 1648"/>
                  <a:gd name="T23" fmla="*/ 1713 h 135"/>
                  <a:gd name="T24" fmla="+- 0 809 564"/>
                  <a:gd name="T25" fmla="*/ T24 w 401"/>
                  <a:gd name="T26" fmla="+- 0 1711 1648"/>
                  <a:gd name="T27" fmla="*/ 1711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01" h="135">
                    <a:moveTo>
                      <a:pt x="245" y="63"/>
                    </a:moveTo>
                    <a:lnTo>
                      <a:pt x="175" y="63"/>
                    </a:lnTo>
                    <a:lnTo>
                      <a:pt x="182" y="65"/>
                    </a:lnTo>
                    <a:lnTo>
                      <a:pt x="190" y="67"/>
                    </a:lnTo>
                    <a:lnTo>
                      <a:pt x="257" y="67"/>
                    </a:lnTo>
                    <a:lnTo>
                      <a:pt x="250" y="65"/>
                    </a:lnTo>
                    <a:lnTo>
                      <a:pt x="245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3" name="Freeform 80"/>
              <p:cNvSpPr>
                <a:spLocks/>
              </p:cNvSpPr>
              <p:nvPr/>
            </p:nvSpPr>
            <p:spPr bwMode="auto">
              <a:xfrm>
                <a:off x="564" y="1648"/>
                <a:ext cx="401" cy="135"/>
              </a:xfrm>
              <a:custGeom>
                <a:avLst/>
                <a:gdLst>
                  <a:gd name="T0" fmla="+- 0 797 564"/>
                  <a:gd name="T1" fmla="*/ T0 w 401"/>
                  <a:gd name="T2" fmla="+- 0 1706 1648"/>
                  <a:gd name="T3" fmla="*/ 1706 h 135"/>
                  <a:gd name="T4" fmla="+- 0 730 564"/>
                  <a:gd name="T5" fmla="*/ T4 w 401"/>
                  <a:gd name="T6" fmla="+- 0 1706 1648"/>
                  <a:gd name="T7" fmla="*/ 1706 h 135"/>
                  <a:gd name="T8" fmla="+- 0 734 564"/>
                  <a:gd name="T9" fmla="*/ T8 w 401"/>
                  <a:gd name="T10" fmla="+- 0 1711 1648"/>
                  <a:gd name="T11" fmla="*/ 1711 h 135"/>
                  <a:gd name="T12" fmla="+- 0 804 564"/>
                  <a:gd name="T13" fmla="*/ T12 w 401"/>
                  <a:gd name="T14" fmla="+- 0 1711 1648"/>
                  <a:gd name="T15" fmla="*/ 1711 h 135"/>
                  <a:gd name="T16" fmla="+- 0 797 564"/>
                  <a:gd name="T17" fmla="*/ T16 w 401"/>
                  <a:gd name="T18" fmla="+- 0 1706 1648"/>
                  <a:gd name="T19" fmla="*/ 1706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01" h="135">
                    <a:moveTo>
                      <a:pt x="233" y="58"/>
                    </a:moveTo>
                    <a:lnTo>
                      <a:pt x="166" y="58"/>
                    </a:lnTo>
                    <a:lnTo>
                      <a:pt x="170" y="63"/>
                    </a:lnTo>
                    <a:lnTo>
                      <a:pt x="240" y="63"/>
                    </a:lnTo>
                    <a:lnTo>
                      <a:pt x="233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4" name="Freeform 79"/>
              <p:cNvSpPr>
                <a:spLocks/>
              </p:cNvSpPr>
              <p:nvPr/>
            </p:nvSpPr>
            <p:spPr bwMode="auto">
              <a:xfrm>
                <a:off x="564" y="1648"/>
                <a:ext cx="401" cy="135"/>
              </a:xfrm>
              <a:custGeom>
                <a:avLst/>
                <a:gdLst>
                  <a:gd name="T0" fmla="+- 0 773 564"/>
                  <a:gd name="T1" fmla="*/ T0 w 401"/>
                  <a:gd name="T2" fmla="+- 0 1701 1648"/>
                  <a:gd name="T3" fmla="*/ 1701 h 135"/>
                  <a:gd name="T4" fmla="+- 0 706 564"/>
                  <a:gd name="T5" fmla="*/ T4 w 401"/>
                  <a:gd name="T6" fmla="+- 0 1701 1648"/>
                  <a:gd name="T7" fmla="*/ 1701 h 135"/>
                  <a:gd name="T8" fmla="+- 0 710 564"/>
                  <a:gd name="T9" fmla="*/ T8 w 401"/>
                  <a:gd name="T10" fmla="+- 0 1704 1648"/>
                  <a:gd name="T11" fmla="*/ 1704 h 135"/>
                  <a:gd name="T12" fmla="+- 0 718 564"/>
                  <a:gd name="T13" fmla="*/ T12 w 401"/>
                  <a:gd name="T14" fmla="+- 0 1706 1648"/>
                  <a:gd name="T15" fmla="*/ 1706 h 135"/>
                  <a:gd name="T16" fmla="+- 0 785 564"/>
                  <a:gd name="T17" fmla="*/ T16 w 401"/>
                  <a:gd name="T18" fmla="+- 0 1706 1648"/>
                  <a:gd name="T19" fmla="*/ 1706 h 135"/>
                  <a:gd name="T20" fmla="+- 0 780 564"/>
                  <a:gd name="T21" fmla="*/ T20 w 401"/>
                  <a:gd name="T22" fmla="+- 0 1704 1648"/>
                  <a:gd name="T23" fmla="*/ 1704 h 135"/>
                  <a:gd name="T24" fmla="+- 0 773 564"/>
                  <a:gd name="T25" fmla="*/ T24 w 401"/>
                  <a:gd name="T26" fmla="+- 0 1701 1648"/>
                  <a:gd name="T27" fmla="*/ 1701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01" h="135">
                    <a:moveTo>
                      <a:pt x="209" y="53"/>
                    </a:moveTo>
                    <a:lnTo>
                      <a:pt x="142" y="53"/>
                    </a:lnTo>
                    <a:lnTo>
                      <a:pt x="146" y="56"/>
                    </a:lnTo>
                    <a:lnTo>
                      <a:pt x="154" y="58"/>
                    </a:lnTo>
                    <a:lnTo>
                      <a:pt x="221" y="58"/>
                    </a:lnTo>
                    <a:lnTo>
                      <a:pt x="216" y="56"/>
                    </a:lnTo>
                    <a:lnTo>
                      <a:pt x="209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5" name="Freeform 78"/>
              <p:cNvSpPr>
                <a:spLocks/>
              </p:cNvSpPr>
              <p:nvPr/>
            </p:nvSpPr>
            <p:spPr bwMode="auto">
              <a:xfrm>
                <a:off x="564" y="1648"/>
                <a:ext cx="401" cy="135"/>
              </a:xfrm>
              <a:custGeom>
                <a:avLst/>
                <a:gdLst>
                  <a:gd name="T0" fmla="+- 0 761 564"/>
                  <a:gd name="T1" fmla="*/ T0 w 401"/>
                  <a:gd name="T2" fmla="+- 0 1696 1648"/>
                  <a:gd name="T3" fmla="*/ 1696 h 135"/>
                  <a:gd name="T4" fmla="+- 0 689 564"/>
                  <a:gd name="T5" fmla="*/ T4 w 401"/>
                  <a:gd name="T6" fmla="+- 0 1696 1648"/>
                  <a:gd name="T7" fmla="*/ 1696 h 135"/>
                  <a:gd name="T8" fmla="+- 0 694 564"/>
                  <a:gd name="T9" fmla="*/ T8 w 401"/>
                  <a:gd name="T10" fmla="+- 0 1699 1648"/>
                  <a:gd name="T11" fmla="*/ 1699 h 135"/>
                  <a:gd name="T12" fmla="+- 0 701 564"/>
                  <a:gd name="T13" fmla="*/ T12 w 401"/>
                  <a:gd name="T14" fmla="+- 0 1701 1648"/>
                  <a:gd name="T15" fmla="*/ 1701 h 135"/>
                  <a:gd name="T16" fmla="+- 0 768 564"/>
                  <a:gd name="T17" fmla="*/ T16 w 401"/>
                  <a:gd name="T18" fmla="+- 0 1701 1648"/>
                  <a:gd name="T19" fmla="*/ 1701 h 135"/>
                  <a:gd name="T20" fmla="+- 0 761 564"/>
                  <a:gd name="T21" fmla="*/ T20 w 401"/>
                  <a:gd name="T22" fmla="+- 0 1696 1648"/>
                  <a:gd name="T23" fmla="*/ 1696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401" h="135">
                    <a:moveTo>
                      <a:pt x="197" y="48"/>
                    </a:moveTo>
                    <a:lnTo>
                      <a:pt x="125" y="48"/>
                    </a:lnTo>
                    <a:lnTo>
                      <a:pt x="130" y="51"/>
                    </a:lnTo>
                    <a:lnTo>
                      <a:pt x="137" y="53"/>
                    </a:lnTo>
                    <a:lnTo>
                      <a:pt x="204" y="53"/>
                    </a:lnTo>
                    <a:lnTo>
                      <a:pt x="197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6" name="Freeform 77"/>
              <p:cNvSpPr>
                <a:spLocks/>
              </p:cNvSpPr>
              <p:nvPr/>
            </p:nvSpPr>
            <p:spPr bwMode="auto">
              <a:xfrm>
                <a:off x="564" y="1648"/>
                <a:ext cx="401" cy="135"/>
              </a:xfrm>
              <a:custGeom>
                <a:avLst/>
                <a:gdLst>
                  <a:gd name="T0" fmla="+- 0 734 564"/>
                  <a:gd name="T1" fmla="*/ T0 w 401"/>
                  <a:gd name="T2" fmla="+- 0 1689 1648"/>
                  <a:gd name="T3" fmla="*/ 1689 h 135"/>
                  <a:gd name="T4" fmla="+- 0 665 564"/>
                  <a:gd name="T5" fmla="*/ T4 w 401"/>
                  <a:gd name="T6" fmla="+- 0 1689 1648"/>
                  <a:gd name="T7" fmla="*/ 1689 h 135"/>
                  <a:gd name="T8" fmla="+- 0 670 564"/>
                  <a:gd name="T9" fmla="*/ T8 w 401"/>
                  <a:gd name="T10" fmla="+- 0 1692 1648"/>
                  <a:gd name="T11" fmla="*/ 1692 h 135"/>
                  <a:gd name="T12" fmla="+- 0 677 564"/>
                  <a:gd name="T13" fmla="*/ T12 w 401"/>
                  <a:gd name="T14" fmla="+- 0 1694 1648"/>
                  <a:gd name="T15" fmla="*/ 1694 h 135"/>
                  <a:gd name="T16" fmla="+- 0 682 564"/>
                  <a:gd name="T17" fmla="*/ T16 w 401"/>
                  <a:gd name="T18" fmla="+- 0 1696 1648"/>
                  <a:gd name="T19" fmla="*/ 1696 h 135"/>
                  <a:gd name="T20" fmla="+- 0 754 564"/>
                  <a:gd name="T21" fmla="*/ T20 w 401"/>
                  <a:gd name="T22" fmla="+- 0 1696 1648"/>
                  <a:gd name="T23" fmla="*/ 1696 h 135"/>
                  <a:gd name="T24" fmla="+- 0 749 564"/>
                  <a:gd name="T25" fmla="*/ T24 w 401"/>
                  <a:gd name="T26" fmla="+- 0 1694 1648"/>
                  <a:gd name="T27" fmla="*/ 1694 h 135"/>
                  <a:gd name="T28" fmla="+- 0 742 564"/>
                  <a:gd name="T29" fmla="*/ T28 w 401"/>
                  <a:gd name="T30" fmla="+- 0 1694 1648"/>
                  <a:gd name="T31" fmla="*/ 1694 h 135"/>
                  <a:gd name="T32" fmla="+- 0 734 564"/>
                  <a:gd name="T33" fmla="*/ T32 w 401"/>
                  <a:gd name="T34" fmla="+- 0 1689 1648"/>
                  <a:gd name="T35" fmla="*/ 1689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401" h="135">
                    <a:moveTo>
                      <a:pt x="170" y="41"/>
                    </a:moveTo>
                    <a:lnTo>
                      <a:pt x="101" y="41"/>
                    </a:lnTo>
                    <a:lnTo>
                      <a:pt x="106" y="44"/>
                    </a:lnTo>
                    <a:lnTo>
                      <a:pt x="113" y="46"/>
                    </a:lnTo>
                    <a:lnTo>
                      <a:pt x="118" y="48"/>
                    </a:lnTo>
                    <a:lnTo>
                      <a:pt x="190" y="48"/>
                    </a:lnTo>
                    <a:lnTo>
                      <a:pt x="185" y="46"/>
                    </a:lnTo>
                    <a:lnTo>
                      <a:pt x="178" y="46"/>
                    </a:lnTo>
                    <a:lnTo>
                      <a:pt x="17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87" name="Freeform 76"/>
              <p:cNvSpPr>
                <a:spLocks/>
              </p:cNvSpPr>
              <p:nvPr/>
            </p:nvSpPr>
            <p:spPr bwMode="auto">
              <a:xfrm>
                <a:off x="564" y="1648"/>
                <a:ext cx="401" cy="135"/>
              </a:xfrm>
              <a:custGeom>
                <a:avLst/>
                <a:gdLst>
                  <a:gd name="T0" fmla="+- 0 718 564"/>
                  <a:gd name="T1" fmla="*/ T0 w 401"/>
                  <a:gd name="T2" fmla="+- 0 1684 1648"/>
                  <a:gd name="T3" fmla="*/ 1684 h 135"/>
                  <a:gd name="T4" fmla="+- 0 646 564"/>
                  <a:gd name="T5" fmla="*/ T4 w 401"/>
                  <a:gd name="T6" fmla="+- 0 1684 1648"/>
                  <a:gd name="T7" fmla="*/ 1684 h 135"/>
                  <a:gd name="T8" fmla="+- 0 653 564"/>
                  <a:gd name="T9" fmla="*/ T8 w 401"/>
                  <a:gd name="T10" fmla="+- 0 1689 1648"/>
                  <a:gd name="T11" fmla="*/ 1689 h 135"/>
                  <a:gd name="T12" fmla="+- 0 730 564"/>
                  <a:gd name="T13" fmla="*/ T12 w 401"/>
                  <a:gd name="T14" fmla="+- 0 1689 1648"/>
                  <a:gd name="T15" fmla="*/ 1689 h 135"/>
                  <a:gd name="T16" fmla="+- 0 725 564"/>
                  <a:gd name="T17" fmla="*/ T16 w 401"/>
                  <a:gd name="T18" fmla="+- 0 1687 1648"/>
                  <a:gd name="T19" fmla="*/ 1687 h 135"/>
                  <a:gd name="T20" fmla="+- 0 718 564"/>
                  <a:gd name="T21" fmla="*/ T20 w 401"/>
                  <a:gd name="T22" fmla="+- 0 1684 1648"/>
                  <a:gd name="T23" fmla="*/ 1684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401" h="135">
                    <a:moveTo>
                      <a:pt x="154" y="36"/>
                    </a:moveTo>
                    <a:lnTo>
                      <a:pt x="82" y="36"/>
                    </a:lnTo>
                    <a:lnTo>
                      <a:pt x="89" y="41"/>
                    </a:lnTo>
                    <a:lnTo>
                      <a:pt x="166" y="41"/>
                    </a:lnTo>
                    <a:lnTo>
                      <a:pt x="161" y="39"/>
                    </a:lnTo>
                    <a:lnTo>
                      <a:pt x="154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91" name="Freeform 75"/>
              <p:cNvSpPr>
                <a:spLocks/>
              </p:cNvSpPr>
              <p:nvPr/>
            </p:nvSpPr>
            <p:spPr bwMode="auto">
              <a:xfrm>
                <a:off x="564" y="1648"/>
                <a:ext cx="401" cy="135"/>
              </a:xfrm>
              <a:custGeom>
                <a:avLst/>
                <a:gdLst>
                  <a:gd name="T0" fmla="+- 0 701 564"/>
                  <a:gd name="T1" fmla="*/ T0 w 401"/>
                  <a:gd name="T2" fmla="+- 0 1680 1648"/>
                  <a:gd name="T3" fmla="*/ 1680 h 135"/>
                  <a:gd name="T4" fmla="+- 0 624 564"/>
                  <a:gd name="T5" fmla="*/ T4 w 401"/>
                  <a:gd name="T6" fmla="+- 0 1680 1648"/>
                  <a:gd name="T7" fmla="*/ 1680 h 135"/>
                  <a:gd name="T8" fmla="+- 0 634 564"/>
                  <a:gd name="T9" fmla="*/ T8 w 401"/>
                  <a:gd name="T10" fmla="+- 0 1684 1648"/>
                  <a:gd name="T11" fmla="*/ 1684 h 135"/>
                  <a:gd name="T12" fmla="+- 0 706 564"/>
                  <a:gd name="T13" fmla="*/ T12 w 401"/>
                  <a:gd name="T14" fmla="+- 0 1684 1648"/>
                  <a:gd name="T15" fmla="*/ 1684 h 135"/>
                  <a:gd name="T16" fmla="+- 0 701 564"/>
                  <a:gd name="T17" fmla="*/ T16 w 401"/>
                  <a:gd name="T18" fmla="+- 0 1680 1648"/>
                  <a:gd name="T19" fmla="*/ 1680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01" h="135">
                    <a:moveTo>
                      <a:pt x="137" y="32"/>
                    </a:moveTo>
                    <a:lnTo>
                      <a:pt x="60" y="32"/>
                    </a:lnTo>
                    <a:lnTo>
                      <a:pt x="70" y="36"/>
                    </a:lnTo>
                    <a:lnTo>
                      <a:pt x="142" y="36"/>
                    </a:lnTo>
                    <a:lnTo>
                      <a:pt x="137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92" name="Freeform 74"/>
              <p:cNvSpPr>
                <a:spLocks/>
              </p:cNvSpPr>
              <p:nvPr/>
            </p:nvSpPr>
            <p:spPr bwMode="auto">
              <a:xfrm>
                <a:off x="564" y="1648"/>
                <a:ext cx="401" cy="135"/>
              </a:xfrm>
              <a:custGeom>
                <a:avLst/>
                <a:gdLst>
                  <a:gd name="T0" fmla="+- 0 674 564"/>
                  <a:gd name="T1" fmla="*/ T0 w 401"/>
                  <a:gd name="T2" fmla="+- 0 1675 1648"/>
                  <a:gd name="T3" fmla="*/ 1675 h 135"/>
                  <a:gd name="T4" fmla="+- 0 605 564"/>
                  <a:gd name="T5" fmla="*/ T4 w 401"/>
                  <a:gd name="T6" fmla="+- 0 1675 1648"/>
                  <a:gd name="T7" fmla="*/ 1675 h 135"/>
                  <a:gd name="T8" fmla="+- 0 612 564"/>
                  <a:gd name="T9" fmla="*/ T8 w 401"/>
                  <a:gd name="T10" fmla="+- 0 1677 1648"/>
                  <a:gd name="T11" fmla="*/ 1677 h 135"/>
                  <a:gd name="T12" fmla="+- 0 617 564"/>
                  <a:gd name="T13" fmla="*/ T12 w 401"/>
                  <a:gd name="T14" fmla="+- 0 1680 1648"/>
                  <a:gd name="T15" fmla="*/ 1680 h 135"/>
                  <a:gd name="T16" fmla="+- 0 694 564"/>
                  <a:gd name="T17" fmla="*/ T16 w 401"/>
                  <a:gd name="T18" fmla="+- 0 1680 1648"/>
                  <a:gd name="T19" fmla="*/ 1680 h 135"/>
                  <a:gd name="T20" fmla="+- 0 689 564"/>
                  <a:gd name="T21" fmla="*/ T20 w 401"/>
                  <a:gd name="T22" fmla="+- 0 1677 1648"/>
                  <a:gd name="T23" fmla="*/ 1677 h 135"/>
                  <a:gd name="T24" fmla="+- 0 682 564"/>
                  <a:gd name="T25" fmla="*/ T24 w 401"/>
                  <a:gd name="T26" fmla="+- 0 1677 1648"/>
                  <a:gd name="T27" fmla="*/ 1677 h 135"/>
                  <a:gd name="T28" fmla="+- 0 674 564"/>
                  <a:gd name="T29" fmla="*/ T28 w 401"/>
                  <a:gd name="T30" fmla="+- 0 1675 1648"/>
                  <a:gd name="T31" fmla="*/ 1675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01" h="135">
                    <a:moveTo>
                      <a:pt x="110" y="27"/>
                    </a:moveTo>
                    <a:lnTo>
                      <a:pt x="41" y="27"/>
                    </a:lnTo>
                    <a:lnTo>
                      <a:pt x="48" y="29"/>
                    </a:lnTo>
                    <a:lnTo>
                      <a:pt x="53" y="32"/>
                    </a:lnTo>
                    <a:lnTo>
                      <a:pt x="130" y="32"/>
                    </a:lnTo>
                    <a:lnTo>
                      <a:pt x="125" y="29"/>
                    </a:lnTo>
                    <a:lnTo>
                      <a:pt x="118" y="29"/>
                    </a:lnTo>
                    <a:lnTo>
                      <a:pt x="11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93" name="Freeform 73"/>
              <p:cNvSpPr>
                <a:spLocks/>
              </p:cNvSpPr>
              <p:nvPr/>
            </p:nvSpPr>
            <p:spPr bwMode="auto">
              <a:xfrm>
                <a:off x="564" y="1648"/>
                <a:ext cx="401" cy="135"/>
              </a:xfrm>
              <a:custGeom>
                <a:avLst/>
                <a:gdLst>
                  <a:gd name="T0" fmla="+- 0 578 564"/>
                  <a:gd name="T1" fmla="*/ T0 w 401"/>
                  <a:gd name="T2" fmla="+- 0 1648 1648"/>
                  <a:gd name="T3" fmla="*/ 1648 h 135"/>
                  <a:gd name="T4" fmla="+- 0 571 564"/>
                  <a:gd name="T5" fmla="*/ T4 w 401"/>
                  <a:gd name="T6" fmla="+- 0 1648 1648"/>
                  <a:gd name="T7" fmla="*/ 1648 h 135"/>
                  <a:gd name="T8" fmla="+- 0 564 564"/>
                  <a:gd name="T9" fmla="*/ T8 w 401"/>
                  <a:gd name="T10" fmla="+- 0 1653 1648"/>
                  <a:gd name="T11" fmla="*/ 1653 h 135"/>
                  <a:gd name="T12" fmla="+- 0 569 564"/>
                  <a:gd name="T13" fmla="*/ T12 w 401"/>
                  <a:gd name="T14" fmla="+- 0 1663 1648"/>
                  <a:gd name="T15" fmla="*/ 1663 h 135"/>
                  <a:gd name="T16" fmla="+- 0 574 564"/>
                  <a:gd name="T17" fmla="*/ T16 w 401"/>
                  <a:gd name="T18" fmla="+- 0 1668 1648"/>
                  <a:gd name="T19" fmla="*/ 1668 h 135"/>
                  <a:gd name="T20" fmla="+- 0 583 564"/>
                  <a:gd name="T21" fmla="*/ T20 w 401"/>
                  <a:gd name="T22" fmla="+- 0 1670 1648"/>
                  <a:gd name="T23" fmla="*/ 1670 h 135"/>
                  <a:gd name="T24" fmla="+- 0 588 564"/>
                  <a:gd name="T25" fmla="*/ T24 w 401"/>
                  <a:gd name="T26" fmla="+- 0 1672 1648"/>
                  <a:gd name="T27" fmla="*/ 1672 h 135"/>
                  <a:gd name="T28" fmla="+- 0 595 564"/>
                  <a:gd name="T29" fmla="*/ T28 w 401"/>
                  <a:gd name="T30" fmla="+- 0 1672 1648"/>
                  <a:gd name="T31" fmla="*/ 1672 h 135"/>
                  <a:gd name="T32" fmla="+- 0 600 564"/>
                  <a:gd name="T33" fmla="*/ T32 w 401"/>
                  <a:gd name="T34" fmla="+- 0 1675 1648"/>
                  <a:gd name="T35" fmla="*/ 1675 h 135"/>
                  <a:gd name="T36" fmla="+- 0 670 564"/>
                  <a:gd name="T37" fmla="*/ T36 w 401"/>
                  <a:gd name="T38" fmla="+- 0 1675 1648"/>
                  <a:gd name="T39" fmla="*/ 1675 h 135"/>
                  <a:gd name="T40" fmla="+- 0 655 564"/>
                  <a:gd name="T41" fmla="*/ T40 w 401"/>
                  <a:gd name="T42" fmla="+- 0 1670 1648"/>
                  <a:gd name="T43" fmla="*/ 1670 h 135"/>
                  <a:gd name="T44" fmla="+- 0 650 564"/>
                  <a:gd name="T45" fmla="*/ T44 w 401"/>
                  <a:gd name="T46" fmla="+- 0 1668 1648"/>
                  <a:gd name="T47" fmla="*/ 1668 h 135"/>
                  <a:gd name="T48" fmla="+- 0 646 564"/>
                  <a:gd name="T49" fmla="*/ T48 w 401"/>
                  <a:gd name="T50" fmla="+- 0 1668 1648"/>
                  <a:gd name="T51" fmla="*/ 1668 h 135"/>
                  <a:gd name="T52" fmla="+- 0 638 564"/>
                  <a:gd name="T53" fmla="*/ T52 w 401"/>
                  <a:gd name="T54" fmla="+- 0 1665 1648"/>
                  <a:gd name="T55" fmla="*/ 1665 h 135"/>
                  <a:gd name="T56" fmla="+- 0 631 564"/>
                  <a:gd name="T57" fmla="*/ T56 w 401"/>
                  <a:gd name="T58" fmla="+- 0 1665 1648"/>
                  <a:gd name="T59" fmla="*/ 1665 h 135"/>
                  <a:gd name="T60" fmla="+- 0 624 564"/>
                  <a:gd name="T61" fmla="*/ T60 w 401"/>
                  <a:gd name="T62" fmla="+- 0 1663 1648"/>
                  <a:gd name="T63" fmla="*/ 1663 h 135"/>
                  <a:gd name="T64" fmla="+- 0 619 564"/>
                  <a:gd name="T65" fmla="*/ T64 w 401"/>
                  <a:gd name="T66" fmla="+- 0 1660 1648"/>
                  <a:gd name="T67" fmla="*/ 1660 h 135"/>
                  <a:gd name="T68" fmla="+- 0 614 564"/>
                  <a:gd name="T69" fmla="*/ T68 w 401"/>
                  <a:gd name="T70" fmla="+- 0 1660 1648"/>
                  <a:gd name="T71" fmla="*/ 1660 h 135"/>
                  <a:gd name="T72" fmla="+- 0 607 564"/>
                  <a:gd name="T73" fmla="*/ T72 w 401"/>
                  <a:gd name="T74" fmla="+- 0 1658 1648"/>
                  <a:gd name="T75" fmla="*/ 1658 h 135"/>
                  <a:gd name="T76" fmla="+- 0 602 564"/>
                  <a:gd name="T77" fmla="*/ T76 w 401"/>
                  <a:gd name="T78" fmla="+- 0 1653 1648"/>
                  <a:gd name="T79" fmla="*/ 1653 h 135"/>
                  <a:gd name="T80" fmla="+- 0 595 564"/>
                  <a:gd name="T81" fmla="*/ T80 w 401"/>
                  <a:gd name="T82" fmla="+- 0 1653 1648"/>
                  <a:gd name="T83" fmla="*/ 1653 h 135"/>
                  <a:gd name="T84" fmla="+- 0 590 564"/>
                  <a:gd name="T85" fmla="*/ T84 w 401"/>
                  <a:gd name="T86" fmla="+- 0 1651 1648"/>
                  <a:gd name="T87" fmla="*/ 1651 h 135"/>
                  <a:gd name="T88" fmla="+- 0 586 564"/>
                  <a:gd name="T89" fmla="*/ T88 w 401"/>
                  <a:gd name="T90" fmla="+- 0 1651 1648"/>
                  <a:gd name="T91" fmla="*/ 1651 h 135"/>
                  <a:gd name="T92" fmla="+- 0 578 564"/>
                  <a:gd name="T93" fmla="*/ T92 w 401"/>
                  <a:gd name="T94" fmla="+- 0 1648 1648"/>
                  <a:gd name="T95" fmla="*/ 1648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401" h="135">
                    <a:moveTo>
                      <a:pt x="14" y="0"/>
                    </a:moveTo>
                    <a:lnTo>
                      <a:pt x="7" y="0"/>
                    </a:lnTo>
                    <a:lnTo>
                      <a:pt x="0" y="5"/>
                    </a:lnTo>
                    <a:lnTo>
                      <a:pt x="5" y="15"/>
                    </a:lnTo>
                    <a:lnTo>
                      <a:pt x="10" y="20"/>
                    </a:lnTo>
                    <a:lnTo>
                      <a:pt x="19" y="22"/>
                    </a:lnTo>
                    <a:lnTo>
                      <a:pt x="24" y="24"/>
                    </a:lnTo>
                    <a:lnTo>
                      <a:pt x="31" y="24"/>
                    </a:lnTo>
                    <a:lnTo>
                      <a:pt x="36" y="27"/>
                    </a:lnTo>
                    <a:lnTo>
                      <a:pt x="106" y="27"/>
                    </a:lnTo>
                    <a:lnTo>
                      <a:pt x="91" y="22"/>
                    </a:lnTo>
                    <a:lnTo>
                      <a:pt x="86" y="20"/>
                    </a:lnTo>
                    <a:lnTo>
                      <a:pt x="82" y="20"/>
                    </a:lnTo>
                    <a:lnTo>
                      <a:pt x="74" y="17"/>
                    </a:lnTo>
                    <a:lnTo>
                      <a:pt x="67" y="17"/>
                    </a:lnTo>
                    <a:lnTo>
                      <a:pt x="60" y="15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43" y="10"/>
                    </a:lnTo>
                    <a:lnTo>
                      <a:pt x="38" y="5"/>
                    </a:lnTo>
                    <a:lnTo>
                      <a:pt x="31" y="5"/>
                    </a:lnTo>
                    <a:lnTo>
                      <a:pt x="26" y="3"/>
                    </a:lnTo>
                    <a:lnTo>
                      <a:pt x="22" y="3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9" name="Group 65"/>
            <p:cNvGrpSpPr>
              <a:grpSpLocks/>
            </p:cNvGrpSpPr>
            <p:nvPr/>
          </p:nvGrpSpPr>
          <p:grpSpPr bwMode="auto">
            <a:xfrm>
              <a:off x="970" y="1339"/>
              <a:ext cx="425" cy="130"/>
              <a:chOff x="970" y="1339"/>
              <a:chExt cx="425" cy="130"/>
            </a:xfrm>
          </p:grpSpPr>
          <p:sp>
            <p:nvSpPr>
              <p:cNvPr id="2074" name="Freeform 71"/>
              <p:cNvSpPr>
                <a:spLocks/>
              </p:cNvSpPr>
              <p:nvPr/>
            </p:nvSpPr>
            <p:spPr bwMode="auto">
              <a:xfrm>
                <a:off x="970" y="1339"/>
                <a:ext cx="425" cy="130"/>
              </a:xfrm>
              <a:custGeom>
                <a:avLst/>
                <a:gdLst>
                  <a:gd name="T0" fmla="+- 0 1193 970"/>
                  <a:gd name="T1" fmla="*/ T0 w 425"/>
                  <a:gd name="T2" fmla="+- 0 1392 1339"/>
                  <a:gd name="T3" fmla="*/ 1392 h 130"/>
                  <a:gd name="T4" fmla="+- 0 1130 970"/>
                  <a:gd name="T5" fmla="*/ T4 w 425"/>
                  <a:gd name="T6" fmla="+- 0 1392 1339"/>
                  <a:gd name="T7" fmla="*/ 1392 h 130"/>
                  <a:gd name="T8" fmla="+- 0 1140 970"/>
                  <a:gd name="T9" fmla="*/ T8 w 425"/>
                  <a:gd name="T10" fmla="+- 0 1396 1339"/>
                  <a:gd name="T11" fmla="*/ 1396 h 130"/>
                  <a:gd name="T12" fmla="+- 0 1150 970"/>
                  <a:gd name="T13" fmla="*/ T12 w 425"/>
                  <a:gd name="T14" fmla="+- 0 1396 1339"/>
                  <a:gd name="T15" fmla="*/ 1396 h 130"/>
                  <a:gd name="T16" fmla="+- 0 1159 970"/>
                  <a:gd name="T17" fmla="*/ T16 w 425"/>
                  <a:gd name="T18" fmla="+- 0 1401 1339"/>
                  <a:gd name="T19" fmla="*/ 1401 h 130"/>
                  <a:gd name="T20" fmla="+- 0 1169 970"/>
                  <a:gd name="T21" fmla="*/ T20 w 425"/>
                  <a:gd name="T22" fmla="+- 0 1404 1339"/>
                  <a:gd name="T23" fmla="*/ 1404 h 130"/>
                  <a:gd name="T24" fmla="+- 0 1176 970"/>
                  <a:gd name="T25" fmla="*/ T24 w 425"/>
                  <a:gd name="T26" fmla="+- 0 1406 1339"/>
                  <a:gd name="T27" fmla="*/ 1406 h 130"/>
                  <a:gd name="T28" fmla="+- 0 1195 970"/>
                  <a:gd name="T29" fmla="*/ T28 w 425"/>
                  <a:gd name="T30" fmla="+- 0 1411 1339"/>
                  <a:gd name="T31" fmla="*/ 1411 h 130"/>
                  <a:gd name="T32" fmla="+- 0 1205 970"/>
                  <a:gd name="T33" fmla="*/ T32 w 425"/>
                  <a:gd name="T34" fmla="+- 0 1415 1339"/>
                  <a:gd name="T35" fmla="*/ 1415 h 130"/>
                  <a:gd name="T36" fmla="+- 0 1212 970"/>
                  <a:gd name="T37" fmla="*/ T36 w 425"/>
                  <a:gd name="T38" fmla="+- 0 1418 1339"/>
                  <a:gd name="T39" fmla="*/ 1418 h 130"/>
                  <a:gd name="T40" fmla="+- 0 1222 970"/>
                  <a:gd name="T41" fmla="*/ T40 w 425"/>
                  <a:gd name="T42" fmla="+- 0 1420 1339"/>
                  <a:gd name="T43" fmla="*/ 1420 h 130"/>
                  <a:gd name="T44" fmla="+- 0 1229 970"/>
                  <a:gd name="T45" fmla="*/ T44 w 425"/>
                  <a:gd name="T46" fmla="+- 0 1423 1339"/>
                  <a:gd name="T47" fmla="*/ 1423 h 130"/>
                  <a:gd name="T48" fmla="+- 0 1238 970"/>
                  <a:gd name="T49" fmla="*/ T48 w 425"/>
                  <a:gd name="T50" fmla="+- 0 1428 1339"/>
                  <a:gd name="T51" fmla="*/ 1428 h 130"/>
                  <a:gd name="T52" fmla="+- 0 1258 970"/>
                  <a:gd name="T53" fmla="*/ T52 w 425"/>
                  <a:gd name="T54" fmla="+- 0 1432 1339"/>
                  <a:gd name="T55" fmla="*/ 1432 h 130"/>
                  <a:gd name="T56" fmla="+- 0 1265 970"/>
                  <a:gd name="T57" fmla="*/ T56 w 425"/>
                  <a:gd name="T58" fmla="+- 0 1435 1339"/>
                  <a:gd name="T59" fmla="*/ 1435 h 130"/>
                  <a:gd name="T60" fmla="+- 0 1303 970"/>
                  <a:gd name="T61" fmla="*/ T60 w 425"/>
                  <a:gd name="T62" fmla="+- 0 1444 1339"/>
                  <a:gd name="T63" fmla="*/ 1444 h 130"/>
                  <a:gd name="T64" fmla="+- 0 1310 970"/>
                  <a:gd name="T65" fmla="*/ T64 w 425"/>
                  <a:gd name="T66" fmla="+- 0 1447 1339"/>
                  <a:gd name="T67" fmla="*/ 1447 h 130"/>
                  <a:gd name="T68" fmla="+- 0 1320 970"/>
                  <a:gd name="T69" fmla="*/ T68 w 425"/>
                  <a:gd name="T70" fmla="+- 0 1452 1339"/>
                  <a:gd name="T71" fmla="*/ 1452 h 130"/>
                  <a:gd name="T72" fmla="+- 0 1330 970"/>
                  <a:gd name="T73" fmla="*/ T72 w 425"/>
                  <a:gd name="T74" fmla="+- 0 1454 1339"/>
                  <a:gd name="T75" fmla="*/ 1454 h 130"/>
                  <a:gd name="T76" fmla="+- 0 1339 970"/>
                  <a:gd name="T77" fmla="*/ T76 w 425"/>
                  <a:gd name="T78" fmla="+- 0 1454 1339"/>
                  <a:gd name="T79" fmla="*/ 1454 h 130"/>
                  <a:gd name="T80" fmla="+- 0 1346 970"/>
                  <a:gd name="T81" fmla="*/ T80 w 425"/>
                  <a:gd name="T82" fmla="+- 0 1459 1339"/>
                  <a:gd name="T83" fmla="*/ 1459 h 130"/>
                  <a:gd name="T84" fmla="+- 0 1356 970"/>
                  <a:gd name="T85" fmla="*/ T84 w 425"/>
                  <a:gd name="T86" fmla="+- 0 1459 1339"/>
                  <a:gd name="T87" fmla="*/ 1459 h 130"/>
                  <a:gd name="T88" fmla="+- 0 1366 970"/>
                  <a:gd name="T89" fmla="*/ T88 w 425"/>
                  <a:gd name="T90" fmla="+- 0 1464 1339"/>
                  <a:gd name="T91" fmla="*/ 1464 h 130"/>
                  <a:gd name="T92" fmla="+- 0 1375 970"/>
                  <a:gd name="T93" fmla="*/ T92 w 425"/>
                  <a:gd name="T94" fmla="+- 0 1464 1339"/>
                  <a:gd name="T95" fmla="*/ 1464 h 130"/>
                  <a:gd name="T96" fmla="+- 0 1394 970"/>
                  <a:gd name="T97" fmla="*/ T96 w 425"/>
                  <a:gd name="T98" fmla="+- 0 1468 1339"/>
                  <a:gd name="T99" fmla="*/ 1468 h 130"/>
                  <a:gd name="T100" fmla="+- 0 1394 970"/>
                  <a:gd name="T101" fmla="*/ T100 w 425"/>
                  <a:gd name="T102" fmla="+- 0 1459 1339"/>
                  <a:gd name="T103" fmla="*/ 1459 h 130"/>
                  <a:gd name="T104" fmla="+- 0 1390 970"/>
                  <a:gd name="T105" fmla="*/ T104 w 425"/>
                  <a:gd name="T106" fmla="+- 0 1454 1339"/>
                  <a:gd name="T107" fmla="*/ 1454 h 130"/>
                  <a:gd name="T108" fmla="+- 0 1375 970"/>
                  <a:gd name="T109" fmla="*/ T108 w 425"/>
                  <a:gd name="T110" fmla="+- 0 1449 1339"/>
                  <a:gd name="T111" fmla="*/ 1449 h 130"/>
                  <a:gd name="T112" fmla="+- 0 1370 970"/>
                  <a:gd name="T113" fmla="*/ T112 w 425"/>
                  <a:gd name="T114" fmla="+- 0 1447 1339"/>
                  <a:gd name="T115" fmla="*/ 1447 h 130"/>
                  <a:gd name="T116" fmla="+- 0 1356 970"/>
                  <a:gd name="T117" fmla="*/ T116 w 425"/>
                  <a:gd name="T118" fmla="+- 0 1442 1339"/>
                  <a:gd name="T119" fmla="*/ 1442 h 130"/>
                  <a:gd name="T120" fmla="+- 0 1349 970"/>
                  <a:gd name="T121" fmla="*/ T120 w 425"/>
                  <a:gd name="T122" fmla="+- 0 1442 1339"/>
                  <a:gd name="T123" fmla="*/ 1442 h 130"/>
                  <a:gd name="T124" fmla="+- 0 1344 970"/>
                  <a:gd name="T125" fmla="*/ T124 w 425"/>
                  <a:gd name="T126" fmla="+- 0 1437 1339"/>
                  <a:gd name="T127" fmla="*/ 1437 h 130"/>
                  <a:gd name="T128" fmla="+- 0 1337 970"/>
                  <a:gd name="T129" fmla="*/ T128 w 425"/>
                  <a:gd name="T130" fmla="+- 0 1437 1339"/>
                  <a:gd name="T131" fmla="*/ 1437 h 130"/>
                  <a:gd name="T132" fmla="+- 0 1330 970"/>
                  <a:gd name="T133" fmla="*/ T132 w 425"/>
                  <a:gd name="T134" fmla="+- 0 1432 1339"/>
                  <a:gd name="T135" fmla="*/ 1432 h 130"/>
                  <a:gd name="T136" fmla="+- 0 1318 970"/>
                  <a:gd name="T137" fmla="*/ T136 w 425"/>
                  <a:gd name="T138" fmla="+- 0 1432 1339"/>
                  <a:gd name="T139" fmla="*/ 1432 h 130"/>
                  <a:gd name="T140" fmla="+- 0 1310 970"/>
                  <a:gd name="T141" fmla="*/ T140 w 425"/>
                  <a:gd name="T142" fmla="+- 0 1428 1339"/>
                  <a:gd name="T143" fmla="*/ 1428 h 130"/>
                  <a:gd name="T144" fmla="+- 0 1296 970"/>
                  <a:gd name="T145" fmla="*/ T144 w 425"/>
                  <a:gd name="T146" fmla="+- 0 1423 1339"/>
                  <a:gd name="T147" fmla="*/ 1423 h 130"/>
                  <a:gd name="T148" fmla="+- 0 1291 970"/>
                  <a:gd name="T149" fmla="*/ T148 w 425"/>
                  <a:gd name="T150" fmla="+- 0 1423 1339"/>
                  <a:gd name="T151" fmla="*/ 1423 h 130"/>
                  <a:gd name="T152" fmla="+- 0 1277 970"/>
                  <a:gd name="T153" fmla="*/ T152 w 425"/>
                  <a:gd name="T154" fmla="+- 0 1418 1339"/>
                  <a:gd name="T155" fmla="*/ 1418 h 130"/>
                  <a:gd name="T156" fmla="+- 0 1270 970"/>
                  <a:gd name="T157" fmla="*/ T156 w 425"/>
                  <a:gd name="T158" fmla="+- 0 1415 1339"/>
                  <a:gd name="T159" fmla="*/ 1415 h 130"/>
                  <a:gd name="T160" fmla="+- 0 1265 970"/>
                  <a:gd name="T161" fmla="*/ T160 w 425"/>
                  <a:gd name="T162" fmla="+- 0 1413 1339"/>
                  <a:gd name="T163" fmla="*/ 1413 h 130"/>
                  <a:gd name="T164" fmla="+- 0 1258 970"/>
                  <a:gd name="T165" fmla="*/ T164 w 425"/>
                  <a:gd name="T166" fmla="+- 0 1411 1339"/>
                  <a:gd name="T167" fmla="*/ 1411 h 130"/>
                  <a:gd name="T168" fmla="+- 0 1250 970"/>
                  <a:gd name="T169" fmla="*/ T168 w 425"/>
                  <a:gd name="T170" fmla="+- 0 1411 1339"/>
                  <a:gd name="T171" fmla="*/ 1411 h 130"/>
                  <a:gd name="T172" fmla="+- 0 1246 970"/>
                  <a:gd name="T173" fmla="*/ T172 w 425"/>
                  <a:gd name="T174" fmla="+- 0 1406 1339"/>
                  <a:gd name="T175" fmla="*/ 1406 h 130"/>
                  <a:gd name="T176" fmla="+- 0 1238 970"/>
                  <a:gd name="T177" fmla="*/ T176 w 425"/>
                  <a:gd name="T178" fmla="+- 0 1406 1339"/>
                  <a:gd name="T179" fmla="*/ 1406 h 130"/>
                  <a:gd name="T180" fmla="+- 0 1224 970"/>
                  <a:gd name="T181" fmla="*/ T180 w 425"/>
                  <a:gd name="T182" fmla="+- 0 1401 1339"/>
                  <a:gd name="T183" fmla="*/ 1401 h 130"/>
                  <a:gd name="T184" fmla="+- 0 1219 970"/>
                  <a:gd name="T185" fmla="*/ T184 w 425"/>
                  <a:gd name="T186" fmla="+- 0 1399 1339"/>
                  <a:gd name="T187" fmla="*/ 1399 h 130"/>
                  <a:gd name="T188" fmla="+- 0 1212 970"/>
                  <a:gd name="T189" fmla="*/ T188 w 425"/>
                  <a:gd name="T190" fmla="+- 0 1399 1339"/>
                  <a:gd name="T191" fmla="*/ 1399 h 130"/>
                  <a:gd name="T192" fmla="+- 0 1205 970"/>
                  <a:gd name="T193" fmla="*/ T192 w 425"/>
                  <a:gd name="T194" fmla="+- 0 1396 1339"/>
                  <a:gd name="T195" fmla="*/ 1396 h 130"/>
                  <a:gd name="T196" fmla="+- 0 1200 970"/>
                  <a:gd name="T197" fmla="*/ T196 w 425"/>
                  <a:gd name="T198" fmla="+- 0 1394 1339"/>
                  <a:gd name="T199" fmla="*/ 1394 h 130"/>
                  <a:gd name="T200" fmla="+- 0 1193 970"/>
                  <a:gd name="T201" fmla="*/ T200 w 425"/>
                  <a:gd name="T202" fmla="+- 0 1392 1339"/>
                  <a:gd name="T203" fmla="*/ 1392 h 1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</a:cxnLst>
                <a:rect l="0" t="0" r="r" b="b"/>
                <a:pathLst>
                  <a:path w="425" h="130">
                    <a:moveTo>
                      <a:pt x="223" y="53"/>
                    </a:moveTo>
                    <a:lnTo>
                      <a:pt x="160" y="53"/>
                    </a:lnTo>
                    <a:lnTo>
                      <a:pt x="170" y="57"/>
                    </a:lnTo>
                    <a:lnTo>
                      <a:pt x="180" y="57"/>
                    </a:lnTo>
                    <a:lnTo>
                      <a:pt x="189" y="62"/>
                    </a:lnTo>
                    <a:lnTo>
                      <a:pt x="199" y="65"/>
                    </a:lnTo>
                    <a:lnTo>
                      <a:pt x="206" y="67"/>
                    </a:lnTo>
                    <a:lnTo>
                      <a:pt x="225" y="72"/>
                    </a:lnTo>
                    <a:lnTo>
                      <a:pt x="235" y="76"/>
                    </a:lnTo>
                    <a:lnTo>
                      <a:pt x="242" y="79"/>
                    </a:lnTo>
                    <a:lnTo>
                      <a:pt x="252" y="81"/>
                    </a:lnTo>
                    <a:lnTo>
                      <a:pt x="259" y="84"/>
                    </a:lnTo>
                    <a:lnTo>
                      <a:pt x="268" y="89"/>
                    </a:lnTo>
                    <a:lnTo>
                      <a:pt x="288" y="93"/>
                    </a:lnTo>
                    <a:lnTo>
                      <a:pt x="295" y="96"/>
                    </a:lnTo>
                    <a:lnTo>
                      <a:pt x="333" y="105"/>
                    </a:lnTo>
                    <a:lnTo>
                      <a:pt x="340" y="108"/>
                    </a:lnTo>
                    <a:lnTo>
                      <a:pt x="350" y="113"/>
                    </a:lnTo>
                    <a:lnTo>
                      <a:pt x="360" y="115"/>
                    </a:lnTo>
                    <a:lnTo>
                      <a:pt x="369" y="115"/>
                    </a:lnTo>
                    <a:lnTo>
                      <a:pt x="376" y="120"/>
                    </a:lnTo>
                    <a:lnTo>
                      <a:pt x="386" y="120"/>
                    </a:lnTo>
                    <a:lnTo>
                      <a:pt x="396" y="125"/>
                    </a:lnTo>
                    <a:lnTo>
                      <a:pt x="405" y="125"/>
                    </a:lnTo>
                    <a:lnTo>
                      <a:pt x="424" y="129"/>
                    </a:lnTo>
                    <a:lnTo>
                      <a:pt x="424" y="120"/>
                    </a:lnTo>
                    <a:lnTo>
                      <a:pt x="420" y="115"/>
                    </a:lnTo>
                    <a:lnTo>
                      <a:pt x="405" y="110"/>
                    </a:lnTo>
                    <a:lnTo>
                      <a:pt x="400" y="108"/>
                    </a:lnTo>
                    <a:lnTo>
                      <a:pt x="386" y="103"/>
                    </a:lnTo>
                    <a:lnTo>
                      <a:pt x="379" y="103"/>
                    </a:lnTo>
                    <a:lnTo>
                      <a:pt x="374" y="98"/>
                    </a:lnTo>
                    <a:lnTo>
                      <a:pt x="367" y="98"/>
                    </a:lnTo>
                    <a:lnTo>
                      <a:pt x="360" y="93"/>
                    </a:lnTo>
                    <a:lnTo>
                      <a:pt x="348" y="93"/>
                    </a:lnTo>
                    <a:lnTo>
                      <a:pt x="340" y="89"/>
                    </a:lnTo>
                    <a:lnTo>
                      <a:pt x="326" y="84"/>
                    </a:lnTo>
                    <a:lnTo>
                      <a:pt x="321" y="84"/>
                    </a:lnTo>
                    <a:lnTo>
                      <a:pt x="307" y="79"/>
                    </a:lnTo>
                    <a:lnTo>
                      <a:pt x="300" y="76"/>
                    </a:lnTo>
                    <a:lnTo>
                      <a:pt x="295" y="74"/>
                    </a:lnTo>
                    <a:lnTo>
                      <a:pt x="288" y="72"/>
                    </a:lnTo>
                    <a:lnTo>
                      <a:pt x="280" y="72"/>
                    </a:lnTo>
                    <a:lnTo>
                      <a:pt x="276" y="67"/>
                    </a:lnTo>
                    <a:lnTo>
                      <a:pt x="268" y="67"/>
                    </a:lnTo>
                    <a:lnTo>
                      <a:pt x="254" y="62"/>
                    </a:lnTo>
                    <a:lnTo>
                      <a:pt x="249" y="60"/>
                    </a:lnTo>
                    <a:lnTo>
                      <a:pt x="242" y="60"/>
                    </a:lnTo>
                    <a:lnTo>
                      <a:pt x="235" y="57"/>
                    </a:lnTo>
                    <a:lnTo>
                      <a:pt x="230" y="55"/>
                    </a:lnTo>
                    <a:lnTo>
                      <a:pt x="223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5" name="Freeform 70"/>
              <p:cNvSpPr>
                <a:spLocks/>
              </p:cNvSpPr>
              <p:nvPr/>
            </p:nvSpPr>
            <p:spPr bwMode="auto">
              <a:xfrm>
                <a:off x="970" y="1339"/>
                <a:ext cx="425" cy="130"/>
              </a:xfrm>
              <a:custGeom>
                <a:avLst/>
                <a:gdLst>
                  <a:gd name="T0" fmla="+- 0 1135 970"/>
                  <a:gd name="T1" fmla="*/ T0 w 425"/>
                  <a:gd name="T2" fmla="+- 0 1375 1339"/>
                  <a:gd name="T3" fmla="*/ 1375 h 130"/>
                  <a:gd name="T4" fmla="+- 0 1070 970"/>
                  <a:gd name="T5" fmla="*/ T4 w 425"/>
                  <a:gd name="T6" fmla="+- 0 1375 1339"/>
                  <a:gd name="T7" fmla="*/ 1375 h 130"/>
                  <a:gd name="T8" fmla="+- 0 1080 970"/>
                  <a:gd name="T9" fmla="*/ T8 w 425"/>
                  <a:gd name="T10" fmla="+- 0 1377 1339"/>
                  <a:gd name="T11" fmla="*/ 1377 h 130"/>
                  <a:gd name="T12" fmla="+- 0 1094 970"/>
                  <a:gd name="T13" fmla="*/ T12 w 425"/>
                  <a:gd name="T14" fmla="+- 0 1382 1339"/>
                  <a:gd name="T15" fmla="*/ 1382 h 130"/>
                  <a:gd name="T16" fmla="+- 0 1104 970"/>
                  <a:gd name="T17" fmla="*/ T16 w 425"/>
                  <a:gd name="T18" fmla="+- 0 1387 1339"/>
                  <a:gd name="T19" fmla="*/ 1387 h 130"/>
                  <a:gd name="T20" fmla="+- 0 1123 970"/>
                  <a:gd name="T21" fmla="*/ T20 w 425"/>
                  <a:gd name="T22" fmla="+- 0 1392 1339"/>
                  <a:gd name="T23" fmla="*/ 1392 h 130"/>
                  <a:gd name="T24" fmla="+- 0 1186 970"/>
                  <a:gd name="T25" fmla="*/ T24 w 425"/>
                  <a:gd name="T26" fmla="+- 0 1392 1339"/>
                  <a:gd name="T27" fmla="*/ 1392 h 130"/>
                  <a:gd name="T28" fmla="+- 0 1178 970"/>
                  <a:gd name="T29" fmla="*/ T28 w 425"/>
                  <a:gd name="T30" fmla="+- 0 1389 1339"/>
                  <a:gd name="T31" fmla="*/ 1389 h 130"/>
                  <a:gd name="T32" fmla="+- 0 1174 970"/>
                  <a:gd name="T33" fmla="*/ T32 w 425"/>
                  <a:gd name="T34" fmla="+- 0 1387 1339"/>
                  <a:gd name="T35" fmla="*/ 1387 h 130"/>
                  <a:gd name="T36" fmla="+- 0 1164 970"/>
                  <a:gd name="T37" fmla="*/ T36 w 425"/>
                  <a:gd name="T38" fmla="+- 0 1384 1339"/>
                  <a:gd name="T39" fmla="*/ 1384 h 130"/>
                  <a:gd name="T40" fmla="+- 0 1159 970"/>
                  <a:gd name="T41" fmla="*/ T40 w 425"/>
                  <a:gd name="T42" fmla="+- 0 1384 1339"/>
                  <a:gd name="T43" fmla="*/ 1384 h 130"/>
                  <a:gd name="T44" fmla="+- 0 1145 970"/>
                  <a:gd name="T45" fmla="*/ T44 w 425"/>
                  <a:gd name="T46" fmla="+- 0 1380 1339"/>
                  <a:gd name="T47" fmla="*/ 1380 h 130"/>
                  <a:gd name="T48" fmla="+- 0 1135 970"/>
                  <a:gd name="T49" fmla="*/ T48 w 425"/>
                  <a:gd name="T50" fmla="+- 0 1375 1339"/>
                  <a:gd name="T51" fmla="*/ 1375 h 1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425" h="130">
                    <a:moveTo>
                      <a:pt x="165" y="36"/>
                    </a:moveTo>
                    <a:lnTo>
                      <a:pt x="100" y="36"/>
                    </a:lnTo>
                    <a:lnTo>
                      <a:pt x="110" y="38"/>
                    </a:lnTo>
                    <a:lnTo>
                      <a:pt x="124" y="43"/>
                    </a:lnTo>
                    <a:lnTo>
                      <a:pt x="134" y="48"/>
                    </a:lnTo>
                    <a:lnTo>
                      <a:pt x="153" y="53"/>
                    </a:lnTo>
                    <a:lnTo>
                      <a:pt x="216" y="53"/>
                    </a:lnTo>
                    <a:lnTo>
                      <a:pt x="208" y="50"/>
                    </a:lnTo>
                    <a:lnTo>
                      <a:pt x="204" y="48"/>
                    </a:lnTo>
                    <a:lnTo>
                      <a:pt x="194" y="45"/>
                    </a:lnTo>
                    <a:lnTo>
                      <a:pt x="189" y="45"/>
                    </a:lnTo>
                    <a:lnTo>
                      <a:pt x="175" y="41"/>
                    </a:lnTo>
                    <a:lnTo>
                      <a:pt x="165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6" name="Freeform 69"/>
              <p:cNvSpPr>
                <a:spLocks/>
              </p:cNvSpPr>
              <p:nvPr/>
            </p:nvSpPr>
            <p:spPr bwMode="auto">
              <a:xfrm>
                <a:off x="970" y="1339"/>
                <a:ext cx="425" cy="130"/>
              </a:xfrm>
              <a:custGeom>
                <a:avLst/>
                <a:gdLst>
                  <a:gd name="T0" fmla="+- 0 1114 970"/>
                  <a:gd name="T1" fmla="*/ T0 w 425"/>
                  <a:gd name="T2" fmla="+- 0 1370 1339"/>
                  <a:gd name="T3" fmla="*/ 1370 h 130"/>
                  <a:gd name="T4" fmla="+- 0 1025 970"/>
                  <a:gd name="T5" fmla="*/ T4 w 425"/>
                  <a:gd name="T6" fmla="+- 0 1370 1339"/>
                  <a:gd name="T7" fmla="*/ 1370 h 130"/>
                  <a:gd name="T8" fmla="+- 0 1034 970"/>
                  <a:gd name="T9" fmla="*/ T8 w 425"/>
                  <a:gd name="T10" fmla="+- 0 1372 1339"/>
                  <a:gd name="T11" fmla="*/ 1372 h 130"/>
                  <a:gd name="T12" fmla="+- 0 1044 970"/>
                  <a:gd name="T13" fmla="*/ T12 w 425"/>
                  <a:gd name="T14" fmla="+- 0 1372 1339"/>
                  <a:gd name="T15" fmla="*/ 1372 h 130"/>
                  <a:gd name="T16" fmla="+- 0 1054 970"/>
                  <a:gd name="T17" fmla="*/ T16 w 425"/>
                  <a:gd name="T18" fmla="+- 0 1375 1339"/>
                  <a:gd name="T19" fmla="*/ 1375 h 130"/>
                  <a:gd name="T20" fmla="+- 0 1126 970"/>
                  <a:gd name="T21" fmla="*/ T20 w 425"/>
                  <a:gd name="T22" fmla="+- 0 1375 1339"/>
                  <a:gd name="T23" fmla="*/ 1375 h 130"/>
                  <a:gd name="T24" fmla="+- 0 1118 970"/>
                  <a:gd name="T25" fmla="*/ T24 w 425"/>
                  <a:gd name="T26" fmla="+- 0 1372 1339"/>
                  <a:gd name="T27" fmla="*/ 1372 h 130"/>
                  <a:gd name="T28" fmla="+- 0 1114 970"/>
                  <a:gd name="T29" fmla="*/ T28 w 425"/>
                  <a:gd name="T30" fmla="+- 0 1370 1339"/>
                  <a:gd name="T31" fmla="*/ 1370 h 1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25" h="130">
                    <a:moveTo>
                      <a:pt x="144" y="31"/>
                    </a:moveTo>
                    <a:lnTo>
                      <a:pt x="55" y="31"/>
                    </a:lnTo>
                    <a:lnTo>
                      <a:pt x="64" y="33"/>
                    </a:lnTo>
                    <a:lnTo>
                      <a:pt x="74" y="33"/>
                    </a:lnTo>
                    <a:lnTo>
                      <a:pt x="84" y="36"/>
                    </a:lnTo>
                    <a:lnTo>
                      <a:pt x="156" y="36"/>
                    </a:lnTo>
                    <a:lnTo>
                      <a:pt x="148" y="33"/>
                    </a:lnTo>
                    <a:lnTo>
                      <a:pt x="144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7" name="Freeform 68"/>
              <p:cNvSpPr>
                <a:spLocks/>
              </p:cNvSpPr>
              <p:nvPr/>
            </p:nvSpPr>
            <p:spPr bwMode="auto">
              <a:xfrm>
                <a:off x="970" y="1339"/>
                <a:ext cx="425" cy="130"/>
              </a:xfrm>
              <a:custGeom>
                <a:avLst/>
                <a:gdLst>
                  <a:gd name="T0" fmla="+- 0 1099 970"/>
                  <a:gd name="T1" fmla="*/ T0 w 425"/>
                  <a:gd name="T2" fmla="+- 0 1368 1339"/>
                  <a:gd name="T3" fmla="*/ 1368 h 130"/>
                  <a:gd name="T4" fmla="+- 0 1008 970"/>
                  <a:gd name="T5" fmla="*/ T4 w 425"/>
                  <a:gd name="T6" fmla="+- 0 1368 1339"/>
                  <a:gd name="T7" fmla="*/ 1368 h 130"/>
                  <a:gd name="T8" fmla="+- 0 1018 970"/>
                  <a:gd name="T9" fmla="*/ T8 w 425"/>
                  <a:gd name="T10" fmla="+- 0 1370 1339"/>
                  <a:gd name="T11" fmla="*/ 1370 h 130"/>
                  <a:gd name="T12" fmla="+- 0 1106 970"/>
                  <a:gd name="T13" fmla="*/ T12 w 425"/>
                  <a:gd name="T14" fmla="+- 0 1370 1339"/>
                  <a:gd name="T15" fmla="*/ 1370 h 130"/>
                  <a:gd name="T16" fmla="+- 0 1099 970"/>
                  <a:gd name="T17" fmla="*/ T16 w 425"/>
                  <a:gd name="T18" fmla="+- 0 1368 1339"/>
                  <a:gd name="T19" fmla="*/ 1368 h 1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25" h="130">
                    <a:moveTo>
                      <a:pt x="129" y="29"/>
                    </a:moveTo>
                    <a:lnTo>
                      <a:pt x="38" y="29"/>
                    </a:lnTo>
                    <a:lnTo>
                      <a:pt x="48" y="31"/>
                    </a:lnTo>
                    <a:lnTo>
                      <a:pt x="136" y="31"/>
                    </a:lnTo>
                    <a:lnTo>
                      <a:pt x="129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8" name="Freeform 67"/>
              <p:cNvSpPr>
                <a:spLocks/>
              </p:cNvSpPr>
              <p:nvPr/>
            </p:nvSpPr>
            <p:spPr bwMode="auto">
              <a:xfrm>
                <a:off x="970" y="1339"/>
                <a:ext cx="425" cy="130"/>
              </a:xfrm>
              <a:custGeom>
                <a:avLst/>
                <a:gdLst>
                  <a:gd name="T0" fmla="+- 0 979 970"/>
                  <a:gd name="T1" fmla="*/ T0 w 425"/>
                  <a:gd name="T2" fmla="+- 0 1339 1339"/>
                  <a:gd name="T3" fmla="*/ 1339 h 130"/>
                  <a:gd name="T4" fmla="+- 0 974 970"/>
                  <a:gd name="T5" fmla="*/ T4 w 425"/>
                  <a:gd name="T6" fmla="+- 0 1339 1339"/>
                  <a:gd name="T7" fmla="*/ 1339 h 130"/>
                  <a:gd name="T8" fmla="+- 0 972 970"/>
                  <a:gd name="T9" fmla="*/ T8 w 425"/>
                  <a:gd name="T10" fmla="+- 0 1344 1339"/>
                  <a:gd name="T11" fmla="*/ 1344 h 130"/>
                  <a:gd name="T12" fmla="+- 0 970 970"/>
                  <a:gd name="T13" fmla="*/ T12 w 425"/>
                  <a:gd name="T14" fmla="+- 0 1351 1339"/>
                  <a:gd name="T15" fmla="*/ 1351 h 130"/>
                  <a:gd name="T16" fmla="+- 0 974 970"/>
                  <a:gd name="T17" fmla="*/ T16 w 425"/>
                  <a:gd name="T18" fmla="+- 0 1355 1339"/>
                  <a:gd name="T19" fmla="*/ 1355 h 130"/>
                  <a:gd name="T20" fmla="+- 0 984 970"/>
                  <a:gd name="T21" fmla="*/ T20 w 425"/>
                  <a:gd name="T22" fmla="+- 0 1360 1339"/>
                  <a:gd name="T23" fmla="*/ 1360 h 130"/>
                  <a:gd name="T24" fmla="+- 0 991 970"/>
                  <a:gd name="T25" fmla="*/ T24 w 425"/>
                  <a:gd name="T26" fmla="+- 0 1363 1339"/>
                  <a:gd name="T27" fmla="*/ 1363 h 130"/>
                  <a:gd name="T28" fmla="+- 0 998 970"/>
                  <a:gd name="T29" fmla="*/ T28 w 425"/>
                  <a:gd name="T30" fmla="+- 0 1368 1339"/>
                  <a:gd name="T31" fmla="*/ 1368 h 130"/>
                  <a:gd name="T32" fmla="+- 0 1092 970"/>
                  <a:gd name="T33" fmla="*/ T32 w 425"/>
                  <a:gd name="T34" fmla="+- 0 1368 1339"/>
                  <a:gd name="T35" fmla="*/ 1368 h 130"/>
                  <a:gd name="T36" fmla="+- 0 1087 970"/>
                  <a:gd name="T37" fmla="*/ T36 w 425"/>
                  <a:gd name="T38" fmla="+- 0 1365 1339"/>
                  <a:gd name="T39" fmla="*/ 1365 h 130"/>
                  <a:gd name="T40" fmla="+- 0 1080 970"/>
                  <a:gd name="T41" fmla="*/ T40 w 425"/>
                  <a:gd name="T42" fmla="+- 0 1365 1339"/>
                  <a:gd name="T43" fmla="*/ 1365 h 130"/>
                  <a:gd name="T44" fmla="+- 0 1075 970"/>
                  <a:gd name="T45" fmla="*/ T44 w 425"/>
                  <a:gd name="T46" fmla="+- 0 1360 1339"/>
                  <a:gd name="T47" fmla="*/ 1360 h 130"/>
                  <a:gd name="T48" fmla="+- 0 1066 970"/>
                  <a:gd name="T49" fmla="*/ T48 w 425"/>
                  <a:gd name="T50" fmla="+- 0 1360 1339"/>
                  <a:gd name="T51" fmla="*/ 1360 h 130"/>
                  <a:gd name="T52" fmla="+- 0 1058 970"/>
                  <a:gd name="T53" fmla="*/ T52 w 425"/>
                  <a:gd name="T54" fmla="+- 0 1358 1339"/>
                  <a:gd name="T55" fmla="*/ 1358 h 130"/>
                  <a:gd name="T56" fmla="+- 0 1054 970"/>
                  <a:gd name="T57" fmla="*/ T56 w 425"/>
                  <a:gd name="T58" fmla="+- 0 1358 1339"/>
                  <a:gd name="T59" fmla="*/ 1358 h 130"/>
                  <a:gd name="T60" fmla="+- 0 1046 970"/>
                  <a:gd name="T61" fmla="*/ T60 w 425"/>
                  <a:gd name="T62" fmla="+- 0 1355 1339"/>
                  <a:gd name="T63" fmla="*/ 1355 h 130"/>
                  <a:gd name="T64" fmla="+- 0 1039 970"/>
                  <a:gd name="T65" fmla="*/ T64 w 425"/>
                  <a:gd name="T66" fmla="+- 0 1355 1339"/>
                  <a:gd name="T67" fmla="*/ 1355 h 130"/>
                  <a:gd name="T68" fmla="+- 0 1034 970"/>
                  <a:gd name="T69" fmla="*/ T68 w 425"/>
                  <a:gd name="T70" fmla="+- 0 1351 1339"/>
                  <a:gd name="T71" fmla="*/ 1351 h 130"/>
                  <a:gd name="T72" fmla="+- 0 1020 970"/>
                  <a:gd name="T73" fmla="*/ T72 w 425"/>
                  <a:gd name="T74" fmla="+- 0 1351 1339"/>
                  <a:gd name="T75" fmla="*/ 1351 h 130"/>
                  <a:gd name="T76" fmla="+- 0 1015 970"/>
                  <a:gd name="T77" fmla="*/ T76 w 425"/>
                  <a:gd name="T78" fmla="+- 0 1348 1339"/>
                  <a:gd name="T79" fmla="*/ 1348 h 130"/>
                  <a:gd name="T80" fmla="+- 0 1006 970"/>
                  <a:gd name="T81" fmla="*/ T80 w 425"/>
                  <a:gd name="T82" fmla="+- 0 1346 1339"/>
                  <a:gd name="T83" fmla="*/ 1346 h 130"/>
                  <a:gd name="T84" fmla="+- 0 1001 970"/>
                  <a:gd name="T85" fmla="*/ T84 w 425"/>
                  <a:gd name="T86" fmla="+- 0 1346 1339"/>
                  <a:gd name="T87" fmla="*/ 1346 h 130"/>
                  <a:gd name="T88" fmla="+- 0 979 970"/>
                  <a:gd name="T89" fmla="*/ T88 w 425"/>
                  <a:gd name="T90" fmla="+- 0 1339 1339"/>
                  <a:gd name="T91" fmla="*/ 1339 h 13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425" h="130">
                    <a:moveTo>
                      <a:pt x="9" y="0"/>
                    </a:moveTo>
                    <a:lnTo>
                      <a:pt x="4" y="0"/>
                    </a:lnTo>
                    <a:lnTo>
                      <a:pt x="2" y="5"/>
                    </a:lnTo>
                    <a:lnTo>
                      <a:pt x="0" y="12"/>
                    </a:lnTo>
                    <a:lnTo>
                      <a:pt x="4" y="16"/>
                    </a:lnTo>
                    <a:lnTo>
                      <a:pt x="14" y="21"/>
                    </a:lnTo>
                    <a:lnTo>
                      <a:pt x="21" y="24"/>
                    </a:lnTo>
                    <a:lnTo>
                      <a:pt x="28" y="29"/>
                    </a:lnTo>
                    <a:lnTo>
                      <a:pt x="122" y="29"/>
                    </a:lnTo>
                    <a:lnTo>
                      <a:pt x="117" y="26"/>
                    </a:lnTo>
                    <a:lnTo>
                      <a:pt x="110" y="26"/>
                    </a:lnTo>
                    <a:lnTo>
                      <a:pt x="105" y="21"/>
                    </a:lnTo>
                    <a:lnTo>
                      <a:pt x="96" y="21"/>
                    </a:lnTo>
                    <a:lnTo>
                      <a:pt x="88" y="19"/>
                    </a:lnTo>
                    <a:lnTo>
                      <a:pt x="84" y="19"/>
                    </a:lnTo>
                    <a:lnTo>
                      <a:pt x="76" y="16"/>
                    </a:lnTo>
                    <a:lnTo>
                      <a:pt x="69" y="16"/>
                    </a:lnTo>
                    <a:lnTo>
                      <a:pt x="64" y="12"/>
                    </a:lnTo>
                    <a:lnTo>
                      <a:pt x="50" y="12"/>
                    </a:lnTo>
                    <a:lnTo>
                      <a:pt x="45" y="9"/>
                    </a:lnTo>
                    <a:lnTo>
                      <a:pt x="36" y="7"/>
                    </a:lnTo>
                    <a:lnTo>
                      <a:pt x="31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114" name="Picture 66"/>
              <p:cNvPicPr>
                <a:picLocks noChangeAspect="1" noChangeArrowheads="1"/>
              </p:cNvPicPr>
              <p:nvPr/>
            </p:nvPicPr>
            <p:blipFill>
              <a:blip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1406"/>
                <a:ext cx="648" cy="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0" name="Group 56"/>
            <p:cNvGrpSpPr>
              <a:grpSpLocks/>
            </p:cNvGrpSpPr>
            <p:nvPr/>
          </p:nvGrpSpPr>
          <p:grpSpPr bwMode="auto">
            <a:xfrm>
              <a:off x="434" y="789"/>
              <a:ext cx="536" cy="437"/>
              <a:chOff x="434" y="789"/>
              <a:chExt cx="536" cy="437"/>
            </a:xfrm>
          </p:grpSpPr>
          <p:sp>
            <p:nvSpPr>
              <p:cNvPr id="2066" name="Freeform 64"/>
              <p:cNvSpPr>
                <a:spLocks/>
              </p:cNvSpPr>
              <p:nvPr/>
            </p:nvSpPr>
            <p:spPr bwMode="auto">
              <a:xfrm>
                <a:off x="434" y="789"/>
                <a:ext cx="536" cy="437"/>
              </a:xfrm>
              <a:custGeom>
                <a:avLst/>
                <a:gdLst>
                  <a:gd name="T0" fmla="+- 0 744 434"/>
                  <a:gd name="T1" fmla="*/ T0 w 536"/>
                  <a:gd name="T2" fmla="+- 0 1224 789"/>
                  <a:gd name="T3" fmla="*/ 1224 h 437"/>
                  <a:gd name="T4" fmla="+- 0 715 434"/>
                  <a:gd name="T5" fmla="*/ T4 w 536"/>
                  <a:gd name="T6" fmla="+- 0 1224 789"/>
                  <a:gd name="T7" fmla="*/ 1224 h 437"/>
                  <a:gd name="T8" fmla="+- 0 720 434"/>
                  <a:gd name="T9" fmla="*/ T8 w 536"/>
                  <a:gd name="T10" fmla="+- 0 1226 789"/>
                  <a:gd name="T11" fmla="*/ 1226 h 437"/>
                  <a:gd name="T12" fmla="+- 0 737 434"/>
                  <a:gd name="T13" fmla="*/ T12 w 536"/>
                  <a:gd name="T14" fmla="+- 0 1226 789"/>
                  <a:gd name="T15" fmla="*/ 1226 h 437"/>
                  <a:gd name="T16" fmla="+- 0 744 434"/>
                  <a:gd name="T17" fmla="*/ T16 w 536"/>
                  <a:gd name="T18" fmla="+- 0 1224 789"/>
                  <a:gd name="T19" fmla="*/ 1224 h 4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36" h="437">
                    <a:moveTo>
                      <a:pt x="310" y="435"/>
                    </a:moveTo>
                    <a:lnTo>
                      <a:pt x="281" y="435"/>
                    </a:lnTo>
                    <a:lnTo>
                      <a:pt x="286" y="437"/>
                    </a:lnTo>
                    <a:lnTo>
                      <a:pt x="303" y="437"/>
                    </a:lnTo>
                    <a:lnTo>
                      <a:pt x="310" y="435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7" name="Freeform 63"/>
              <p:cNvSpPr>
                <a:spLocks/>
              </p:cNvSpPr>
              <p:nvPr/>
            </p:nvSpPr>
            <p:spPr bwMode="auto">
              <a:xfrm>
                <a:off x="434" y="789"/>
                <a:ext cx="536" cy="437"/>
              </a:xfrm>
              <a:custGeom>
                <a:avLst/>
                <a:gdLst>
                  <a:gd name="T0" fmla="+- 0 768 434"/>
                  <a:gd name="T1" fmla="*/ T0 w 536"/>
                  <a:gd name="T2" fmla="+- 0 1221 789"/>
                  <a:gd name="T3" fmla="*/ 1221 h 437"/>
                  <a:gd name="T4" fmla="+- 0 694 434"/>
                  <a:gd name="T5" fmla="*/ T4 w 536"/>
                  <a:gd name="T6" fmla="+- 0 1221 789"/>
                  <a:gd name="T7" fmla="*/ 1221 h 437"/>
                  <a:gd name="T8" fmla="+- 0 701 434"/>
                  <a:gd name="T9" fmla="*/ T8 w 536"/>
                  <a:gd name="T10" fmla="+- 0 1224 789"/>
                  <a:gd name="T11" fmla="*/ 1224 h 437"/>
                  <a:gd name="T12" fmla="+- 0 761 434"/>
                  <a:gd name="T13" fmla="*/ T12 w 536"/>
                  <a:gd name="T14" fmla="+- 0 1224 789"/>
                  <a:gd name="T15" fmla="*/ 1224 h 437"/>
                  <a:gd name="T16" fmla="+- 0 768 434"/>
                  <a:gd name="T17" fmla="*/ T16 w 536"/>
                  <a:gd name="T18" fmla="+- 0 1221 789"/>
                  <a:gd name="T19" fmla="*/ 1221 h 4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36" h="437">
                    <a:moveTo>
                      <a:pt x="334" y="432"/>
                    </a:moveTo>
                    <a:lnTo>
                      <a:pt x="260" y="432"/>
                    </a:lnTo>
                    <a:lnTo>
                      <a:pt x="267" y="435"/>
                    </a:lnTo>
                    <a:lnTo>
                      <a:pt x="327" y="435"/>
                    </a:lnTo>
                    <a:lnTo>
                      <a:pt x="334" y="432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8" name="Freeform 62"/>
              <p:cNvSpPr>
                <a:spLocks/>
              </p:cNvSpPr>
              <p:nvPr/>
            </p:nvSpPr>
            <p:spPr bwMode="auto">
              <a:xfrm>
                <a:off x="434" y="789"/>
                <a:ext cx="536" cy="437"/>
              </a:xfrm>
              <a:custGeom>
                <a:avLst/>
                <a:gdLst>
                  <a:gd name="T0" fmla="+- 0 799 434"/>
                  <a:gd name="T1" fmla="*/ T0 w 536"/>
                  <a:gd name="T2" fmla="+- 0 1216 789"/>
                  <a:gd name="T3" fmla="*/ 1216 h 437"/>
                  <a:gd name="T4" fmla="+- 0 674 434"/>
                  <a:gd name="T5" fmla="*/ T4 w 536"/>
                  <a:gd name="T6" fmla="+- 0 1216 789"/>
                  <a:gd name="T7" fmla="*/ 1216 h 437"/>
                  <a:gd name="T8" fmla="+- 0 679 434"/>
                  <a:gd name="T9" fmla="*/ T8 w 536"/>
                  <a:gd name="T10" fmla="+- 0 1219 789"/>
                  <a:gd name="T11" fmla="*/ 1219 h 437"/>
                  <a:gd name="T12" fmla="+- 0 689 434"/>
                  <a:gd name="T13" fmla="*/ T12 w 536"/>
                  <a:gd name="T14" fmla="+- 0 1221 789"/>
                  <a:gd name="T15" fmla="*/ 1221 h 437"/>
                  <a:gd name="T16" fmla="+- 0 792 434"/>
                  <a:gd name="T17" fmla="*/ T16 w 536"/>
                  <a:gd name="T18" fmla="+- 0 1221 789"/>
                  <a:gd name="T19" fmla="*/ 1221 h 437"/>
                  <a:gd name="T20" fmla="+- 0 799 434"/>
                  <a:gd name="T21" fmla="*/ T20 w 536"/>
                  <a:gd name="T22" fmla="+- 0 1216 789"/>
                  <a:gd name="T23" fmla="*/ 1216 h 4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536" h="437">
                    <a:moveTo>
                      <a:pt x="365" y="427"/>
                    </a:moveTo>
                    <a:lnTo>
                      <a:pt x="240" y="427"/>
                    </a:lnTo>
                    <a:lnTo>
                      <a:pt x="245" y="430"/>
                    </a:lnTo>
                    <a:lnTo>
                      <a:pt x="255" y="432"/>
                    </a:lnTo>
                    <a:lnTo>
                      <a:pt x="358" y="432"/>
                    </a:lnTo>
                    <a:lnTo>
                      <a:pt x="365" y="427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9" name="Freeform 61"/>
              <p:cNvSpPr>
                <a:spLocks/>
              </p:cNvSpPr>
              <p:nvPr/>
            </p:nvSpPr>
            <p:spPr bwMode="auto">
              <a:xfrm>
                <a:off x="434" y="789"/>
                <a:ext cx="536" cy="437"/>
              </a:xfrm>
              <a:custGeom>
                <a:avLst/>
                <a:gdLst>
                  <a:gd name="T0" fmla="+- 0 828 434"/>
                  <a:gd name="T1" fmla="*/ T0 w 536"/>
                  <a:gd name="T2" fmla="+- 0 1212 789"/>
                  <a:gd name="T3" fmla="*/ 1212 h 437"/>
                  <a:gd name="T4" fmla="+- 0 655 434"/>
                  <a:gd name="T5" fmla="*/ T4 w 536"/>
                  <a:gd name="T6" fmla="+- 0 1212 789"/>
                  <a:gd name="T7" fmla="*/ 1212 h 437"/>
                  <a:gd name="T8" fmla="+- 0 660 434"/>
                  <a:gd name="T9" fmla="*/ T8 w 536"/>
                  <a:gd name="T10" fmla="+- 0 1214 789"/>
                  <a:gd name="T11" fmla="*/ 1214 h 437"/>
                  <a:gd name="T12" fmla="+- 0 667 434"/>
                  <a:gd name="T13" fmla="*/ T12 w 536"/>
                  <a:gd name="T14" fmla="+- 0 1216 789"/>
                  <a:gd name="T15" fmla="*/ 1216 h 437"/>
                  <a:gd name="T16" fmla="+- 0 814 434"/>
                  <a:gd name="T17" fmla="*/ T16 w 536"/>
                  <a:gd name="T18" fmla="+- 0 1216 789"/>
                  <a:gd name="T19" fmla="*/ 1216 h 437"/>
                  <a:gd name="T20" fmla="+- 0 828 434"/>
                  <a:gd name="T21" fmla="*/ T20 w 536"/>
                  <a:gd name="T22" fmla="+- 0 1212 789"/>
                  <a:gd name="T23" fmla="*/ 1212 h 4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536" h="437">
                    <a:moveTo>
                      <a:pt x="394" y="423"/>
                    </a:moveTo>
                    <a:lnTo>
                      <a:pt x="221" y="423"/>
                    </a:lnTo>
                    <a:lnTo>
                      <a:pt x="226" y="425"/>
                    </a:lnTo>
                    <a:lnTo>
                      <a:pt x="233" y="427"/>
                    </a:lnTo>
                    <a:lnTo>
                      <a:pt x="380" y="427"/>
                    </a:lnTo>
                    <a:lnTo>
                      <a:pt x="394" y="423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0" name="Freeform 60"/>
              <p:cNvSpPr>
                <a:spLocks/>
              </p:cNvSpPr>
              <p:nvPr/>
            </p:nvSpPr>
            <p:spPr bwMode="auto">
              <a:xfrm>
                <a:off x="434" y="789"/>
                <a:ext cx="536" cy="437"/>
              </a:xfrm>
              <a:custGeom>
                <a:avLst/>
                <a:gdLst>
                  <a:gd name="T0" fmla="+- 0 470 434"/>
                  <a:gd name="T1" fmla="*/ T0 w 536"/>
                  <a:gd name="T2" fmla="+- 0 799 789"/>
                  <a:gd name="T3" fmla="*/ 799 h 437"/>
                  <a:gd name="T4" fmla="+- 0 461 434"/>
                  <a:gd name="T5" fmla="*/ T4 w 536"/>
                  <a:gd name="T6" fmla="+- 0 815 789"/>
                  <a:gd name="T7" fmla="*/ 815 h 437"/>
                  <a:gd name="T8" fmla="+- 0 449 434"/>
                  <a:gd name="T9" fmla="*/ T8 w 536"/>
                  <a:gd name="T10" fmla="+- 0 835 789"/>
                  <a:gd name="T11" fmla="*/ 835 h 437"/>
                  <a:gd name="T12" fmla="+- 0 444 434"/>
                  <a:gd name="T13" fmla="*/ T12 w 536"/>
                  <a:gd name="T14" fmla="+- 0 852 789"/>
                  <a:gd name="T15" fmla="*/ 852 h 437"/>
                  <a:gd name="T16" fmla="+- 0 439 434"/>
                  <a:gd name="T17" fmla="*/ T16 w 536"/>
                  <a:gd name="T18" fmla="+- 0 871 789"/>
                  <a:gd name="T19" fmla="*/ 871 h 437"/>
                  <a:gd name="T20" fmla="+- 0 434 434"/>
                  <a:gd name="T21" fmla="*/ T20 w 536"/>
                  <a:gd name="T22" fmla="+- 0 892 789"/>
                  <a:gd name="T23" fmla="*/ 892 h 437"/>
                  <a:gd name="T24" fmla="+- 0 439 434"/>
                  <a:gd name="T25" fmla="*/ T24 w 536"/>
                  <a:gd name="T26" fmla="+- 0 1003 789"/>
                  <a:gd name="T27" fmla="*/ 1003 h 437"/>
                  <a:gd name="T28" fmla="+- 0 442 434"/>
                  <a:gd name="T29" fmla="*/ T28 w 536"/>
                  <a:gd name="T30" fmla="+- 0 1024 789"/>
                  <a:gd name="T31" fmla="*/ 1024 h 437"/>
                  <a:gd name="T32" fmla="+- 0 446 434"/>
                  <a:gd name="T33" fmla="*/ T32 w 536"/>
                  <a:gd name="T34" fmla="+- 0 1036 789"/>
                  <a:gd name="T35" fmla="*/ 1036 h 437"/>
                  <a:gd name="T36" fmla="+- 0 454 434"/>
                  <a:gd name="T37" fmla="*/ T36 w 536"/>
                  <a:gd name="T38" fmla="+- 0 1051 789"/>
                  <a:gd name="T39" fmla="*/ 1051 h 437"/>
                  <a:gd name="T40" fmla="+- 0 461 434"/>
                  <a:gd name="T41" fmla="*/ T40 w 536"/>
                  <a:gd name="T42" fmla="+- 0 1060 789"/>
                  <a:gd name="T43" fmla="*/ 1060 h 437"/>
                  <a:gd name="T44" fmla="+- 0 466 434"/>
                  <a:gd name="T45" fmla="*/ T44 w 536"/>
                  <a:gd name="T46" fmla="+- 0 1072 789"/>
                  <a:gd name="T47" fmla="*/ 1072 h 437"/>
                  <a:gd name="T48" fmla="+- 0 473 434"/>
                  <a:gd name="T49" fmla="*/ T48 w 536"/>
                  <a:gd name="T50" fmla="+- 0 1084 789"/>
                  <a:gd name="T51" fmla="*/ 1084 h 437"/>
                  <a:gd name="T52" fmla="+- 0 480 434"/>
                  <a:gd name="T53" fmla="*/ T52 w 536"/>
                  <a:gd name="T54" fmla="+- 0 1096 789"/>
                  <a:gd name="T55" fmla="*/ 1096 h 437"/>
                  <a:gd name="T56" fmla="+- 0 509 434"/>
                  <a:gd name="T57" fmla="*/ T56 w 536"/>
                  <a:gd name="T58" fmla="+- 0 1128 789"/>
                  <a:gd name="T59" fmla="*/ 1128 h 437"/>
                  <a:gd name="T60" fmla="+- 0 521 434"/>
                  <a:gd name="T61" fmla="*/ T60 w 536"/>
                  <a:gd name="T62" fmla="+- 0 1140 789"/>
                  <a:gd name="T63" fmla="*/ 1140 h 437"/>
                  <a:gd name="T64" fmla="+- 0 535 434"/>
                  <a:gd name="T65" fmla="*/ T64 w 536"/>
                  <a:gd name="T66" fmla="+- 0 1152 789"/>
                  <a:gd name="T67" fmla="*/ 1152 h 437"/>
                  <a:gd name="T68" fmla="+- 0 552 434"/>
                  <a:gd name="T69" fmla="*/ T68 w 536"/>
                  <a:gd name="T70" fmla="+- 0 1164 789"/>
                  <a:gd name="T71" fmla="*/ 1164 h 437"/>
                  <a:gd name="T72" fmla="+- 0 564 434"/>
                  <a:gd name="T73" fmla="*/ T72 w 536"/>
                  <a:gd name="T74" fmla="+- 0 1173 789"/>
                  <a:gd name="T75" fmla="*/ 1173 h 437"/>
                  <a:gd name="T76" fmla="+- 0 576 434"/>
                  <a:gd name="T77" fmla="*/ T76 w 536"/>
                  <a:gd name="T78" fmla="+- 0 1180 789"/>
                  <a:gd name="T79" fmla="*/ 1180 h 437"/>
                  <a:gd name="T80" fmla="+- 0 588 434"/>
                  <a:gd name="T81" fmla="*/ T80 w 536"/>
                  <a:gd name="T82" fmla="+- 0 1185 789"/>
                  <a:gd name="T83" fmla="*/ 1185 h 437"/>
                  <a:gd name="T84" fmla="+- 0 600 434"/>
                  <a:gd name="T85" fmla="*/ T84 w 536"/>
                  <a:gd name="T86" fmla="+- 0 1192 789"/>
                  <a:gd name="T87" fmla="*/ 1192 h 437"/>
                  <a:gd name="T88" fmla="+- 0 614 434"/>
                  <a:gd name="T89" fmla="*/ T88 w 536"/>
                  <a:gd name="T90" fmla="+- 0 1200 789"/>
                  <a:gd name="T91" fmla="*/ 1200 h 437"/>
                  <a:gd name="T92" fmla="+- 0 634 434"/>
                  <a:gd name="T93" fmla="*/ T92 w 536"/>
                  <a:gd name="T94" fmla="+- 0 1207 789"/>
                  <a:gd name="T95" fmla="*/ 1207 h 437"/>
                  <a:gd name="T96" fmla="+- 0 648 434"/>
                  <a:gd name="T97" fmla="*/ T96 w 536"/>
                  <a:gd name="T98" fmla="+- 0 1212 789"/>
                  <a:gd name="T99" fmla="*/ 1212 h 437"/>
                  <a:gd name="T100" fmla="+- 0 866 434"/>
                  <a:gd name="T101" fmla="*/ T100 w 536"/>
                  <a:gd name="T102" fmla="+- 0 1204 789"/>
                  <a:gd name="T103" fmla="*/ 1204 h 437"/>
                  <a:gd name="T104" fmla="+- 0 737 434"/>
                  <a:gd name="T105" fmla="*/ T104 w 536"/>
                  <a:gd name="T106" fmla="+- 0 1202 789"/>
                  <a:gd name="T107" fmla="*/ 1202 h 437"/>
                  <a:gd name="T108" fmla="+- 0 691 434"/>
                  <a:gd name="T109" fmla="*/ T108 w 536"/>
                  <a:gd name="T110" fmla="+- 0 1200 789"/>
                  <a:gd name="T111" fmla="*/ 1200 h 437"/>
                  <a:gd name="T112" fmla="+- 0 665 434"/>
                  <a:gd name="T113" fmla="*/ T112 w 536"/>
                  <a:gd name="T114" fmla="+- 0 1197 789"/>
                  <a:gd name="T115" fmla="*/ 1197 h 437"/>
                  <a:gd name="T116" fmla="+- 0 650 434"/>
                  <a:gd name="T117" fmla="*/ T116 w 536"/>
                  <a:gd name="T118" fmla="+- 0 1192 789"/>
                  <a:gd name="T119" fmla="*/ 1192 h 437"/>
                  <a:gd name="T120" fmla="+- 0 624 434"/>
                  <a:gd name="T121" fmla="*/ T120 w 536"/>
                  <a:gd name="T122" fmla="+- 0 1183 789"/>
                  <a:gd name="T123" fmla="*/ 1183 h 437"/>
                  <a:gd name="T124" fmla="+- 0 602 434"/>
                  <a:gd name="T125" fmla="*/ T124 w 536"/>
                  <a:gd name="T126" fmla="+- 0 1175 789"/>
                  <a:gd name="T127" fmla="*/ 1175 h 437"/>
                  <a:gd name="T128" fmla="+- 0 590 434"/>
                  <a:gd name="T129" fmla="*/ T128 w 536"/>
                  <a:gd name="T130" fmla="+- 0 1168 789"/>
                  <a:gd name="T131" fmla="*/ 1168 h 437"/>
                  <a:gd name="T132" fmla="+- 0 578 434"/>
                  <a:gd name="T133" fmla="*/ T132 w 536"/>
                  <a:gd name="T134" fmla="+- 0 1159 789"/>
                  <a:gd name="T135" fmla="*/ 1159 h 437"/>
                  <a:gd name="T136" fmla="+- 0 554 434"/>
                  <a:gd name="T137" fmla="*/ T136 w 536"/>
                  <a:gd name="T138" fmla="+- 0 1144 789"/>
                  <a:gd name="T139" fmla="*/ 1144 h 437"/>
                  <a:gd name="T140" fmla="+- 0 542 434"/>
                  <a:gd name="T141" fmla="*/ T140 w 536"/>
                  <a:gd name="T142" fmla="+- 0 1135 789"/>
                  <a:gd name="T143" fmla="*/ 1135 h 437"/>
                  <a:gd name="T144" fmla="+- 0 523 434"/>
                  <a:gd name="T145" fmla="*/ T144 w 536"/>
                  <a:gd name="T146" fmla="+- 0 1115 789"/>
                  <a:gd name="T147" fmla="*/ 1115 h 437"/>
                  <a:gd name="T148" fmla="+- 0 504 434"/>
                  <a:gd name="T149" fmla="*/ T148 w 536"/>
                  <a:gd name="T150" fmla="+- 0 1094 789"/>
                  <a:gd name="T151" fmla="*/ 1094 h 437"/>
                  <a:gd name="T152" fmla="+- 0 492 434"/>
                  <a:gd name="T153" fmla="*/ T152 w 536"/>
                  <a:gd name="T154" fmla="+- 0 1077 789"/>
                  <a:gd name="T155" fmla="*/ 1077 h 437"/>
                  <a:gd name="T156" fmla="+- 0 485 434"/>
                  <a:gd name="T157" fmla="*/ T156 w 536"/>
                  <a:gd name="T158" fmla="+- 0 1065 789"/>
                  <a:gd name="T159" fmla="*/ 1065 h 437"/>
                  <a:gd name="T160" fmla="+- 0 475 434"/>
                  <a:gd name="T161" fmla="*/ T160 w 536"/>
                  <a:gd name="T162" fmla="+- 0 1046 789"/>
                  <a:gd name="T163" fmla="*/ 1046 h 437"/>
                  <a:gd name="T164" fmla="+- 0 463 434"/>
                  <a:gd name="T165" fmla="*/ T164 w 536"/>
                  <a:gd name="T166" fmla="+- 0 1020 789"/>
                  <a:gd name="T167" fmla="*/ 1020 h 437"/>
                  <a:gd name="T168" fmla="+- 0 456 434"/>
                  <a:gd name="T169" fmla="*/ T168 w 536"/>
                  <a:gd name="T170" fmla="+- 0 1000 789"/>
                  <a:gd name="T171" fmla="*/ 1000 h 437"/>
                  <a:gd name="T172" fmla="+- 0 451 434"/>
                  <a:gd name="T173" fmla="*/ T172 w 536"/>
                  <a:gd name="T174" fmla="+- 0 986 789"/>
                  <a:gd name="T175" fmla="*/ 986 h 437"/>
                  <a:gd name="T176" fmla="+- 0 449 434"/>
                  <a:gd name="T177" fmla="*/ T176 w 536"/>
                  <a:gd name="T178" fmla="+- 0 974 789"/>
                  <a:gd name="T179" fmla="*/ 974 h 437"/>
                  <a:gd name="T180" fmla="+- 0 446 434"/>
                  <a:gd name="T181" fmla="*/ T180 w 536"/>
                  <a:gd name="T182" fmla="+- 0 952 789"/>
                  <a:gd name="T183" fmla="*/ 952 h 437"/>
                  <a:gd name="T184" fmla="+- 0 449 434"/>
                  <a:gd name="T185" fmla="*/ T184 w 536"/>
                  <a:gd name="T186" fmla="+- 0 916 789"/>
                  <a:gd name="T187" fmla="*/ 916 h 437"/>
                  <a:gd name="T188" fmla="+- 0 451 434"/>
                  <a:gd name="T189" fmla="*/ T188 w 536"/>
                  <a:gd name="T190" fmla="+- 0 885 789"/>
                  <a:gd name="T191" fmla="*/ 885 h 437"/>
                  <a:gd name="T192" fmla="+- 0 454 434"/>
                  <a:gd name="T193" fmla="*/ T192 w 536"/>
                  <a:gd name="T194" fmla="+- 0 873 789"/>
                  <a:gd name="T195" fmla="*/ 873 h 437"/>
                  <a:gd name="T196" fmla="+- 0 461 434"/>
                  <a:gd name="T197" fmla="*/ T196 w 536"/>
                  <a:gd name="T198" fmla="+- 0 859 789"/>
                  <a:gd name="T199" fmla="*/ 859 h 437"/>
                  <a:gd name="T200" fmla="+- 0 466 434"/>
                  <a:gd name="T201" fmla="*/ T200 w 536"/>
                  <a:gd name="T202" fmla="+- 0 842 789"/>
                  <a:gd name="T203" fmla="*/ 842 h 437"/>
                  <a:gd name="T204" fmla="+- 0 473 434"/>
                  <a:gd name="T205" fmla="*/ T204 w 536"/>
                  <a:gd name="T206" fmla="+- 0 830 789"/>
                  <a:gd name="T207" fmla="*/ 830 h 437"/>
                  <a:gd name="T208" fmla="+- 0 480 434"/>
                  <a:gd name="T209" fmla="*/ T208 w 536"/>
                  <a:gd name="T210" fmla="+- 0 813 789"/>
                  <a:gd name="T211" fmla="*/ 813 h 437"/>
                  <a:gd name="T212" fmla="+- 0 487 434"/>
                  <a:gd name="T213" fmla="*/ T212 w 536"/>
                  <a:gd name="T214" fmla="+- 0 804 789"/>
                  <a:gd name="T215" fmla="*/ 804 h 437"/>
                  <a:gd name="T216" fmla="+- 0 485 434"/>
                  <a:gd name="T217" fmla="*/ T216 w 536"/>
                  <a:gd name="T218" fmla="+- 0 794 789"/>
                  <a:gd name="T219" fmla="*/ 794 h 4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</a:cxnLst>
                <a:rect l="0" t="0" r="r" b="b"/>
                <a:pathLst>
                  <a:path w="536" h="437">
                    <a:moveTo>
                      <a:pt x="46" y="0"/>
                    </a:moveTo>
                    <a:lnTo>
                      <a:pt x="36" y="10"/>
                    </a:lnTo>
                    <a:lnTo>
                      <a:pt x="32" y="17"/>
                    </a:lnTo>
                    <a:lnTo>
                      <a:pt x="27" y="26"/>
                    </a:lnTo>
                    <a:lnTo>
                      <a:pt x="20" y="36"/>
                    </a:lnTo>
                    <a:lnTo>
                      <a:pt x="15" y="46"/>
                    </a:lnTo>
                    <a:lnTo>
                      <a:pt x="12" y="53"/>
                    </a:lnTo>
                    <a:lnTo>
                      <a:pt x="10" y="63"/>
                    </a:lnTo>
                    <a:lnTo>
                      <a:pt x="5" y="75"/>
                    </a:lnTo>
                    <a:lnTo>
                      <a:pt x="5" y="82"/>
                    </a:lnTo>
                    <a:lnTo>
                      <a:pt x="3" y="91"/>
                    </a:lnTo>
                    <a:lnTo>
                      <a:pt x="0" y="103"/>
                    </a:lnTo>
                    <a:lnTo>
                      <a:pt x="0" y="206"/>
                    </a:lnTo>
                    <a:lnTo>
                      <a:pt x="5" y="214"/>
                    </a:lnTo>
                    <a:lnTo>
                      <a:pt x="5" y="226"/>
                    </a:lnTo>
                    <a:lnTo>
                      <a:pt x="8" y="235"/>
                    </a:lnTo>
                    <a:lnTo>
                      <a:pt x="10" y="243"/>
                    </a:lnTo>
                    <a:lnTo>
                      <a:pt x="12" y="247"/>
                    </a:lnTo>
                    <a:lnTo>
                      <a:pt x="15" y="255"/>
                    </a:lnTo>
                    <a:lnTo>
                      <a:pt x="20" y="262"/>
                    </a:lnTo>
                    <a:lnTo>
                      <a:pt x="22" y="266"/>
                    </a:lnTo>
                    <a:lnTo>
                      <a:pt x="27" y="271"/>
                    </a:lnTo>
                    <a:lnTo>
                      <a:pt x="27" y="279"/>
                    </a:lnTo>
                    <a:lnTo>
                      <a:pt x="32" y="283"/>
                    </a:lnTo>
                    <a:lnTo>
                      <a:pt x="36" y="291"/>
                    </a:lnTo>
                    <a:lnTo>
                      <a:pt x="39" y="295"/>
                    </a:lnTo>
                    <a:lnTo>
                      <a:pt x="41" y="303"/>
                    </a:lnTo>
                    <a:lnTo>
                      <a:pt x="46" y="307"/>
                    </a:lnTo>
                    <a:lnTo>
                      <a:pt x="51" y="315"/>
                    </a:lnTo>
                    <a:lnTo>
                      <a:pt x="75" y="339"/>
                    </a:lnTo>
                    <a:lnTo>
                      <a:pt x="80" y="346"/>
                    </a:lnTo>
                    <a:lnTo>
                      <a:pt x="87" y="351"/>
                    </a:lnTo>
                    <a:lnTo>
                      <a:pt x="92" y="355"/>
                    </a:lnTo>
                    <a:lnTo>
                      <a:pt x="101" y="363"/>
                    </a:lnTo>
                    <a:lnTo>
                      <a:pt x="111" y="372"/>
                    </a:lnTo>
                    <a:lnTo>
                      <a:pt x="118" y="375"/>
                    </a:lnTo>
                    <a:lnTo>
                      <a:pt x="125" y="379"/>
                    </a:lnTo>
                    <a:lnTo>
                      <a:pt x="130" y="384"/>
                    </a:lnTo>
                    <a:lnTo>
                      <a:pt x="135" y="386"/>
                    </a:lnTo>
                    <a:lnTo>
                      <a:pt x="142" y="391"/>
                    </a:lnTo>
                    <a:lnTo>
                      <a:pt x="147" y="394"/>
                    </a:lnTo>
                    <a:lnTo>
                      <a:pt x="154" y="396"/>
                    </a:lnTo>
                    <a:lnTo>
                      <a:pt x="161" y="401"/>
                    </a:lnTo>
                    <a:lnTo>
                      <a:pt x="166" y="403"/>
                    </a:lnTo>
                    <a:lnTo>
                      <a:pt x="173" y="406"/>
                    </a:lnTo>
                    <a:lnTo>
                      <a:pt x="180" y="411"/>
                    </a:lnTo>
                    <a:lnTo>
                      <a:pt x="185" y="413"/>
                    </a:lnTo>
                    <a:lnTo>
                      <a:pt x="200" y="418"/>
                    </a:lnTo>
                    <a:lnTo>
                      <a:pt x="207" y="418"/>
                    </a:lnTo>
                    <a:lnTo>
                      <a:pt x="214" y="423"/>
                    </a:lnTo>
                    <a:lnTo>
                      <a:pt x="411" y="423"/>
                    </a:lnTo>
                    <a:lnTo>
                      <a:pt x="432" y="415"/>
                    </a:lnTo>
                    <a:lnTo>
                      <a:pt x="312" y="415"/>
                    </a:lnTo>
                    <a:lnTo>
                      <a:pt x="303" y="413"/>
                    </a:lnTo>
                    <a:lnTo>
                      <a:pt x="267" y="413"/>
                    </a:lnTo>
                    <a:lnTo>
                      <a:pt x="257" y="411"/>
                    </a:lnTo>
                    <a:lnTo>
                      <a:pt x="240" y="411"/>
                    </a:lnTo>
                    <a:lnTo>
                      <a:pt x="231" y="408"/>
                    </a:lnTo>
                    <a:lnTo>
                      <a:pt x="226" y="406"/>
                    </a:lnTo>
                    <a:lnTo>
                      <a:pt x="216" y="403"/>
                    </a:lnTo>
                    <a:lnTo>
                      <a:pt x="195" y="396"/>
                    </a:lnTo>
                    <a:lnTo>
                      <a:pt x="190" y="394"/>
                    </a:lnTo>
                    <a:lnTo>
                      <a:pt x="176" y="389"/>
                    </a:lnTo>
                    <a:lnTo>
                      <a:pt x="168" y="386"/>
                    </a:lnTo>
                    <a:lnTo>
                      <a:pt x="161" y="382"/>
                    </a:lnTo>
                    <a:lnTo>
                      <a:pt x="156" y="379"/>
                    </a:lnTo>
                    <a:lnTo>
                      <a:pt x="152" y="375"/>
                    </a:lnTo>
                    <a:lnTo>
                      <a:pt x="144" y="370"/>
                    </a:lnTo>
                    <a:lnTo>
                      <a:pt x="130" y="365"/>
                    </a:lnTo>
                    <a:lnTo>
                      <a:pt x="120" y="355"/>
                    </a:lnTo>
                    <a:lnTo>
                      <a:pt x="113" y="351"/>
                    </a:lnTo>
                    <a:lnTo>
                      <a:pt x="108" y="346"/>
                    </a:lnTo>
                    <a:lnTo>
                      <a:pt x="96" y="336"/>
                    </a:lnTo>
                    <a:lnTo>
                      <a:pt x="89" y="326"/>
                    </a:lnTo>
                    <a:lnTo>
                      <a:pt x="80" y="317"/>
                    </a:lnTo>
                    <a:lnTo>
                      <a:pt x="70" y="305"/>
                    </a:lnTo>
                    <a:lnTo>
                      <a:pt x="60" y="295"/>
                    </a:lnTo>
                    <a:lnTo>
                      <a:pt x="58" y="288"/>
                    </a:lnTo>
                    <a:lnTo>
                      <a:pt x="56" y="283"/>
                    </a:lnTo>
                    <a:lnTo>
                      <a:pt x="51" y="276"/>
                    </a:lnTo>
                    <a:lnTo>
                      <a:pt x="46" y="271"/>
                    </a:lnTo>
                    <a:lnTo>
                      <a:pt x="41" y="257"/>
                    </a:lnTo>
                    <a:lnTo>
                      <a:pt x="36" y="252"/>
                    </a:lnTo>
                    <a:lnTo>
                      <a:pt x="29" y="231"/>
                    </a:lnTo>
                    <a:lnTo>
                      <a:pt x="27" y="226"/>
                    </a:lnTo>
                    <a:lnTo>
                      <a:pt x="22" y="211"/>
                    </a:lnTo>
                    <a:lnTo>
                      <a:pt x="20" y="206"/>
                    </a:lnTo>
                    <a:lnTo>
                      <a:pt x="17" y="197"/>
                    </a:lnTo>
                    <a:lnTo>
                      <a:pt x="17" y="192"/>
                    </a:lnTo>
                    <a:lnTo>
                      <a:pt x="15" y="185"/>
                    </a:lnTo>
                    <a:lnTo>
                      <a:pt x="15" y="171"/>
                    </a:lnTo>
                    <a:lnTo>
                      <a:pt x="12" y="163"/>
                    </a:lnTo>
                    <a:lnTo>
                      <a:pt x="12" y="135"/>
                    </a:lnTo>
                    <a:lnTo>
                      <a:pt x="15" y="127"/>
                    </a:lnTo>
                    <a:lnTo>
                      <a:pt x="15" y="106"/>
                    </a:lnTo>
                    <a:lnTo>
                      <a:pt x="17" y="96"/>
                    </a:lnTo>
                    <a:lnTo>
                      <a:pt x="20" y="91"/>
                    </a:lnTo>
                    <a:lnTo>
                      <a:pt x="20" y="84"/>
                    </a:lnTo>
                    <a:lnTo>
                      <a:pt x="22" y="77"/>
                    </a:lnTo>
                    <a:lnTo>
                      <a:pt x="27" y="70"/>
                    </a:lnTo>
                    <a:lnTo>
                      <a:pt x="29" y="63"/>
                    </a:lnTo>
                    <a:lnTo>
                      <a:pt x="32" y="53"/>
                    </a:lnTo>
                    <a:lnTo>
                      <a:pt x="36" y="48"/>
                    </a:lnTo>
                    <a:lnTo>
                      <a:pt x="39" y="41"/>
                    </a:lnTo>
                    <a:lnTo>
                      <a:pt x="41" y="36"/>
                    </a:lnTo>
                    <a:lnTo>
                      <a:pt x="46" y="24"/>
                    </a:lnTo>
                    <a:lnTo>
                      <a:pt x="51" y="19"/>
                    </a:lnTo>
                    <a:lnTo>
                      <a:pt x="53" y="15"/>
                    </a:lnTo>
                    <a:lnTo>
                      <a:pt x="53" y="10"/>
                    </a:lnTo>
                    <a:lnTo>
                      <a:pt x="51" y="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1" name="Freeform 59"/>
              <p:cNvSpPr>
                <a:spLocks/>
              </p:cNvSpPr>
              <p:nvPr/>
            </p:nvSpPr>
            <p:spPr bwMode="auto">
              <a:xfrm>
                <a:off x="434" y="789"/>
                <a:ext cx="536" cy="437"/>
              </a:xfrm>
              <a:custGeom>
                <a:avLst/>
                <a:gdLst>
                  <a:gd name="T0" fmla="+- 0 895 434"/>
                  <a:gd name="T1" fmla="*/ T0 w 536"/>
                  <a:gd name="T2" fmla="+- 0 1195 789"/>
                  <a:gd name="T3" fmla="*/ 1195 h 437"/>
                  <a:gd name="T4" fmla="+- 0 809 434"/>
                  <a:gd name="T5" fmla="*/ T4 w 536"/>
                  <a:gd name="T6" fmla="+- 0 1195 789"/>
                  <a:gd name="T7" fmla="*/ 1195 h 437"/>
                  <a:gd name="T8" fmla="+- 0 802 434"/>
                  <a:gd name="T9" fmla="*/ T8 w 536"/>
                  <a:gd name="T10" fmla="+- 0 1197 789"/>
                  <a:gd name="T11" fmla="*/ 1197 h 437"/>
                  <a:gd name="T12" fmla="+- 0 792 434"/>
                  <a:gd name="T13" fmla="*/ T12 w 536"/>
                  <a:gd name="T14" fmla="+- 0 1200 789"/>
                  <a:gd name="T15" fmla="*/ 1200 h 437"/>
                  <a:gd name="T16" fmla="+- 0 773 434"/>
                  <a:gd name="T17" fmla="*/ T16 w 536"/>
                  <a:gd name="T18" fmla="+- 0 1200 789"/>
                  <a:gd name="T19" fmla="*/ 1200 h 437"/>
                  <a:gd name="T20" fmla="+- 0 766 434"/>
                  <a:gd name="T21" fmla="*/ T20 w 536"/>
                  <a:gd name="T22" fmla="+- 0 1202 789"/>
                  <a:gd name="T23" fmla="*/ 1202 h 437"/>
                  <a:gd name="T24" fmla="+- 0 754 434"/>
                  <a:gd name="T25" fmla="*/ T24 w 536"/>
                  <a:gd name="T26" fmla="+- 0 1202 789"/>
                  <a:gd name="T27" fmla="*/ 1202 h 437"/>
                  <a:gd name="T28" fmla="+- 0 746 434"/>
                  <a:gd name="T29" fmla="*/ T28 w 536"/>
                  <a:gd name="T30" fmla="+- 0 1204 789"/>
                  <a:gd name="T31" fmla="*/ 1204 h 437"/>
                  <a:gd name="T32" fmla="+- 0 866 434"/>
                  <a:gd name="T33" fmla="*/ T32 w 536"/>
                  <a:gd name="T34" fmla="+- 0 1204 789"/>
                  <a:gd name="T35" fmla="*/ 1204 h 437"/>
                  <a:gd name="T36" fmla="+- 0 895 434"/>
                  <a:gd name="T37" fmla="*/ T36 w 536"/>
                  <a:gd name="T38" fmla="+- 0 1195 789"/>
                  <a:gd name="T39" fmla="*/ 1195 h 4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536" h="437">
                    <a:moveTo>
                      <a:pt x="461" y="406"/>
                    </a:moveTo>
                    <a:lnTo>
                      <a:pt x="375" y="406"/>
                    </a:lnTo>
                    <a:lnTo>
                      <a:pt x="368" y="408"/>
                    </a:lnTo>
                    <a:lnTo>
                      <a:pt x="358" y="411"/>
                    </a:lnTo>
                    <a:lnTo>
                      <a:pt x="339" y="411"/>
                    </a:lnTo>
                    <a:lnTo>
                      <a:pt x="332" y="413"/>
                    </a:lnTo>
                    <a:lnTo>
                      <a:pt x="320" y="413"/>
                    </a:lnTo>
                    <a:lnTo>
                      <a:pt x="312" y="415"/>
                    </a:lnTo>
                    <a:lnTo>
                      <a:pt x="432" y="415"/>
                    </a:lnTo>
                    <a:lnTo>
                      <a:pt x="461" y="406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2" name="Freeform 58"/>
              <p:cNvSpPr>
                <a:spLocks/>
              </p:cNvSpPr>
              <p:nvPr/>
            </p:nvSpPr>
            <p:spPr bwMode="auto">
              <a:xfrm>
                <a:off x="434" y="789"/>
                <a:ext cx="536" cy="437"/>
              </a:xfrm>
              <a:custGeom>
                <a:avLst/>
                <a:gdLst>
                  <a:gd name="T0" fmla="+- 0 910 434"/>
                  <a:gd name="T1" fmla="*/ T0 w 536"/>
                  <a:gd name="T2" fmla="+- 0 1190 789"/>
                  <a:gd name="T3" fmla="*/ 1190 h 437"/>
                  <a:gd name="T4" fmla="+- 0 828 434"/>
                  <a:gd name="T5" fmla="*/ T4 w 536"/>
                  <a:gd name="T6" fmla="+- 0 1190 789"/>
                  <a:gd name="T7" fmla="*/ 1190 h 437"/>
                  <a:gd name="T8" fmla="+- 0 821 434"/>
                  <a:gd name="T9" fmla="*/ T8 w 536"/>
                  <a:gd name="T10" fmla="+- 0 1195 789"/>
                  <a:gd name="T11" fmla="*/ 1195 h 437"/>
                  <a:gd name="T12" fmla="+- 0 902 434"/>
                  <a:gd name="T13" fmla="*/ T12 w 536"/>
                  <a:gd name="T14" fmla="+- 0 1195 789"/>
                  <a:gd name="T15" fmla="*/ 1195 h 437"/>
                  <a:gd name="T16" fmla="+- 0 910 434"/>
                  <a:gd name="T17" fmla="*/ T16 w 536"/>
                  <a:gd name="T18" fmla="+- 0 1190 789"/>
                  <a:gd name="T19" fmla="*/ 1190 h 4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36" h="437">
                    <a:moveTo>
                      <a:pt x="476" y="401"/>
                    </a:moveTo>
                    <a:lnTo>
                      <a:pt x="394" y="401"/>
                    </a:lnTo>
                    <a:lnTo>
                      <a:pt x="387" y="406"/>
                    </a:lnTo>
                    <a:lnTo>
                      <a:pt x="468" y="406"/>
                    </a:lnTo>
                    <a:lnTo>
                      <a:pt x="476" y="401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73" name="Freeform 57"/>
              <p:cNvSpPr>
                <a:spLocks/>
              </p:cNvSpPr>
              <p:nvPr/>
            </p:nvSpPr>
            <p:spPr bwMode="auto">
              <a:xfrm>
                <a:off x="434" y="789"/>
                <a:ext cx="536" cy="437"/>
              </a:xfrm>
              <a:custGeom>
                <a:avLst/>
                <a:gdLst>
                  <a:gd name="T0" fmla="+- 0 960 434"/>
                  <a:gd name="T1" fmla="*/ T0 w 536"/>
                  <a:gd name="T2" fmla="+- 0 1154 789"/>
                  <a:gd name="T3" fmla="*/ 1154 h 437"/>
                  <a:gd name="T4" fmla="+- 0 953 434"/>
                  <a:gd name="T5" fmla="*/ T4 w 536"/>
                  <a:gd name="T6" fmla="+- 0 1156 789"/>
                  <a:gd name="T7" fmla="*/ 1156 h 437"/>
                  <a:gd name="T8" fmla="+- 0 943 434"/>
                  <a:gd name="T9" fmla="*/ T8 w 536"/>
                  <a:gd name="T10" fmla="+- 0 1159 789"/>
                  <a:gd name="T11" fmla="*/ 1159 h 437"/>
                  <a:gd name="T12" fmla="+- 0 934 434"/>
                  <a:gd name="T13" fmla="*/ T12 w 536"/>
                  <a:gd name="T14" fmla="+- 0 1164 789"/>
                  <a:gd name="T15" fmla="*/ 1164 h 437"/>
                  <a:gd name="T16" fmla="+- 0 926 434"/>
                  <a:gd name="T17" fmla="*/ T16 w 536"/>
                  <a:gd name="T18" fmla="+- 0 1164 789"/>
                  <a:gd name="T19" fmla="*/ 1164 h 437"/>
                  <a:gd name="T20" fmla="+- 0 917 434"/>
                  <a:gd name="T21" fmla="*/ T20 w 536"/>
                  <a:gd name="T22" fmla="+- 0 1168 789"/>
                  <a:gd name="T23" fmla="*/ 1168 h 437"/>
                  <a:gd name="T24" fmla="+- 0 910 434"/>
                  <a:gd name="T25" fmla="*/ T24 w 536"/>
                  <a:gd name="T26" fmla="+- 0 1171 789"/>
                  <a:gd name="T27" fmla="*/ 1171 h 437"/>
                  <a:gd name="T28" fmla="+- 0 900 434"/>
                  <a:gd name="T29" fmla="*/ T28 w 536"/>
                  <a:gd name="T30" fmla="+- 0 1173 789"/>
                  <a:gd name="T31" fmla="*/ 1173 h 437"/>
                  <a:gd name="T32" fmla="+- 0 890 434"/>
                  <a:gd name="T33" fmla="*/ T32 w 536"/>
                  <a:gd name="T34" fmla="+- 0 1175 789"/>
                  <a:gd name="T35" fmla="*/ 1175 h 437"/>
                  <a:gd name="T36" fmla="+- 0 881 434"/>
                  <a:gd name="T37" fmla="*/ T36 w 536"/>
                  <a:gd name="T38" fmla="+- 0 1178 789"/>
                  <a:gd name="T39" fmla="*/ 1178 h 437"/>
                  <a:gd name="T40" fmla="+- 0 874 434"/>
                  <a:gd name="T41" fmla="*/ T40 w 536"/>
                  <a:gd name="T42" fmla="+- 0 1180 789"/>
                  <a:gd name="T43" fmla="*/ 1180 h 437"/>
                  <a:gd name="T44" fmla="+- 0 845 434"/>
                  <a:gd name="T45" fmla="*/ T44 w 536"/>
                  <a:gd name="T46" fmla="+- 0 1188 789"/>
                  <a:gd name="T47" fmla="*/ 1188 h 437"/>
                  <a:gd name="T48" fmla="+- 0 838 434"/>
                  <a:gd name="T49" fmla="*/ T48 w 536"/>
                  <a:gd name="T50" fmla="+- 0 1190 789"/>
                  <a:gd name="T51" fmla="*/ 1190 h 437"/>
                  <a:gd name="T52" fmla="+- 0 917 434"/>
                  <a:gd name="T53" fmla="*/ T52 w 536"/>
                  <a:gd name="T54" fmla="+- 0 1190 789"/>
                  <a:gd name="T55" fmla="*/ 1190 h 437"/>
                  <a:gd name="T56" fmla="+- 0 924 434"/>
                  <a:gd name="T57" fmla="*/ T56 w 536"/>
                  <a:gd name="T58" fmla="+- 0 1185 789"/>
                  <a:gd name="T59" fmla="*/ 1185 h 437"/>
                  <a:gd name="T60" fmla="+- 0 931 434"/>
                  <a:gd name="T61" fmla="*/ T60 w 536"/>
                  <a:gd name="T62" fmla="+- 0 1185 789"/>
                  <a:gd name="T63" fmla="*/ 1185 h 437"/>
                  <a:gd name="T64" fmla="+- 0 938 434"/>
                  <a:gd name="T65" fmla="*/ T64 w 536"/>
                  <a:gd name="T66" fmla="+- 0 1180 789"/>
                  <a:gd name="T67" fmla="*/ 1180 h 437"/>
                  <a:gd name="T68" fmla="+- 0 946 434"/>
                  <a:gd name="T69" fmla="*/ T68 w 536"/>
                  <a:gd name="T70" fmla="+- 0 1178 789"/>
                  <a:gd name="T71" fmla="*/ 1178 h 437"/>
                  <a:gd name="T72" fmla="+- 0 953 434"/>
                  <a:gd name="T73" fmla="*/ T72 w 536"/>
                  <a:gd name="T74" fmla="+- 0 1175 789"/>
                  <a:gd name="T75" fmla="*/ 1175 h 437"/>
                  <a:gd name="T76" fmla="+- 0 960 434"/>
                  <a:gd name="T77" fmla="*/ T76 w 536"/>
                  <a:gd name="T78" fmla="+- 0 1173 789"/>
                  <a:gd name="T79" fmla="*/ 1173 h 437"/>
                  <a:gd name="T80" fmla="+- 0 967 434"/>
                  <a:gd name="T81" fmla="*/ T80 w 536"/>
                  <a:gd name="T82" fmla="+- 0 1171 789"/>
                  <a:gd name="T83" fmla="*/ 1171 h 437"/>
                  <a:gd name="T84" fmla="+- 0 970 434"/>
                  <a:gd name="T85" fmla="*/ T84 w 536"/>
                  <a:gd name="T86" fmla="+- 0 1164 789"/>
                  <a:gd name="T87" fmla="*/ 1164 h 437"/>
                  <a:gd name="T88" fmla="+- 0 970 434"/>
                  <a:gd name="T89" fmla="*/ T88 w 536"/>
                  <a:gd name="T90" fmla="+- 0 1159 789"/>
                  <a:gd name="T91" fmla="*/ 1159 h 437"/>
                  <a:gd name="T92" fmla="+- 0 960 434"/>
                  <a:gd name="T93" fmla="*/ T92 w 536"/>
                  <a:gd name="T94" fmla="+- 0 1154 789"/>
                  <a:gd name="T95" fmla="*/ 1154 h 4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536" h="437">
                    <a:moveTo>
                      <a:pt x="526" y="365"/>
                    </a:moveTo>
                    <a:lnTo>
                      <a:pt x="519" y="367"/>
                    </a:lnTo>
                    <a:lnTo>
                      <a:pt x="509" y="370"/>
                    </a:lnTo>
                    <a:lnTo>
                      <a:pt x="500" y="375"/>
                    </a:lnTo>
                    <a:lnTo>
                      <a:pt x="492" y="375"/>
                    </a:lnTo>
                    <a:lnTo>
                      <a:pt x="483" y="379"/>
                    </a:lnTo>
                    <a:lnTo>
                      <a:pt x="476" y="382"/>
                    </a:lnTo>
                    <a:lnTo>
                      <a:pt x="466" y="384"/>
                    </a:lnTo>
                    <a:lnTo>
                      <a:pt x="456" y="386"/>
                    </a:lnTo>
                    <a:lnTo>
                      <a:pt x="447" y="389"/>
                    </a:lnTo>
                    <a:lnTo>
                      <a:pt x="440" y="391"/>
                    </a:lnTo>
                    <a:lnTo>
                      <a:pt x="411" y="399"/>
                    </a:lnTo>
                    <a:lnTo>
                      <a:pt x="404" y="401"/>
                    </a:lnTo>
                    <a:lnTo>
                      <a:pt x="483" y="401"/>
                    </a:lnTo>
                    <a:lnTo>
                      <a:pt x="490" y="396"/>
                    </a:lnTo>
                    <a:lnTo>
                      <a:pt x="497" y="396"/>
                    </a:lnTo>
                    <a:lnTo>
                      <a:pt x="504" y="391"/>
                    </a:lnTo>
                    <a:lnTo>
                      <a:pt x="512" y="389"/>
                    </a:lnTo>
                    <a:lnTo>
                      <a:pt x="519" y="386"/>
                    </a:lnTo>
                    <a:lnTo>
                      <a:pt x="526" y="384"/>
                    </a:lnTo>
                    <a:lnTo>
                      <a:pt x="533" y="382"/>
                    </a:lnTo>
                    <a:lnTo>
                      <a:pt x="536" y="375"/>
                    </a:lnTo>
                    <a:lnTo>
                      <a:pt x="536" y="370"/>
                    </a:lnTo>
                    <a:lnTo>
                      <a:pt x="526" y="365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31" name="Group 44"/>
            <p:cNvGrpSpPr>
              <a:grpSpLocks/>
            </p:cNvGrpSpPr>
            <p:nvPr/>
          </p:nvGrpSpPr>
          <p:grpSpPr bwMode="auto">
            <a:xfrm>
              <a:off x="497" y="804"/>
              <a:ext cx="468" cy="346"/>
              <a:chOff x="497" y="804"/>
              <a:chExt cx="468" cy="346"/>
            </a:xfrm>
          </p:grpSpPr>
          <p:sp>
            <p:nvSpPr>
              <p:cNvPr id="2055" name="Freeform 55"/>
              <p:cNvSpPr>
                <a:spLocks/>
              </p:cNvSpPr>
              <p:nvPr/>
            </p:nvSpPr>
            <p:spPr bwMode="auto">
              <a:xfrm>
                <a:off x="497" y="804"/>
                <a:ext cx="468" cy="346"/>
              </a:xfrm>
              <a:custGeom>
                <a:avLst/>
                <a:gdLst>
                  <a:gd name="T0" fmla="+- 0 773 497"/>
                  <a:gd name="T1" fmla="*/ T0 w 468"/>
                  <a:gd name="T2" fmla="+- 0 1147 804"/>
                  <a:gd name="T3" fmla="*/ 1147 h 346"/>
                  <a:gd name="T4" fmla="+- 0 761 497"/>
                  <a:gd name="T5" fmla="*/ T4 w 468"/>
                  <a:gd name="T6" fmla="+- 0 1147 804"/>
                  <a:gd name="T7" fmla="*/ 1147 h 346"/>
                  <a:gd name="T8" fmla="+- 0 768 497"/>
                  <a:gd name="T9" fmla="*/ T8 w 468"/>
                  <a:gd name="T10" fmla="+- 0 1149 804"/>
                  <a:gd name="T11" fmla="*/ 1149 h 346"/>
                  <a:gd name="T12" fmla="+- 0 773 497"/>
                  <a:gd name="T13" fmla="*/ T12 w 468"/>
                  <a:gd name="T14" fmla="+- 0 1147 804"/>
                  <a:gd name="T15" fmla="*/ 1147 h 3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68" h="346">
                    <a:moveTo>
                      <a:pt x="276" y="343"/>
                    </a:moveTo>
                    <a:lnTo>
                      <a:pt x="264" y="343"/>
                    </a:lnTo>
                    <a:lnTo>
                      <a:pt x="271" y="345"/>
                    </a:lnTo>
                    <a:lnTo>
                      <a:pt x="276" y="343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6" name="Freeform 54"/>
              <p:cNvSpPr>
                <a:spLocks/>
              </p:cNvSpPr>
              <p:nvPr/>
            </p:nvSpPr>
            <p:spPr bwMode="auto">
              <a:xfrm>
                <a:off x="497" y="804"/>
                <a:ext cx="468" cy="346"/>
              </a:xfrm>
              <a:custGeom>
                <a:avLst/>
                <a:gdLst>
                  <a:gd name="T0" fmla="+- 0 806 497"/>
                  <a:gd name="T1" fmla="*/ T0 w 468"/>
                  <a:gd name="T2" fmla="+- 0 1144 804"/>
                  <a:gd name="T3" fmla="*/ 1144 h 346"/>
                  <a:gd name="T4" fmla="+- 0 739 497"/>
                  <a:gd name="T5" fmla="*/ T4 w 468"/>
                  <a:gd name="T6" fmla="+- 0 1144 804"/>
                  <a:gd name="T7" fmla="*/ 1144 h 346"/>
                  <a:gd name="T8" fmla="+- 0 744 497"/>
                  <a:gd name="T9" fmla="*/ T8 w 468"/>
                  <a:gd name="T10" fmla="+- 0 1147 804"/>
                  <a:gd name="T11" fmla="*/ 1147 h 346"/>
                  <a:gd name="T12" fmla="+- 0 799 497"/>
                  <a:gd name="T13" fmla="*/ T12 w 468"/>
                  <a:gd name="T14" fmla="+- 0 1147 804"/>
                  <a:gd name="T15" fmla="*/ 1147 h 346"/>
                  <a:gd name="T16" fmla="+- 0 806 497"/>
                  <a:gd name="T17" fmla="*/ T16 w 468"/>
                  <a:gd name="T18" fmla="+- 0 1144 804"/>
                  <a:gd name="T19" fmla="*/ 1144 h 3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8" h="346">
                    <a:moveTo>
                      <a:pt x="309" y="340"/>
                    </a:moveTo>
                    <a:lnTo>
                      <a:pt x="242" y="340"/>
                    </a:lnTo>
                    <a:lnTo>
                      <a:pt x="247" y="343"/>
                    </a:lnTo>
                    <a:lnTo>
                      <a:pt x="302" y="343"/>
                    </a:lnTo>
                    <a:lnTo>
                      <a:pt x="309" y="340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7" name="Freeform 53"/>
              <p:cNvSpPr>
                <a:spLocks/>
              </p:cNvSpPr>
              <p:nvPr/>
            </p:nvSpPr>
            <p:spPr bwMode="auto">
              <a:xfrm>
                <a:off x="497" y="804"/>
                <a:ext cx="468" cy="346"/>
              </a:xfrm>
              <a:custGeom>
                <a:avLst/>
                <a:gdLst>
                  <a:gd name="T0" fmla="+- 0 826 497"/>
                  <a:gd name="T1" fmla="*/ T0 w 468"/>
                  <a:gd name="T2" fmla="+- 0 1142 804"/>
                  <a:gd name="T3" fmla="*/ 1142 h 346"/>
                  <a:gd name="T4" fmla="+- 0 710 497"/>
                  <a:gd name="T5" fmla="*/ T4 w 468"/>
                  <a:gd name="T6" fmla="+- 0 1142 804"/>
                  <a:gd name="T7" fmla="*/ 1142 h 346"/>
                  <a:gd name="T8" fmla="+- 0 718 497"/>
                  <a:gd name="T9" fmla="*/ T8 w 468"/>
                  <a:gd name="T10" fmla="+- 0 1144 804"/>
                  <a:gd name="T11" fmla="*/ 1144 h 346"/>
                  <a:gd name="T12" fmla="+- 0 821 497"/>
                  <a:gd name="T13" fmla="*/ T12 w 468"/>
                  <a:gd name="T14" fmla="+- 0 1144 804"/>
                  <a:gd name="T15" fmla="*/ 1144 h 346"/>
                  <a:gd name="T16" fmla="+- 0 826 497"/>
                  <a:gd name="T17" fmla="*/ T16 w 468"/>
                  <a:gd name="T18" fmla="+- 0 1142 804"/>
                  <a:gd name="T19" fmla="*/ 1142 h 3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8" h="346">
                    <a:moveTo>
                      <a:pt x="329" y="338"/>
                    </a:moveTo>
                    <a:lnTo>
                      <a:pt x="213" y="338"/>
                    </a:lnTo>
                    <a:lnTo>
                      <a:pt x="221" y="340"/>
                    </a:lnTo>
                    <a:lnTo>
                      <a:pt x="324" y="340"/>
                    </a:lnTo>
                    <a:lnTo>
                      <a:pt x="329" y="338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8" name="Freeform 52"/>
              <p:cNvSpPr>
                <a:spLocks/>
              </p:cNvSpPr>
              <p:nvPr/>
            </p:nvSpPr>
            <p:spPr bwMode="auto">
              <a:xfrm>
                <a:off x="497" y="804"/>
                <a:ext cx="468" cy="346"/>
              </a:xfrm>
              <a:custGeom>
                <a:avLst/>
                <a:gdLst>
                  <a:gd name="T0" fmla="+- 0 838 497"/>
                  <a:gd name="T1" fmla="*/ T0 w 468"/>
                  <a:gd name="T2" fmla="+- 0 1140 804"/>
                  <a:gd name="T3" fmla="*/ 1140 h 346"/>
                  <a:gd name="T4" fmla="+- 0 694 497"/>
                  <a:gd name="T5" fmla="*/ T4 w 468"/>
                  <a:gd name="T6" fmla="+- 0 1140 804"/>
                  <a:gd name="T7" fmla="*/ 1140 h 346"/>
                  <a:gd name="T8" fmla="+- 0 701 497"/>
                  <a:gd name="T9" fmla="*/ T8 w 468"/>
                  <a:gd name="T10" fmla="+- 0 1142 804"/>
                  <a:gd name="T11" fmla="*/ 1142 h 346"/>
                  <a:gd name="T12" fmla="+- 0 830 497"/>
                  <a:gd name="T13" fmla="*/ T12 w 468"/>
                  <a:gd name="T14" fmla="+- 0 1142 804"/>
                  <a:gd name="T15" fmla="*/ 1142 h 346"/>
                  <a:gd name="T16" fmla="+- 0 838 497"/>
                  <a:gd name="T17" fmla="*/ T16 w 468"/>
                  <a:gd name="T18" fmla="+- 0 1140 804"/>
                  <a:gd name="T19" fmla="*/ 1140 h 3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8" h="346">
                    <a:moveTo>
                      <a:pt x="341" y="336"/>
                    </a:moveTo>
                    <a:lnTo>
                      <a:pt x="197" y="336"/>
                    </a:lnTo>
                    <a:lnTo>
                      <a:pt x="204" y="338"/>
                    </a:lnTo>
                    <a:lnTo>
                      <a:pt x="333" y="338"/>
                    </a:lnTo>
                    <a:lnTo>
                      <a:pt x="341" y="336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9" name="Freeform 51"/>
              <p:cNvSpPr>
                <a:spLocks/>
              </p:cNvSpPr>
              <p:nvPr/>
            </p:nvSpPr>
            <p:spPr bwMode="auto">
              <a:xfrm>
                <a:off x="497" y="804"/>
                <a:ext cx="468" cy="346"/>
              </a:xfrm>
              <a:custGeom>
                <a:avLst/>
                <a:gdLst>
                  <a:gd name="T0" fmla="+- 0 854 497"/>
                  <a:gd name="T1" fmla="*/ T0 w 468"/>
                  <a:gd name="T2" fmla="+- 0 1135 804"/>
                  <a:gd name="T3" fmla="*/ 1135 h 346"/>
                  <a:gd name="T4" fmla="+- 0 672 497"/>
                  <a:gd name="T5" fmla="*/ T4 w 468"/>
                  <a:gd name="T6" fmla="+- 0 1135 804"/>
                  <a:gd name="T7" fmla="*/ 1135 h 346"/>
                  <a:gd name="T8" fmla="+- 0 679 497"/>
                  <a:gd name="T9" fmla="*/ T8 w 468"/>
                  <a:gd name="T10" fmla="+- 0 1137 804"/>
                  <a:gd name="T11" fmla="*/ 1137 h 346"/>
                  <a:gd name="T12" fmla="+- 0 684 497"/>
                  <a:gd name="T13" fmla="*/ T12 w 468"/>
                  <a:gd name="T14" fmla="+- 0 1137 804"/>
                  <a:gd name="T15" fmla="*/ 1137 h 346"/>
                  <a:gd name="T16" fmla="+- 0 689 497"/>
                  <a:gd name="T17" fmla="*/ T16 w 468"/>
                  <a:gd name="T18" fmla="+- 0 1140 804"/>
                  <a:gd name="T19" fmla="*/ 1140 h 346"/>
                  <a:gd name="T20" fmla="+- 0 842 497"/>
                  <a:gd name="T21" fmla="*/ T20 w 468"/>
                  <a:gd name="T22" fmla="+- 0 1140 804"/>
                  <a:gd name="T23" fmla="*/ 1140 h 346"/>
                  <a:gd name="T24" fmla="+- 0 850 497"/>
                  <a:gd name="T25" fmla="*/ T24 w 468"/>
                  <a:gd name="T26" fmla="+- 0 1137 804"/>
                  <a:gd name="T27" fmla="*/ 1137 h 346"/>
                  <a:gd name="T28" fmla="+- 0 854 497"/>
                  <a:gd name="T29" fmla="*/ T28 w 468"/>
                  <a:gd name="T30" fmla="+- 0 1135 804"/>
                  <a:gd name="T31" fmla="*/ 1135 h 3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68" h="346">
                    <a:moveTo>
                      <a:pt x="357" y="331"/>
                    </a:moveTo>
                    <a:lnTo>
                      <a:pt x="175" y="331"/>
                    </a:lnTo>
                    <a:lnTo>
                      <a:pt x="182" y="333"/>
                    </a:lnTo>
                    <a:lnTo>
                      <a:pt x="187" y="333"/>
                    </a:lnTo>
                    <a:lnTo>
                      <a:pt x="192" y="336"/>
                    </a:lnTo>
                    <a:lnTo>
                      <a:pt x="345" y="336"/>
                    </a:lnTo>
                    <a:lnTo>
                      <a:pt x="353" y="333"/>
                    </a:lnTo>
                    <a:lnTo>
                      <a:pt x="357" y="331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0" name="Freeform 50"/>
              <p:cNvSpPr>
                <a:spLocks/>
              </p:cNvSpPr>
              <p:nvPr/>
            </p:nvSpPr>
            <p:spPr bwMode="auto">
              <a:xfrm>
                <a:off x="497" y="804"/>
                <a:ext cx="468" cy="346"/>
              </a:xfrm>
              <a:custGeom>
                <a:avLst/>
                <a:gdLst>
                  <a:gd name="T0" fmla="+- 0 898 497"/>
                  <a:gd name="T1" fmla="*/ T0 w 468"/>
                  <a:gd name="T2" fmla="+- 0 1123 804"/>
                  <a:gd name="T3" fmla="*/ 1123 h 346"/>
                  <a:gd name="T4" fmla="+- 0 833 497"/>
                  <a:gd name="T5" fmla="*/ T4 w 468"/>
                  <a:gd name="T6" fmla="+- 0 1123 804"/>
                  <a:gd name="T7" fmla="*/ 1123 h 346"/>
                  <a:gd name="T8" fmla="+- 0 826 497"/>
                  <a:gd name="T9" fmla="*/ T8 w 468"/>
                  <a:gd name="T10" fmla="+- 0 1125 804"/>
                  <a:gd name="T11" fmla="*/ 1125 h 346"/>
                  <a:gd name="T12" fmla="+- 0 816 497"/>
                  <a:gd name="T13" fmla="*/ T12 w 468"/>
                  <a:gd name="T14" fmla="+- 0 1128 804"/>
                  <a:gd name="T15" fmla="*/ 1128 h 346"/>
                  <a:gd name="T16" fmla="+- 0 799 497"/>
                  <a:gd name="T17" fmla="*/ T16 w 468"/>
                  <a:gd name="T18" fmla="+- 0 1128 804"/>
                  <a:gd name="T19" fmla="*/ 1128 h 346"/>
                  <a:gd name="T20" fmla="+- 0 790 497"/>
                  <a:gd name="T21" fmla="*/ T20 w 468"/>
                  <a:gd name="T22" fmla="+- 0 1130 804"/>
                  <a:gd name="T23" fmla="*/ 1130 h 346"/>
                  <a:gd name="T24" fmla="+- 0 660 497"/>
                  <a:gd name="T25" fmla="*/ T24 w 468"/>
                  <a:gd name="T26" fmla="+- 0 1130 804"/>
                  <a:gd name="T27" fmla="*/ 1130 h 346"/>
                  <a:gd name="T28" fmla="+- 0 667 497"/>
                  <a:gd name="T29" fmla="*/ T28 w 468"/>
                  <a:gd name="T30" fmla="+- 0 1135 804"/>
                  <a:gd name="T31" fmla="*/ 1135 h 346"/>
                  <a:gd name="T32" fmla="+- 0 869 497"/>
                  <a:gd name="T33" fmla="*/ T32 w 468"/>
                  <a:gd name="T34" fmla="+- 0 1135 804"/>
                  <a:gd name="T35" fmla="*/ 1135 h 346"/>
                  <a:gd name="T36" fmla="+- 0 874 497"/>
                  <a:gd name="T37" fmla="*/ T36 w 468"/>
                  <a:gd name="T38" fmla="+- 0 1130 804"/>
                  <a:gd name="T39" fmla="*/ 1130 h 346"/>
                  <a:gd name="T40" fmla="+- 0 881 497"/>
                  <a:gd name="T41" fmla="*/ T40 w 468"/>
                  <a:gd name="T42" fmla="+- 0 1128 804"/>
                  <a:gd name="T43" fmla="*/ 1128 h 346"/>
                  <a:gd name="T44" fmla="+- 0 886 497"/>
                  <a:gd name="T45" fmla="*/ T44 w 468"/>
                  <a:gd name="T46" fmla="+- 0 1125 804"/>
                  <a:gd name="T47" fmla="*/ 1125 h 346"/>
                  <a:gd name="T48" fmla="+- 0 893 497"/>
                  <a:gd name="T49" fmla="*/ T48 w 468"/>
                  <a:gd name="T50" fmla="+- 0 1125 804"/>
                  <a:gd name="T51" fmla="*/ 1125 h 346"/>
                  <a:gd name="T52" fmla="+- 0 898 497"/>
                  <a:gd name="T53" fmla="*/ T52 w 468"/>
                  <a:gd name="T54" fmla="+- 0 1123 804"/>
                  <a:gd name="T55" fmla="*/ 1123 h 3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468" h="346">
                    <a:moveTo>
                      <a:pt x="401" y="319"/>
                    </a:moveTo>
                    <a:lnTo>
                      <a:pt x="336" y="319"/>
                    </a:lnTo>
                    <a:lnTo>
                      <a:pt x="329" y="321"/>
                    </a:lnTo>
                    <a:lnTo>
                      <a:pt x="319" y="324"/>
                    </a:lnTo>
                    <a:lnTo>
                      <a:pt x="302" y="324"/>
                    </a:lnTo>
                    <a:lnTo>
                      <a:pt x="293" y="326"/>
                    </a:lnTo>
                    <a:lnTo>
                      <a:pt x="163" y="326"/>
                    </a:lnTo>
                    <a:lnTo>
                      <a:pt x="170" y="331"/>
                    </a:lnTo>
                    <a:lnTo>
                      <a:pt x="372" y="331"/>
                    </a:lnTo>
                    <a:lnTo>
                      <a:pt x="377" y="326"/>
                    </a:lnTo>
                    <a:lnTo>
                      <a:pt x="384" y="324"/>
                    </a:lnTo>
                    <a:lnTo>
                      <a:pt x="389" y="321"/>
                    </a:lnTo>
                    <a:lnTo>
                      <a:pt x="396" y="321"/>
                    </a:lnTo>
                    <a:lnTo>
                      <a:pt x="401" y="319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1" name="Freeform 49"/>
              <p:cNvSpPr>
                <a:spLocks/>
              </p:cNvSpPr>
              <p:nvPr/>
            </p:nvSpPr>
            <p:spPr bwMode="auto">
              <a:xfrm>
                <a:off x="497" y="804"/>
                <a:ext cx="468" cy="346"/>
              </a:xfrm>
              <a:custGeom>
                <a:avLst/>
                <a:gdLst>
                  <a:gd name="T0" fmla="+- 0 732 497"/>
                  <a:gd name="T1" fmla="*/ T0 w 468"/>
                  <a:gd name="T2" fmla="+- 0 1128 804"/>
                  <a:gd name="T3" fmla="*/ 1128 h 346"/>
                  <a:gd name="T4" fmla="+- 0 650 497"/>
                  <a:gd name="T5" fmla="*/ T4 w 468"/>
                  <a:gd name="T6" fmla="+- 0 1128 804"/>
                  <a:gd name="T7" fmla="*/ 1128 h 346"/>
                  <a:gd name="T8" fmla="+- 0 655 497"/>
                  <a:gd name="T9" fmla="*/ T8 w 468"/>
                  <a:gd name="T10" fmla="+- 0 1130 804"/>
                  <a:gd name="T11" fmla="*/ 1130 h 346"/>
                  <a:gd name="T12" fmla="+- 0 737 497"/>
                  <a:gd name="T13" fmla="*/ T12 w 468"/>
                  <a:gd name="T14" fmla="+- 0 1130 804"/>
                  <a:gd name="T15" fmla="*/ 1130 h 346"/>
                  <a:gd name="T16" fmla="+- 0 732 497"/>
                  <a:gd name="T17" fmla="*/ T16 w 468"/>
                  <a:gd name="T18" fmla="+- 0 1128 804"/>
                  <a:gd name="T19" fmla="*/ 1128 h 3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8" h="346">
                    <a:moveTo>
                      <a:pt x="235" y="324"/>
                    </a:moveTo>
                    <a:lnTo>
                      <a:pt x="153" y="324"/>
                    </a:lnTo>
                    <a:lnTo>
                      <a:pt x="158" y="326"/>
                    </a:lnTo>
                    <a:lnTo>
                      <a:pt x="240" y="326"/>
                    </a:lnTo>
                    <a:lnTo>
                      <a:pt x="235" y="324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2" name="Freeform 48"/>
              <p:cNvSpPr>
                <a:spLocks/>
              </p:cNvSpPr>
              <p:nvPr/>
            </p:nvSpPr>
            <p:spPr bwMode="auto">
              <a:xfrm>
                <a:off x="497" y="804"/>
                <a:ext cx="468" cy="346"/>
              </a:xfrm>
              <a:custGeom>
                <a:avLst/>
                <a:gdLst>
                  <a:gd name="T0" fmla="+- 0 523 497"/>
                  <a:gd name="T1" fmla="*/ T0 w 468"/>
                  <a:gd name="T2" fmla="+- 0 811 804"/>
                  <a:gd name="T3" fmla="*/ 811 h 346"/>
                  <a:gd name="T4" fmla="+- 0 511 497"/>
                  <a:gd name="T5" fmla="*/ T4 w 468"/>
                  <a:gd name="T6" fmla="+- 0 830 804"/>
                  <a:gd name="T7" fmla="*/ 830 h 346"/>
                  <a:gd name="T8" fmla="+- 0 504 497"/>
                  <a:gd name="T9" fmla="*/ T8 w 468"/>
                  <a:gd name="T10" fmla="+- 0 847 804"/>
                  <a:gd name="T11" fmla="*/ 847 h 346"/>
                  <a:gd name="T12" fmla="+- 0 499 497"/>
                  <a:gd name="T13" fmla="*/ T12 w 468"/>
                  <a:gd name="T14" fmla="+- 0 866 804"/>
                  <a:gd name="T15" fmla="*/ 866 h 346"/>
                  <a:gd name="T16" fmla="+- 0 497 497"/>
                  <a:gd name="T17" fmla="*/ T16 w 468"/>
                  <a:gd name="T18" fmla="+- 0 904 804"/>
                  <a:gd name="T19" fmla="*/ 904 h 346"/>
                  <a:gd name="T20" fmla="+- 0 499 497"/>
                  <a:gd name="T21" fmla="*/ T20 w 468"/>
                  <a:gd name="T22" fmla="+- 0 957 804"/>
                  <a:gd name="T23" fmla="*/ 957 h 346"/>
                  <a:gd name="T24" fmla="+- 0 502 497"/>
                  <a:gd name="T25" fmla="*/ T24 w 468"/>
                  <a:gd name="T26" fmla="+- 0 1000 804"/>
                  <a:gd name="T27" fmla="*/ 1000 h 346"/>
                  <a:gd name="T28" fmla="+- 0 518 497"/>
                  <a:gd name="T29" fmla="*/ T28 w 468"/>
                  <a:gd name="T30" fmla="+- 0 1036 804"/>
                  <a:gd name="T31" fmla="*/ 1036 h 346"/>
                  <a:gd name="T32" fmla="+- 0 530 497"/>
                  <a:gd name="T33" fmla="*/ T32 w 468"/>
                  <a:gd name="T34" fmla="+- 0 1055 804"/>
                  <a:gd name="T35" fmla="*/ 1055 h 346"/>
                  <a:gd name="T36" fmla="+- 0 545 497"/>
                  <a:gd name="T37" fmla="*/ T36 w 468"/>
                  <a:gd name="T38" fmla="+- 0 1072 804"/>
                  <a:gd name="T39" fmla="*/ 1072 h 346"/>
                  <a:gd name="T40" fmla="+- 0 564 497"/>
                  <a:gd name="T41" fmla="*/ T40 w 468"/>
                  <a:gd name="T42" fmla="+- 0 1084 804"/>
                  <a:gd name="T43" fmla="*/ 1084 h 346"/>
                  <a:gd name="T44" fmla="+- 0 581 497"/>
                  <a:gd name="T45" fmla="*/ T44 w 468"/>
                  <a:gd name="T46" fmla="+- 0 1096 804"/>
                  <a:gd name="T47" fmla="*/ 1096 h 346"/>
                  <a:gd name="T48" fmla="+- 0 600 497"/>
                  <a:gd name="T49" fmla="*/ T48 w 468"/>
                  <a:gd name="T50" fmla="+- 0 1108 804"/>
                  <a:gd name="T51" fmla="*/ 1108 h 346"/>
                  <a:gd name="T52" fmla="+- 0 617 497"/>
                  <a:gd name="T53" fmla="*/ T52 w 468"/>
                  <a:gd name="T54" fmla="+- 0 1115 804"/>
                  <a:gd name="T55" fmla="*/ 1115 h 346"/>
                  <a:gd name="T56" fmla="+- 0 629 497"/>
                  <a:gd name="T57" fmla="*/ T56 w 468"/>
                  <a:gd name="T58" fmla="+- 0 1120 804"/>
                  <a:gd name="T59" fmla="*/ 1120 h 346"/>
                  <a:gd name="T60" fmla="+- 0 646 497"/>
                  <a:gd name="T61" fmla="*/ T60 w 468"/>
                  <a:gd name="T62" fmla="+- 0 1128 804"/>
                  <a:gd name="T63" fmla="*/ 1128 h 346"/>
                  <a:gd name="T64" fmla="+- 0 710 497"/>
                  <a:gd name="T65" fmla="*/ T64 w 468"/>
                  <a:gd name="T66" fmla="+- 0 1125 804"/>
                  <a:gd name="T67" fmla="*/ 1125 h 346"/>
                  <a:gd name="T68" fmla="+- 0 694 497"/>
                  <a:gd name="T69" fmla="*/ T68 w 468"/>
                  <a:gd name="T70" fmla="+- 0 1123 804"/>
                  <a:gd name="T71" fmla="*/ 1123 h 346"/>
                  <a:gd name="T72" fmla="+- 0 682 497"/>
                  <a:gd name="T73" fmla="*/ T72 w 468"/>
                  <a:gd name="T74" fmla="+- 0 1120 804"/>
                  <a:gd name="T75" fmla="*/ 1120 h 346"/>
                  <a:gd name="T76" fmla="+- 0 672 497"/>
                  <a:gd name="T77" fmla="*/ T76 w 468"/>
                  <a:gd name="T78" fmla="+- 0 1118 804"/>
                  <a:gd name="T79" fmla="*/ 1118 h 346"/>
                  <a:gd name="T80" fmla="+- 0 660 497"/>
                  <a:gd name="T81" fmla="*/ T80 w 468"/>
                  <a:gd name="T82" fmla="+- 0 1115 804"/>
                  <a:gd name="T83" fmla="*/ 1115 h 346"/>
                  <a:gd name="T84" fmla="+- 0 646 497"/>
                  <a:gd name="T85" fmla="*/ T84 w 468"/>
                  <a:gd name="T86" fmla="+- 0 1111 804"/>
                  <a:gd name="T87" fmla="*/ 1111 h 346"/>
                  <a:gd name="T88" fmla="+- 0 624 497"/>
                  <a:gd name="T89" fmla="*/ T88 w 468"/>
                  <a:gd name="T90" fmla="+- 0 1104 804"/>
                  <a:gd name="T91" fmla="*/ 1104 h 346"/>
                  <a:gd name="T92" fmla="+- 0 600 497"/>
                  <a:gd name="T93" fmla="*/ T92 w 468"/>
                  <a:gd name="T94" fmla="+- 0 1089 804"/>
                  <a:gd name="T95" fmla="*/ 1089 h 346"/>
                  <a:gd name="T96" fmla="+- 0 578 497"/>
                  <a:gd name="T97" fmla="*/ T96 w 468"/>
                  <a:gd name="T98" fmla="+- 0 1072 804"/>
                  <a:gd name="T99" fmla="*/ 1072 h 346"/>
                  <a:gd name="T100" fmla="+- 0 559 497"/>
                  <a:gd name="T101" fmla="*/ T100 w 468"/>
                  <a:gd name="T102" fmla="+- 0 1051 804"/>
                  <a:gd name="T103" fmla="*/ 1051 h 346"/>
                  <a:gd name="T104" fmla="+- 0 542 497"/>
                  <a:gd name="T105" fmla="*/ T104 w 468"/>
                  <a:gd name="T106" fmla="+- 0 1032 804"/>
                  <a:gd name="T107" fmla="*/ 1032 h 346"/>
                  <a:gd name="T108" fmla="+- 0 535 497"/>
                  <a:gd name="T109" fmla="*/ T108 w 468"/>
                  <a:gd name="T110" fmla="+- 0 1015 804"/>
                  <a:gd name="T111" fmla="*/ 1015 h 346"/>
                  <a:gd name="T112" fmla="+- 0 526 497"/>
                  <a:gd name="T113" fmla="*/ T112 w 468"/>
                  <a:gd name="T114" fmla="+- 0 991 804"/>
                  <a:gd name="T115" fmla="*/ 991 h 346"/>
                  <a:gd name="T116" fmla="+- 0 516 497"/>
                  <a:gd name="T117" fmla="*/ T116 w 468"/>
                  <a:gd name="T118" fmla="+- 0 964 804"/>
                  <a:gd name="T119" fmla="*/ 964 h 346"/>
                  <a:gd name="T120" fmla="+- 0 514 497"/>
                  <a:gd name="T121" fmla="*/ T120 w 468"/>
                  <a:gd name="T122" fmla="+- 0 948 804"/>
                  <a:gd name="T123" fmla="*/ 948 h 346"/>
                  <a:gd name="T124" fmla="+- 0 516 497"/>
                  <a:gd name="T125" fmla="*/ T124 w 468"/>
                  <a:gd name="T126" fmla="+- 0 904 804"/>
                  <a:gd name="T127" fmla="*/ 904 h 346"/>
                  <a:gd name="T128" fmla="+- 0 521 497"/>
                  <a:gd name="T129" fmla="*/ T128 w 468"/>
                  <a:gd name="T130" fmla="+- 0 880 804"/>
                  <a:gd name="T131" fmla="*/ 880 h 346"/>
                  <a:gd name="T132" fmla="+- 0 526 497"/>
                  <a:gd name="T133" fmla="*/ T132 w 468"/>
                  <a:gd name="T134" fmla="+- 0 868 804"/>
                  <a:gd name="T135" fmla="*/ 868 h 346"/>
                  <a:gd name="T136" fmla="+- 0 530 497"/>
                  <a:gd name="T137" fmla="*/ T136 w 468"/>
                  <a:gd name="T138" fmla="+- 0 856 804"/>
                  <a:gd name="T139" fmla="*/ 856 h 346"/>
                  <a:gd name="T140" fmla="+- 0 538 497"/>
                  <a:gd name="T141" fmla="*/ T140 w 468"/>
                  <a:gd name="T142" fmla="+- 0 840 804"/>
                  <a:gd name="T143" fmla="*/ 840 h 346"/>
                  <a:gd name="T144" fmla="+- 0 540 497"/>
                  <a:gd name="T145" fmla="*/ T144 w 468"/>
                  <a:gd name="T146" fmla="+- 0 820 804"/>
                  <a:gd name="T147" fmla="*/ 820 h 346"/>
                  <a:gd name="T148" fmla="+- 0 530 497"/>
                  <a:gd name="T149" fmla="*/ T148 w 468"/>
                  <a:gd name="T150" fmla="+- 0 804 804"/>
                  <a:gd name="T151" fmla="*/ 804 h 3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</a:cxnLst>
                <a:rect l="0" t="0" r="r" b="b"/>
                <a:pathLst>
                  <a:path w="468" h="346">
                    <a:moveTo>
                      <a:pt x="33" y="0"/>
                    </a:moveTo>
                    <a:lnTo>
                      <a:pt x="26" y="7"/>
                    </a:lnTo>
                    <a:lnTo>
                      <a:pt x="21" y="16"/>
                    </a:lnTo>
                    <a:lnTo>
                      <a:pt x="14" y="26"/>
                    </a:lnTo>
                    <a:lnTo>
                      <a:pt x="12" y="36"/>
                    </a:lnTo>
                    <a:lnTo>
                      <a:pt x="7" y="43"/>
                    </a:lnTo>
                    <a:lnTo>
                      <a:pt x="7" y="52"/>
                    </a:lnTo>
                    <a:lnTo>
                      <a:pt x="2" y="62"/>
                    </a:lnTo>
                    <a:lnTo>
                      <a:pt x="2" y="91"/>
                    </a:lnTo>
                    <a:lnTo>
                      <a:pt x="0" y="100"/>
                    </a:lnTo>
                    <a:lnTo>
                      <a:pt x="0" y="148"/>
                    </a:lnTo>
                    <a:lnTo>
                      <a:pt x="2" y="153"/>
                    </a:lnTo>
                    <a:lnTo>
                      <a:pt x="2" y="191"/>
                    </a:lnTo>
                    <a:lnTo>
                      <a:pt x="5" y="196"/>
                    </a:lnTo>
                    <a:lnTo>
                      <a:pt x="17" y="220"/>
                    </a:lnTo>
                    <a:lnTo>
                      <a:pt x="21" y="232"/>
                    </a:lnTo>
                    <a:lnTo>
                      <a:pt x="29" y="242"/>
                    </a:lnTo>
                    <a:lnTo>
                      <a:pt x="33" y="251"/>
                    </a:lnTo>
                    <a:lnTo>
                      <a:pt x="41" y="259"/>
                    </a:lnTo>
                    <a:lnTo>
                      <a:pt x="48" y="268"/>
                    </a:lnTo>
                    <a:lnTo>
                      <a:pt x="57" y="273"/>
                    </a:lnTo>
                    <a:lnTo>
                      <a:pt x="67" y="280"/>
                    </a:lnTo>
                    <a:lnTo>
                      <a:pt x="74" y="288"/>
                    </a:lnTo>
                    <a:lnTo>
                      <a:pt x="84" y="292"/>
                    </a:lnTo>
                    <a:lnTo>
                      <a:pt x="93" y="302"/>
                    </a:lnTo>
                    <a:lnTo>
                      <a:pt x="103" y="304"/>
                    </a:lnTo>
                    <a:lnTo>
                      <a:pt x="115" y="309"/>
                    </a:lnTo>
                    <a:lnTo>
                      <a:pt x="120" y="311"/>
                    </a:lnTo>
                    <a:lnTo>
                      <a:pt x="125" y="314"/>
                    </a:lnTo>
                    <a:lnTo>
                      <a:pt x="132" y="316"/>
                    </a:lnTo>
                    <a:lnTo>
                      <a:pt x="141" y="321"/>
                    </a:lnTo>
                    <a:lnTo>
                      <a:pt x="149" y="324"/>
                    </a:lnTo>
                    <a:lnTo>
                      <a:pt x="223" y="324"/>
                    </a:lnTo>
                    <a:lnTo>
                      <a:pt x="213" y="321"/>
                    </a:lnTo>
                    <a:lnTo>
                      <a:pt x="204" y="321"/>
                    </a:lnTo>
                    <a:lnTo>
                      <a:pt x="197" y="319"/>
                    </a:lnTo>
                    <a:lnTo>
                      <a:pt x="192" y="319"/>
                    </a:lnTo>
                    <a:lnTo>
                      <a:pt x="185" y="316"/>
                    </a:lnTo>
                    <a:lnTo>
                      <a:pt x="180" y="316"/>
                    </a:lnTo>
                    <a:lnTo>
                      <a:pt x="175" y="314"/>
                    </a:lnTo>
                    <a:lnTo>
                      <a:pt x="168" y="314"/>
                    </a:lnTo>
                    <a:lnTo>
                      <a:pt x="163" y="311"/>
                    </a:lnTo>
                    <a:lnTo>
                      <a:pt x="158" y="309"/>
                    </a:lnTo>
                    <a:lnTo>
                      <a:pt x="149" y="307"/>
                    </a:lnTo>
                    <a:lnTo>
                      <a:pt x="137" y="304"/>
                    </a:lnTo>
                    <a:lnTo>
                      <a:pt x="127" y="300"/>
                    </a:lnTo>
                    <a:lnTo>
                      <a:pt x="113" y="290"/>
                    </a:lnTo>
                    <a:lnTo>
                      <a:pt x="103" y="285"/>
                    </a:lnTo>
                    <a:lnTo>
                      <a:pt x="96" y="278"/>
                    </a:lnTo>
                    <a:lnTo>
                      <a:pt x="81" y="268"/>
                    </a:lnTo>
                    <a:lnTo>
                      <a:pt x="72" y="261"/>
                    </a:lnTo>
                    <a:lnTo>
                      <a:pt x="62" y="247"/>
                    </a:lnTo>
                    <a:lnTo>
                      <a:pt x="55" y="242"/>
                    </a:lnTo>
                    <a:lnTo>
                      <a:pt x="45" y="228"/>
                    </a:lnTo>
                    <a:lnTo>
                      <a:pt x="43" y="220"/>
                    </a:lnTo>
                    <a:lnTo>
                      <a:pt x="38" y="211"/>
                    </a:lnTo>
                    <a:lnTo>
                      <a:pt x="29" y="196"/>
                    </a:lnTo>
                    <a:lnTo>
                      <a:pt x="29" y="187"/>
                    </a:lnTo>
                    <a:lnTo>
                      <a:pt x="24" y="180"/>
                    </a:lnTo>
                    <a:lnTo>
                      <a:pt x="19" y="160"/>
                    </a:lnTo>
                    <a:lnTo>
                      <a:pt x="19" y="153"/>
                    </a:lnTo>
                    <a:lnTo>
                      <a:pt x="17" y="144"/>
                    </a:lnTo>
                    <a:lnTo>
                      <a:pt x="17" y="108"/>
                    </a:lnTo>
                    <a:lnTo>
                      <a:pt x="19" y="100"/>
                    </a:lnTo>
                    <a:lnTo>
                      <a:pt x="24" y="81"/>
                    </a:lnTo>
                    <a:lnTo>
                      <a:pt x="24" y="76"/>
                    </a:lnTo>
                    <a:lnTo>
                      <a:pt x="29" y="71"/>
                    </a:lnTo>
                    <a:lnTo>
                      <a:pt x="29" y="64"/>
                    </a:lnTo>
                    <a:lnTo>
                      <a:pt x="33" y="60"/>
                    </a:lnTo>
                    <a:lnTo>
                      <a:pt x="33" y="52"/>
                    </a:lnTo>
                    <a:lnTo>
                      <a:pt x="36" y="45"/>
                    </a:lnTo>
                    <a:lnTo>
                      <a:pt x="41" y="36"/>
                    </a:lnTo>
                    <a:lnTo>
                      <a:pt x="43" y="26"/>
                    </a:lnTo>
                    <a:lnTo>
                      <a:pt x="43" y="16"/>
                    </a:lnTo>
                    <a:lnTo>
                      <a:pt x="38" y="7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3" name="Freeform 47"/>
              <p:cNvSpPr>
                <a:spLocks/>
              </p:cNvSpPr>
              <p:nvPr/>
            </p:nvSpPr>
            <p:spPr bwMode="auto">
              <a:xfrm>
                <a:off x="497" y="804"/>
                <a:ext cx="468" cy="346"/>
              </a:xfrm>
              <a:custGeom>
                <a:avLst/>
                <a:gdLst>
                  <a:gd name="T0" fmla="+- 0 934 497"/>
                  <a:gd name="T1" fmla="*/ T0 w 468"/>
                  <a:gd name="T2" fmla="+- 0 1113 804"/>
                  <a:gd name="T3" fmla="*/ 1113 h 346"/>
                  <a:gd name="T4" fmla="+- 0 874 497"/>
                  <a:gd name="T5" fmla="*/ T4 w 468"/>
                  <a:gd name="T6" fmla="+- 0 1113 804"/>
                  <a:gd name="T7" fmla="*/ 1113 h 346"/>
                  <a:gd name="T8" fmla="+- 0 866 497"/>
                  <a:gd name="T9" fmla="*/ T8 w 468"/>
                  <a:gd name="T10" fmla="+- 0 1115 804"/>
                  <a:gd name="T11" fmla="*/ 1115 h 346"/>
                  <a:gd name="T12" fmla="+- 0 859 497"/>
                  <a:gd name="T13" fmla="*/ T12 w 468"/>
                  <a:gd name="T14" fmla="+- 0 1118 804"/>
                  <a:gd name="T15" fmla="*/ 1118 h 346"/>
                  <a:gd name="T16" fmla="+- 0 840 497"/>
                  <a:gd name="T17" fmla="*/ T16 w 468"/>
                  <a:gd name="T18" fmla="+- 0 1123 804"/>
                  <a:gd name="T19" fmla="*/ 1123 h 346"/>
                  <a:gd name="T20" fmla="+- 0 905 497"/>
                  <a:gd name="T21" fmla="*/ T20 w 468"/>
                  <a:gd name="T22" fmla="+- 0 1123 804"/>
                  <a:gd name="T23" fmla="*/ 1123 h 346"/>
                  <a:gd name="T24" fmla="+- 0 914 497"/>
                  <a:gd name="T25" fmla="*/ T24 w 468"/>
                  <a:gd name="T26" fmla="+- 0 1118 804"/>
                  <a:gd name="T27" fmla="*/ 1118 h 346"/>
                  <a:gd name="T28" fmla="+- 0 922 497"/>
                  <a:gd name="T29" fmla="*/ T28 w 468"/>
                  <a:gd name="T30" fmla="+- 0 1115 804"/>
                  <a:gd name="T31" fmla="*/ 1115 h 346"/>
                  <a:gd name="T32" fmla="+- 0 929 497"/>
                  <a:gd name="T33" fmla="*/ T32 w 468"/>
                  <a:gd name="T34" fmla="+- 0 1115 804"/>
                  <a:gd name="T35" fmla="*/ 1115 h 346"/>
                  <a:gd name="T36" fmla="+- 0 934 497"/>
                  <a:gd name="T37" fmla="*/ T36 w 468"/>
                  <a:gd name="T38" fmla="+- 0 1113 804"/>
                  <a:gd name="T39" fmla="*/ 1113 h 3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68" h="346">
                    <a:moveTo>
                      <a:pt x="437" y="309"/>
                    </a:moveTo>
                    <a:lnTo>
                      <a:pt x="377" y="309"/>
                    </a:lnTo>
                    <a:lnTo>
                      <a:pt x="369" y="311"/>
                    </a:lnTo>
                    <a:lnTo>
                      <a:pt x="362" y="314"/>
                    </a:lnTo>
                    <a:lnTo>
                      <a:pt x="343" y="319"/>
                    </a:lnTo>
                    <a:lnTo>
                      <a:pt x="408" y="319"/>
                    </a:lnTo>
                    <a:lnTo>
                      <a:pt x="417" y="314"/>
                    </a:lnTo>
                    <a:lnTo>
                      <a:pt x="425" y="311"/>
                    </a:lnTo>
                    <a:lnTo>
                      <a:pt x="432" y="311"/>
                    </a:lnTo>
                    <a:lnTo>
                      <a:pt x="437" y="309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4" name="Freeform 46"/>
              <p:cNvSpPr>
                <a:spLocks/>
              </p:cNvSpPr>
              <p:nvPr/>
            </p:nvSpPr>
            <p:spPr bwMode="auto">
              <a:xfrm>
                <a:off x="497" y="804"/>
                <a:ext cx="468" cy="346"/>
              </a:xfrm>
              <a:custGeom>
                <a:avLst/>
                <a:gdLst>
                  <a:gd name="T0" fmla="+- 0 953 497"/>
                  <a:gd name="T1" fmla="*/ T0 w 468"/>
                  <a:gd name="T2" fmla="+- 0 1108 804"/>
                  <a:gd name="T3" fmla="*/ 1108 h 346"/>
                  <a:gd name="T4" fmla="+- 0 890 497"/>
                  <a:gd name="T5" fmla="*/ T4 w 468"/>
                  <a:gd name="T6" fmla="+- 0 1108 804"/>
                  <a:gd name="T7" fmla="*/ 1108 h 346"/>
                  <a:gd name="T8" fmla="+- 0 883 497"/>
                  <a:gd name="T9" fmla="*/ T8 w 468"/>
                  <a:gd name="T10" fmla="+- 0 1113 804"/>
                  <a:gd name="T11" fmla="*/ 1113 h 346"/>
                  <a:gd name="T12" fmla="+- 0 938 497"/>
                  <a:gd name="T13" fmla="*/ T12 w 468"/>
                  <a:gd name="T14" fmla="+- 0 1113 804"/>
                  <a:gd name="T15" fmla="*/ 1113 h 346"/>
                  <a:gd name="T16" fmla="+- 0 953 497"/>
                  <a:gd name="T17" fmla="*/ T16 w 468"/>
                  <a:gd name="T18" fmla="+- 0 1108 804"/>
                  <a:gd name="T19" fmla="*/ 1108 h 3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68" h="346">
                    <a:moveTo>
                      <a:pt x="456" y="304"/>
                    </a:moveTo>
                    <a:lnTo>
                      <a:pt x="393" y="304"/>
                    </a:lnTo>
                    <a:lnTo>
                      <a:pt x="386" y="309"/>
                    </a:lnTo>
                    <a:lnTo>
                      <a:pt x="441" y="309"/>
                    </a:lnTo>
                    <a:lnTo>
                      <a:pt x="456" y="304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65" name="Freeform 45"/>
              <p:cNvSpPr>
                <a:spLocks/>
              </p:cNvSpPr>
              <p:nvPr/>
            </p:nvSpPr>
            <p:spPr bwMode="auto">
              <a:xfrm>
                <a:off x="497" y="804"/>
                <a:ext cx="468" cy="346"/>
              </a:xfrm>
              <a:custGeom>
                <a:avLst/>
                <a:gdLst>
                  <a:gd name="T0" fmla="+- 0 950 497"/>
                  <a:gd name="T1" fmla="*/ T0 w 468"/>
                  <a:gd name="T2" fmla="+- 0 1092 804"/>
                  <a:gd name="T3" fmla="*/ 1092 h 346"/>
                  <a:gd name="T4" fmla="+- 0 941 497"/>
                  <a:gd name="T5" fmla="*/ T4 w 468"/>
                  <a:gd name="T6" fmla="+- 0 1094 804"/>
                  <a:gd name="T7" fmla="*/ 1094 h 346"/>
                  <a:gd name="T8" fmla="+- 0 934 497"/>
                  <a:gd name="T9" fmla="*/ T8 w 468"/>
                  <a:gd name="T10" fmla="+- 0 1096 804"/>
                  <a:gd name="T11" fmla="*/ 1096 h 346"/>
                  <a:gd name="T12" fmla="+- 0 924 497"/>
                  <a:gd name="T13" fmla="*/ T12 w 468"/>
                  <a:gd name="T14" fmla="+- 0 1099 804"/>
                  <a:gd name="T15" fmla="*/ 1099 h 346"/>
                  <a:gd name="T16" fmla="+- 0 914 497"/>
                  <a:gd name="T17" fmla="*/ T16 w 468"/>
                  <a:gd name="T18" fmla="+- 0 1104 804"/>
                  <a:gd name="T19" fmla="*/ 1104 h 346"/>
                  <a:gd name="T20" fmla="+- 0 907 497"/>
                  <a:gd name="T21" fmla="*/ T20 w 468"/>
                  <a:gd name="T22" fmla="+- 0 1104 804"/>
                  <a:gd name="T23" fmla="*/ 1104 h 346"/>
                  <a:gd name="T24" fmla="+- 0 900 497"/>
                  <a:gd name="T25" fmla="*/ T24 w 468"/>
                  <a:gd name="T26" fmla="+- 0 1108 804"/>
                  <a:gd name="T27" fmla="*/ 1108 h 346"/>
                  <a:gd name="T28" fmla="+- 0 965 497"/>
                  <a:gd name="T29" fmla="*/ T28 w 468"/>
                  <a:gd name="T30" fmla="+- 0 1108 804"/>
                  <a:gd name="T31" fmla="*/ 1108 h 346"/>
                  <a:gd name="T32" fmla="+- 0 965 497"/>
                  <a:gd name="T33" fmla="*/ T32 w 468"/>
                  <a:gd name="T34" fmla="+- 0 1096 804"/>
                  <a:gd name="T35" fmla="*/ 1096 h 346"/>
                  <a:gd name="T36" fmla="+- 0 950 497"/>
                  <a:gd name="T37" fmla="*/ T36 w 468"/>
                  <a:gd name="T38" fmla="+- 0 1092 804"/>
                  <a:gd name="T39" fmla="*/ 1092 h 34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68" h="346">
                    <a:moveTo>
                      <a:pt x="453" y="288"/>
                    </a:moveTo>
                    <a:lnTo>
                      <a:pt x="444" y="290"/>
                    </a:lnTo>
                    <a:lnTo>
                      <a:pt x="437" y="292"/>
                    </a:lnTo>
                    <a:lnTo>
                      <a:pt x="427" y="295"/>
                    </a:lnTo>
                    <a:lnTo>
                      <a:pt x="417" y="300"/>
                    </a:lnTo>
                    <a:lnTo>
                      <a:pt x="410" y="300"/>
                    </a:lnTo>
                    <a:lnTo>
                      <a:pt x="403" y="304"/>
                    </a:lnTo>
                    <a:lnTo>
                      <a:pt x="468" y="304"/>
                    </a:lnTo>
                    <a:lnTo>
                      <a:pt x="468" y="292"/>
                    </a:lnTo>
                    <a:lnTo>
                      <a:pt x="453" y="288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32" name="Group 39"/>
            <p:cNvGrpSpPr>
              <a:grpSpLocks/>
            </p:cNvGrpSpPr>
            <p:nvPr/>
          </p:nvGrpSpPr>
          <p:grpSpPr bwMode="auto">
            <a:xfrm>
              <a:off x="461" y="1197"/>
              <a:ext cx="24" cy="92"/>
              <a:chOff x="461" y="1197"/>
              <a:chExt cx="24" cy="92"/>
            </a:xfrm>
          </p:grpSpPr>
          <p:sp>
            <p:nvSpPr>
              <p:cNvPr id="2054" name="Freeform 43"/>
              <p:cNvSpPr>
                <a:spLocks/>
              </p:cNvSpPr>
              <p:nvPr/>
            </p:nvSpPr>
            <p:spPr bwMode="auto">
              <a:xfrm>
                <a:off x="461" y="1197"/>
                <a:ext cx="24" cy="92"/>
              </a:xfrm>
              <a:custGeom>
                <a:avLst/>
                <a:gdLst>
                  <a:gd name="T0" fmla="+- 0 473 461"/>
                  <a:gd name="T1" fmla="*/ T0 w 24"/>
                  <a:gd name="T2" fmla="+- 0 1197 1197"/>
                  <a:gd name="T3" fmla="*/ 1197 h 92"/>
                  <a:gd name="T4" fmla="+- 0 470 461"/>
                  <a:gd name="T5" fmla="*/ T4 w 24"/>
                  <a:gd name="T6" fmla="+- 0 1200 1197"/>
                  <a:gd name="T7" fmla="*/ 1200 h 92"/>
                  <a:gd name="T8" fmla="+- 0 470 461"/>
                  <a:gd name="T9" fmla="*/ T8 w 24"/>
                  <a:gd name="T10" fmla="+- 0 1207 1197"/>
                  <a:gd name="T11" fmla="*/ 1207 h 92"/>
                  <a:gd name="T12" fmla="+- 0 466 461"/>
                  <a:gd name="T13" fmla="*/ T12 w 24"/>
                  <a:gd name="T14" fmla="+- 0 1212 1197"/>
                  <a:gd name="T15" fmla="*/ 1212 h 92"/>
                  <a:gd name="T16" fmla="+- 0 466 461"/>
                  <a:gd name="T17" fmla="*/ T16 w 24"/>
                  <a:gd name="T18" fmla="+- 0 1224 1197"/>
                  <a:gd name="T19" fmla="*/ 1224 h 92"/>
                  <a:gd name="T20" fmla="+- 0 463 461"/>
                  <a:gd name="T21" fmla="*/ T20 w 24"/>
                  <a:gd name="T22" fmla="+- 0 1231 1197"/>
                  <a:gd name="T23" fmla="*/ 1231 h 92"/>
                  <a:gd name="T24" fmla="+- 0 463 461"/>
                  <a:gd name="T25" fmla="*/ T24 w 24"/>
                  <a:gd name="T26" fmla="+- 0 1243 1197"/>
                  <a:gd name="T27" fmla="*/ 1243 h 92"/>
                  <a:gd name="T28" fmla="+- 0 461 461"/>
                  <a:gd name="T29" fmla="*/ T28 w 24"/>
                  <a:gd name="T30" fmla="+- 0 1250 1197"/>
                  <a:gd name="T31" fmla="*/ 1250 h 92"/>
                  <a:gd name="T32" fmla="+- 0 461 461"/>
                  <a:gd name="T33" fmla="*/ T32 w 24"/>
                  <a:gd name="T34" fmla="+- 0 1255 1197"/>
                  <a:gd name="T35" fmla="*/ 1255 h 92"/>
                  <a:gd name="T36" fmla="+- 0 463 461"/>
                  <a:gd name="T37" fmla="*/ T36 w 24"/>
                  <a:gd name="T38" fmla="+- 0 1262 1197"/>
                  <a:gd name="T39" fmla="*/ 1262 h 92"/>
                  <a:gd name="T40" fmla="+- 0 466 461"/>
                  <a:gd name="T41" fmla="*/ T40 w 24"/>
                  <a:gd name="T42" fmla="+- 0 1267 1197"/>
                  <a:gd name="T43" fmla="*/ 1267 h 92"/>
                  <a:gd name="T44" fmla="+- 0 466 461"/>
                  <a:gd name="T45" fmla="*/ T44 w 24"/>
                  <a:gd name="T46" fmla="+- 0 1279 1197"/>
                  <a:gd name="T47" fmla="*/ 1279 h 92"/>
                  <a:gd name="T48" fmla="+- 0 475 461"/>
                  <a:gd name="T49" fmla="*/ T48 w 24"/>
                  <a:gd name="T50" fmla="+- 0 1288 1197"/>
                  <a:gd name="T51" fmla="*/ 1288 h 92"/>
                  <a:gd name="T52" fmla="+- 0 480 461"/>
                  <a:gd name="T53" fmla="*/ T52 w 24"/>
                  <a:gd name="T54" fmla="+- 0 1284 1197"/>
                  <a:gd name="T55" fmla="*/ 1284 h 92"/>
                  <a:gd name="T56" fmla="+- 0 480 461"/>
                  <a:gd name="T57" fmla="*/ T56 w 24"/>
                  <a:gd name="T58" fmla="+- 0 1252 1197"/>
                  <a:gd name="T59" fmla="*/ 1252 h 92"/>
                  <a:gd name="T60" fmla="+- 0 482 461"/>
                  <a:gd name="T61" fmla="*/ T60 w 24"/>
                  <a:gd name="T62" fmla="+- 0 1248 1197"/>
                  <a:gd name="T63" fmla="*/ 1248 h 92"/>
                  <a:gd name="T64" fmla="+- 0 482 461"/>
                  <a:gd name="T65" fmla="*/ T64 w 24"/>
                  <a:gd name="T66" fmla="+- 0 1243 1197"/>
                  <a:gd name="T67" fmla="*/ 1243 h 92"/>
                  <a:gd name="T68" fmla="+- 0 485 461"/>
                  <a:gd name="T69" fmla="*/ T68 w 24"/>
                  <a:gd name="T70" fmla="+- 0 1235 1197"/>
                  <a:gd name="T71" fmla="*/ 1235 h 92"/>
                  <a:gd name="T72" fmla="+- 0 485 461"/>
                  <a:gd name="T73" fmla="*/ T72 w 24"/>
                  <a:gd name="T74" fmla="+- 0 1224 1197"/>
                  <a:gd name="T75" fmla="*/ 1224 h 92"/>
                  <a:gd name="T76" fmla="+- 0 482 461"/>
                  <a:gd name="T77" fmla="*/ T76 w 24"/>
                  <a:gd name="T78" fmla="+- 0 1216 1197"/>
                  <a:gd name="T79" fmla="*/ 1216 h 92"/>
                  <a:gd name="T80" fmla="+- 0 482 461"/>
                  <a:gd name="T81" fmla="*/ T80 w 24"/>
                  <a:gd name="T82" fmla="+- 0 1212 1197"/>
                  <a:gd name="T83" fmla="*/ 1212 h 92"/>
                  <a:gd name="T84" fmla="+- 0 480 461"/>
                  <a:gd name="T85" fmla="*/ T84 w 24"/>
                  <a:gd name="T86" fmla="+- 0 1202 1197"/>
                  <a:gd name="T87" fmla="*/ 1202 h 92"/>
                  <a:gd name="T88" fmla="+- 0 473 461"/>
                  <a:gd name="T89" fmla="*/ T88 w 24"/>
                  <a:gd name="T90" fmla="+- 0 1197 1197"/>
                  <a:gd name="T91" fmla="*/ 1197 h 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24" h="92">
                    <a:moveTo>
                      <a:pt x="12" y="0"/>
                    </a:moveTo>
                    <a:lnTo>
                      <a:pt x="9" y="3"/>
                    </a:lnTo>
                    <a:lnTo>
                      <a:pt x="9" y="10"/>
                    </a:lnTo>
                    <a:lnTo>
                      <a:pt x="5" y="15"/>
                    </a:lnTo>
                    <a:lnTo>
                      <a:pt x="5" y="27"/>
                    </a:lnTo>
                    <a:lnTo>
                      <a:pt x="2" y="34"/>
                    </a:lnTo>
                    <a:lnTo>
                      <a:pt x="2" y="46"/>
                    </a:lnTo>
                    <a:lnTo>
                      <a:pt x="0" y="53"/>
                    </a:lnTo>
                    <a:lnTo>
                      <a:pt x="0" y="58"/>
                    </a:lnTo>
                    <a:lnTo>
                      <a:pt x="2" y="65"/>
                    </a:lnTo>
                    <a:lnTo>
                      <a:pt x="5" y="70"/>
                    </a:lnTo>
                    <a:lnTo>
                      <a:pt x="5" y="82"/>
                    </a:lnTo>
                    <a:lnTo>
                      <a:pt x="14" y="91"/>
                    </a:lnTo>
                    <a:lnTo>
                      <a:pt x="19" y="87"/>
                    </a:lnTo>
                    <a:lnTo>
                      <a:pt x="19" y="55"/>
                    </a:lnTo>
                    <a:lnTo>
                      <a:pt x="21" y="51"/>
                    </a:lnTo>
                    <a:lnTo>
                      <a:pt x="21" y="46"/>
                    </a:lnTo>
                    <a:lnTo>
                      <a:pt x="24" y="38"/>
                    </a:lnTo>
                    <a:lnTo>
                      <a:pt x="24" y="27"/>
                    </a:lnTo>
                    <a:lnTo>
                      <a:pt x="21" y="19"/>
                    </a:lnTo>
                    <a:lnTo>
                      <a:pt x="21" y="15"/>
                    </a:lnTo>
                    <a:lnTo>
                      <a:pt x="19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63B7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90" name="Picture 42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2" y="695"/>
                <a:ext cx="182" cy="3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9" name="Picture 41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0" y="585"/>
                <a:ext cx="799" cy="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88" name="Picture 40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" y="664"/>
                <a:ext cx="286" cy="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7"/>
            <p:cNvGrpSpPr>
              <a:grpSpLocks/>
            </p:cNvGrpSpPr>
            <p:nvPr/>
          </p:nvGrpSpPr>
          <p:grpSpPr bwMode="auto">
            <a:xfrm>
              <a:off x="2112" y="746"/>
              <a:ext cx="288" cy="135"/>
              <a:chOff x="2112" y="746"/>
              <a:chExt cx="288" cy="135"/>
            </a:xfrm>
          </p:grpSpPr>
          <p:sp>
            <p:nvSpPr>
              <p:cNvPr id="2053" name="Freeform 38"/>
              <p:cNvSpPr>
                <a:spLocks/>
              </p:cNvSpPr>
              <p:nvPr/>
            </p:nvSpPr>
            <p:spPr bwMode="auto">
              <a:xfrm>
                <a:off x="2112" y="746"/>
                <a:ext cx="288" cy="135"/>
              </a:xfrm>
              <a:custGeom>
                <a:avLst/>
                <a:gdLst>
                  <a:gd name="T0" fmla="+- 0 2124 2112"/>
                  <a:gd name="T1" fmla="*/ T0 w 288"/>
                  <a:gd name="T2" fmla="+- 0 746 746"/>
                  <a:gd name="T3" fmla="*/ 746 h 135"/>
                  <a:gd name="T4" fmla="+- 0 2114 2112"/>
                  <a:gd name="T5" fmla="*/ T4 w 288"/>
                  <a:gd name="T6" fmla="+- 0 746 746"/>
                  <a:gd name="T7" fmla="*/ 746 h 135"/>
                  <a:gd name="T8" fmla="+- 0 2114 2112"/>
                  <a:gd name="T9" fmla="*/ T8 w 288"/>
                  <a:gd name="T10" fmla="+- 0 751 746"/>
                  <a:gd name="T11" fmla="*/ 751 h 135"/>
                  <a:gd name="T12" fmla="+- 0 2112 2112"/>
                  <a:gd name="T13" fmla="*/ T12 w 288"/>
                  <a:gd name="T14" fmla="+- 0 753 746"/>
                  <a:gd name="T15" fmla="*/ 753 h 135"/>
                  <a:gd name="T16" fmla="+- 0 2112 2112"/>
                  <a:gd name="T17" fmla="*/ T16 w 288"/>
                  <a:gd name="T18" fmla="+- 0 758 746"/>
                  <a:gd name="T19" fmla="*/ 758 h 135"/>
                  <a:gd name="T20" fmla="+- 0 2119 2112"/>
                  <a:gd name="T21" fmla="*/ T20 w 288"/>
                  <a:gd name="T22" fmla="+- 0 760 746"/>
                  <a:gd name="T23" fmla="*/ 760 h 135"/>
                  <a:gd name="T24" fmla="+- 0 2129 2112"/>
                  <a:gd name="T25" fmla="*/ T24 w 288"/>
                  <a:gd name="T26" fmla="+- 0 763 746"/>
                  <a:gd name="T27" fmla="*/ 763 h 135"/>
                  <a:gd name="T28" fmla="+- 0 2138 2112"/>
                  <a:gd name="T29" fmla="*/ T28 w 288"/>
                  <a:gd name="T30" fmla="+- 0 768 746"/>
                  <a:gd name="T31" fmla="*/ 768 h 135"/>
                  <a:gd name="T32" fmla="+- 0 2148 2112"/>
                  <a:gd name="T33" fmla="*/ T32 w 288"/>
                  <a:gd name="T34" fmla="+- 0 770 746"/>
                  <a:gd name="T35" fmla="*/ 770 h 135"/>
                  <a:gd name="T36" fmla="+- 0 2155 2112"/>
                  <a:gd name="T37" fmla="*/ T36 w 288"/>
                  <a:gd name="T38" fmla="+- 0 772 746"/>
                  <a:gd name="T39" fmla="*/ 772 h 135"/>
                  <a:gd name="T40" fmla="+- 0 2174 2112"/>
                  <a:gd name="T41" fmla="*/ T40 w 288"/>
                  <a:gd name="T42" fmla="+- 0 777 746"/>
                  <a:gd name="T43" fmla="*/ 777 h 135"/>
                  <a:gd name="T44" fmla="+- 0 2184 2112"/>
                  <a:gd name="T45" fmla="*/ T44 w 288"/>
                  <a:gd name="T46" fmla="+- 0 782 746"/>
                  <a:gd name="T47" fmla="*/ 782 h 135"/>
                  <a:gd name="T48" fmla="+- 0 2194 2112"/>
                  <a:gd name="T49" fmla="*/ T48 w 288"/>
                  <a:gd name="T50" fmla="+- 0 782 746"/>
                  <a:gd name="T51" fmla="*/ 782 h 135"/>
                  <a:gd name="T52" fmla="+- 0 2201 2112"/>
                  <a:gd name="T53" fmla="*/ T52 w 288"/>
                  <a:gd name="T54" fmla="+- 0 787 746"/>
                  <a:gd name="T55" fmla="*/ 787 h 135"/>
                  <a:gd name="T56" fmla="+- 0 2230 2112"/>
                  <a:gd name="T57" fmla="*/ T56 w 288"/>
                  <a:gd name="T58" fmla="+- 0 794 746"/>
                  <a:gd name="T59" fmla="*/ 794 h 135"/>
                  <a:gd name="T60" fmla="+- 0 2237 2112"/>
                  <a:gd name="T61" fmla="*/ T60 w 288"/>
                  <a:gd name="T62" fmla="+- 0 799 746"/>
                  <a:gd name="T63" fmla="*/ 799 h 135"/>
                  <a:gd name="T64" fmla="+- 0 2246 2112"/>
                  <a:gd name="T65" fmla="*/ T64 w 288"/>
                  <a:gd name="T66" fmla="+- 0 799 746"/>
                  <a:gd name="T67" fmla="*/ 799 h 135"/>
                  <a:gd name="T68" fmla="+- 0 2254 2112"/>
                  <a:gd name="T69" fmla="*/ T68 w 288"/>
                  <a:gd name="T70" fmla="+- 0 804 746"/>
                  <a:gd name="T71" fmla="*/ 804 h 135"/>
                  <a:gd name="T72" fmla="+- 0 2263 2112"/>
                  <a:gd name="T73" fmla="*/ T72 w 288"/>
                  <a:gd name="T74" fmla="+- 0 808 746"/>
                  <a:gd name="T75" fmla="*/ 808 h 135"/>
                  <a:gd name="T76" fmla="+- 0 2273 2112"/>
                  <a:gd name="T77" fmla="*/ T76 w 288"/>
                  <a:gd name="T78" fmla="+- 0 811 746"/>
                  <a:gd name="T79" fmla="*/ 811 h 135"/>
                  <a:gd name="T80" fmla="+- 0 2280 2112"/>
                  <a:gd name="T81" fmla="*/ T80 w 288"/>
                  <a:gd name="T82" fmla="+- 0 813 746"/>
                  <a:gd name="T83" fmla="*/ 813 h 135"/>
                  <a:gd name="T84" fmla="+- 0 2290 2112"/>
                  <a:gd name="T85" fmla="*/ T84 w 288"/>
                  <a:gd name="T86" fmla="+- 0 818 746"/>
                  <a:gd name="T87" fmla="*/ 818 h 135"/>
                  <a:gd name="T88" fmla="+- 0 2299 2112"/>
                  <a:gd name="T89" fmla="*/ T88 w 288"/>
                  <a:gd name="T90" fmla="+- 0 820 746"/>
                  <a:gd name="T91" fmla="*/ 820 h 135"/>
                  <a:gd name="T92" fmla="+- 0 2306 2112"/>
                  <a:gd name="T93" fmla="*/ T92 w 288"/>
                  <a:gd name="T94" fmla="+- 0 825 746"/>
                  <a:gd name="T95" fmla="*/ 825 h 135"/>
                  <a:gd name="T96" fmla="+- 0 2316 2112"/>
                  <a:gd name="T97" fmla="*/ T96 w 288"/>
                  <a:gd name="T98" fmla="+- 0 830 746"/>
                  <a:gd name="T99" fmla="*/ 830 h 135"/>
                  <a:gd name="T100" fmla="+- 0 2323 2112"/>
                  <a:gd name="T101" fmla="*/ T100 w 288"/>
                  <a:gd name="T102" fmla="+- 0 835 746"/>
                  <a:gd name="T103" fmla="*/ 835 h 135"/>
                  <a:gd name="T104" fmla="+- 0 2333 2112"/>
                  <a:gd name="T105" fmla="*/ T104 w 288"/>
                  <a:gd name="T106" fmla="+- 0 840 746"/>
                  <a:gd name="T107" fmla="*/ 840 h 135"/>
                  <a:gd name="T108" fmla="+- 0 2340 2112"/>
                  <a:gd name="T109" fmla="*/ T108 w 288"/>
                  <a:gd name="T110" fmla="+- 0 844 746"/>
                  <a:gd name="T111" fmla="*/ 844 h 135"/>
                  <a:gd name="T112" fmla="+- 0 2350 2112"/>
                  <a:gd name="T113" fmla="*/ T112 w 288"/>
                  <a:gd name="T114" fmla="+- 0 849 746"/>
                  <a:gd name="T115" fmla="*/ 849 h 135"/>
                  <a:gd name="T116" fmla="+- 0 2359 2112"/>
                  <a:gd name="T117" fmla="*/ T116 w 288"/>
                  <a:gd name="T118" fmla="+- 0 856 746"/>
                  <a:gd name="T119" fmla="*/ 856 h 135"/>
                  <a:gd name="T120" fmla="+- 0 2374 2112"/>
                  <a:gd name="T121" fmla="*/ T120 w 288"/>
                  <a:gd name="T122" fmla="+- 0 866 746"/>
                  <a:gd name="T123" fmla="*/ 866 h 135"/>
                  <a:gd name="T124" fmla="+- 0 2383 2112"/>
                  <a:gd name="T125" fmla="*/ T124 w 288"/>
                  <a:gd name="T126" fmla="+- 0 873 746"/>
                  <a:gd name="T127" fmla="*/ 873 h 135"/>
                  <a:gd name="T128" fmla="+- 0 2390 2112"/>
                  <a:gd name="T129" fmla="*/ T128 w 288"/>
                  <a:gd name="T130" fmla="+- 0 880 746"/>
                  <a:gd name="T131" fmla="*/ 880 h 135"/>
                  <a:gd name="T132" fmla="+- 0 2395 2112"/>
                  <a:gd name="T133" fmla="*/ T132 w 288"/>
                  <a:gd name="T134" fmla="+- 0 878 746"/>
                  <a:gd name="T135" fmla="*/ 878 h 135"/>
                  <a:gd name="T136" fmla="+- 0 2400 2112"/>
                  <a:gd name="T137" fmla="*/ T136 w 288"/>
                  <a:gd name="T138" fmla="+- 0 875 746"/>
                  <a:gd name="T139" fmla="*/ 875 h 135"/>
                  <a:gd name="T140" fmla="+- 0 2398 2112"/>
                  <a:gd name="T141" fmla="*/ T140 w 288"/>
                  <a:gd name="T142" fmla="+- 0 871 746"/>
                  <a:gd name="T143" fmla="*/ 871 h 135"/>
                  <a:gd name="T144" fmla="+- 0 2395 2112"/>
                  <a:gd name="T145" fmla="*/ T144 w 288"/>
                  <a:gd name="T146" fmla="+- 0 866 746"/>
                  <a:gd name="T147" fmla="*/ 866 h 135"/>
                  <a:gd name="T148" fmla="+- 0 2388 2112"/>
                  <a:gd name="T149" fmla="*/ T148 w 288"/>
                  <a:gd name="T150" fmla="+- 0 856 746"/>
                  <a:gd name="T151" fmla="*/ 856 h 135"/>
                  <a:gd name="T152" fmla="+- 0 2378 2112"/>
                  <a:gd name="T153" fmla="*/ T152 w 288"/>
                  <a:gd name="T154" fmla="+- 0 849 746"/>
                  <a:gd name="T155" fmla="*/ 849 h 135"/>
                  <a:gd name="T156" fmla="+- 0 2371 2112"/>
                  <a:gd name="T157" fmla="*/ T156 w 288"/>
                  <a:gd name="T158" fmla="+- 0 844 746"/>
                  <a:gd name="T159" fmla="*/ 844 h 135"/>
                  <a:gd name="T160" fmla="+- 0 2364 2112"/>
                  <a:gd name="T161" fmla="*/ T160 w 288"/>
                  <a:gd name="T162" fmla="+- 0 837 746"/>
                  <a:gd name="T163" fmla="*/ 837 h 135"/>
                  <a:gd name="T164" fmla="+- 0 2354 2112"/>
                  <a:gd name="T165" fmla="*/ T164 w 288"/>
                  <a:gd name="T166" fmla="+- 0 830 746"/>
                  <a:gd name="T167" fmla="*/ 830 h 135"/>
                  <a:gd name="T168" fmla="+- 0 2345 2112"/>
                  <a:gd name="T169" fmla="*/ T168 w 288"/>
                  <a:gd name="T170" fmla="+- 0 825 746"/>
                  <a:gd name="T171" fmla="*/ 825 h 135"/>
                  <a:gd name="T172" fmla="+- 0 2338 2112"/>
                  <a:gd name="T173" fmla="*/ T172 w 288"/>
                  <a:gd name="T174" fmla="+- 0 820 746"/>
                  <a:gd name="T175" fmla="*/ 820 h 135"/>
                  <a:gd name="T176" fmla="+- 0 2330 2112"/>
                  <a:gd name="T177" fmla="*/ T176 w 288"/>
                  <a:gd name="T178" fmla="+- 0 815 746"/>
                  <a:gd name="T179" fmla="*/ 815 h 135"/>
                  <a:gd name="T180" fmla="+- 0 2321 2112"/>
                  <a:gd name="T181" fmla="*/ T180 w 288"/>
                  <a:gd name="T182" fmla="+- 0 811 746"/>
                  <a:gd name="T183" fmla="*/ 811 h 135"/>
                  <a:gd name="T184" fmla="+- 0 2314 2112"/>
                  <a:gd name="T185" fmla="*/ T184 w 288"/>
                  <a:gd name="T186" fmla="+- 0 806 746"/>
                  <a:gd name="T187" fmla="*/ 806 h 135"/>
                  <a:gd name="T188" fmla="+- 0 2304 2112"/>
                  <a:gd name="T189" fmla="*/ T188 w 288"/>
                  <a:gd name="T190" fmla="+- 0 804 746"/>
                  <a:gd name="T191" fmla="*/ 804 h 135"/>
                  <a:gd name="T192" fmla="+- 0 2297 2112"/>
                  <a:gd name="T193" fmla="*/ T192 w 288"/>
                  <a:gd name="T194" fmla="+- 0 799 746"/>
                  <a:gd name="T195" fmla="*/ 799 h 135"/>
                  <a:gd name="T196" fmla="+- 0 2287 2112"/>
                  <a:gd name="T197" fmla="*/ T196 w 288"/>
                  <a:gd name="T198" fmla="+- 0 794 746"/>
                  <a:gd name="T199" fmla="*/ 794 h 135"/>
                  <a:gd name="T200" fmla="+- 0 2280 2112"/>
                  <a:gd name="T201" fmla="*/ T200 w 288"/>
                  <a:gd name="T202" fmla="+- 0 792 746"/>
                  <a:gd name="T203" fmla="*/ 792 h 135"/>
                  <a:gd name="T204" fmla="+- 0 2268 2112"/>
                  <a:gd name="T205" fmla="*/ T204 w 288"/>
                  <a:gd name="T206" fmla="+- 0 789 746"/>
                  <a:gd name="T207" fmla="*/ 789 h 135"/>
                  <a:gd name="T208" fmla="+- 0 2261 2112"/>
                  <a:gd name="T209" fmla="*/ T208 w 288"/>
                  <a:gd name="T210" fmla="+- 0 787 746"/>
                  <a:gd name="T211" fmla="*/ 787 h 135"/>
                  <a:gd name="T212" fmla="+- 0 2251 2112"/>
                  <a:gd name="T213" fmla="*/ T212 w 288"/>
                  <a:gd name="T214" fmla="+- 0 782 746"/>
                  <a:gd name="T215" fmla="*/ 782 h 135"/>
                  <a:gd name="T216" fmla="+- 0 2244 2112"/>
                  <a:gd name="T217" fmla="*/ T216 w 288"/>
                  <a:gd name="T218" fmla="+- 0 777 746"/>
                  <a:gd name="T219" fmla="*/ 777 h 135"/>
                  <a:gd name="T220" fmla="+- 0 2234 2112"/>
                  <a:gd name="T221" fmla="*/ T220 w 288"/>
                  <a:gd name="T222" fmla="+- 0 777 746"/>
                  <a:gd name="T223" fmla="*/ 777 h 135"/>
                  <a:gd name="T224" fmla="+- 0 2225 2112"/>
                  <a:gd name="T225" fmla="*/ T224 w 288"/>
                  <a:gd name="T226" fmla="+- 0 772 746"/>
                  <a:gd name="T227" fmla="*/ 772 h 135"/>
                  <a:gd name="T228" fmla="+- 0 2215 2112"/>
                  <a:gd name="T229" fmla="*/ T228 w 288"/>
                  <a:gd name="T230" fmla="+- 0 770 746"/>
                  <a:gd name="T231" fmla="*/ 770 h 135"/>
                  <a:gd name="T232" fmla="+- 0 2208 2112"/>
                  <a:gd name="T233" fmla="*/ T232 w 288"/>
                  <a:gd name="T234" fmla="+- 0 768 746"/>
                  <a:gd name="T235" fmla="*/ 768 h 135"/>
                  <a:gd name="T236" fmla="+- 0 2170 2112"/>
                  <a:gd name="T237" fmla="*/ T236 w 288"/>
                  <a:gd name="T238" fmla="+- 0 758 746"/>
                  <a:gd name="T239" fmla="*/ 758 h 135"/>
                  <a:gd name="T240" fmla="+- 0 2162 2112"/>
                  <a:gd name="T241" fmla="*/ T240 w 288"/>
                  <a:gd name="T242" fmla="+- 0 755 746"/>
                  <a:gd name="T243" fmla="*/ 755 h 135"/>
                  <a:gd name="T244" fmla="+- 0 2153 2112"/>
                  <a:gd name="T245" fmla="*/ T244 w 288"/>
                  <a:gd name="T246" fmla="+- 0 753 746"/>
                  <a:gd name="T247" fmla="*/ 753 h 135"/>
                  <a:gd name="T248" fmla="+- 0 2124 2112"/>
                  <a:gd name="T249" fmla="*/ T248 w 288"/>
                  <a:gd name="T250" fmla="+- 0 746 746"/>
                  <a:gd name="T251" fmla="*/ 746 h 1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  <a:cxn ang="0">
                    <a:pos x="T245" y="T247"/>
                  </a:cxn>
                  <a:cxn ang="0">
                    <a:pos x="T249" y="T251"/>
                  </a:cxn>
                </a:cxnLst>
                <a:rect l="0" t="0" r="r" b="b"/>
                <a:pathLst>
                  <a:path w="288" h="135">
                    <a:moveTo>
                      <a:pt x="12" y="0"/>
                    </a:moveTo>
                    <a:lnTo>
                      <a:pt x="2" y="0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7" y="14"/>
                    </a:lnTo>
                    <a:lnTo>
                      <a:pt x="17" y="17"/>
                    </a:lnTo>
                    <a:lnTo>
                      <a:pt x="26" y="22"/>
                    </a:lnTo>
                    <a:lnTo>
                      <a:pt x="36" y="24"/>
                    </a:lnTo>
                    <a:lnTo>
                      <a:pt x="43" y="26"/>
                    </a:lnTo>
                    <a:lnTo>
                      <a:pt x="62" y="31"/>
                    </a:lnTo>
                    <a:lnTo>
                      <a:pt x="72" y="36"/>
                    </a:lnTo>
                    <a:lnTo>
                      <a:pt x="82" y="36"/>
                    </a:lnTo>
                    <a:lnTo>
                      <a:pt x="89" y="41"/>
                    </a:lnTo>
                    <a:lnTo>
                      <a:pt x="118" y="48"/>
                    </a:lnTo>
                    <a:lnTo>
                      <a:pt x="125" y="53"/>
                    </a:lnTo>
                    <a:lnTo>
                      <a:pt x="134" y="53"/>
                    </a:lnTo>
                    <a:lnTo>
                      <a:pt x="142" y="58"/>
                    </a:lnTo>
                    <a:lnTo>
                      <a:pt x="151" y="62"/>
                    </a:lnTo>
                    <a:lnTo>
                      <a:pt x="161" y="65"/>
                    </a:lnTo>
                    <a:lnTo>
                      <a:pt x="168" y="67"/>
                    </a:lnTo>
                    <a:lnTo>
                      <a:pt x="178" y="72"/>
                    </a:lnTo>
                    <a:lnTo>
                      <a:pt x="187" y="74"/>
                    </a:lnTo>
                    <a:lnTo>
                      <a:pt x="194" y="79"/>
                    </a:lnTo>
                    <a:lnTo>
                      <a:pt x="204" y="84"/>
                    </a:lnTo>
                    <a:lnTo>
                      <a:pt x="211" y="89"/>
                    </a:lnTo>
                    <a:lnTo>
                      <a:pt x="221" y="94"/>
                    </a:lnTo>
                    <a:lnTo>
                      <a:pt x="228" y="98"/>
                    </a:lnTo>
                    <a:lnTo>
                      <a:pt x="238" y="103"/>
                    </a:lnTo>
                    <a:lnTo>
                      <a:pt x="247" y="110"/>
                    </a:lnTo>
                    <a:lnTo>
                      <a:pt x="262" y="120"/>
                    </a:lnTo>
                    <a:lnTo>
                      <a:pt x="271" y="127"/>
                    </a:lnTo>
                    <a:lnTo>
                      <a:pt x="278" y="134"/>
                    </a:lnTo>
                    <a:lnTo>
                      <a:pt x="283" y="132"/>
                    </a:lnTo>
                    <a:lnTo>
                      <a:pt x="288" y="129"/>
                    </a:lnTo>
                    <a:lnTo>
                      <a:pt x="286" y="125"/>
                    </a:lnTo>
                    <a:lnTo>
                      <a:pt x="283" y="120"/>
                    </a:lnTo>
                    <a:lnTo>
                      <a:pt x="276" y="110"/>
                    </a:lnTo>
                    <a:lnTo>
                      <a:pt x="266" y="103"/>
                    </a:lnTo>
                    <a:lnTo>
                      <a:pt x="259" y="98"/>
                    </a:lnTo>
                    <a:lnTo>
                      <a:pt x="252" y="91"/>
                    </a:lnTo>
                    <a:lnTo>
                      <a:pt x="242" y="84"/>
                    </a:lnTo>
                    <a:lnTo>
                      <a:pt x="233" y="79"/>
                    </a:lnTo>
                    <a:lnTo>
                      <a:pt x="226" y="74"/>
                    </a:lnTo>
                    <a:lnTo>
                      <a:pt x="218" y="69"/>
                    </a:lnTo>
                    <a:lnTo>
                      <a:pt x="209" y="65"/>
                    </a:lnTo>
                    <a:lnTo>
                      <a:pt x="202" y="60"/>
                    </a:lnTo>
                    <a:lnTo>
                      <a:pt x="192" y="58"/>
                    </a:lnTo>
                    <a:lnTo>
                      <a:pt x="185" y="53"/>
                    </a:lnTo>
                    <a:lnTo>
                      <a:pt x="175" y="48"/>
                    </a:lnTo>
                    <a:lnTo>
                      <a:pt x="168" y="46"/>
                    </a:lnTo>
                    <a:lnTo>
                      <a:pt x="156" y="43"/>
                    </a:lnTo>
                    <a:lnTo>
                      <a:pt x="149" y="41"/>
                    </a:lnTo>
                    <a:lnTo>
                      <a:pt x="139" y="36"/>
                    </a:lnTo>
                    <a:lnTo>
                      <a:pt x="132" y="31"/>
                    </a:lnTo>
                    <a:lnTo>
                      <a:pt x="122" y="31"/>
                    </a:lnTo>
                    <a:lnTo>
                      <a:pt x="113" y="26"/>
                    </a:lnTo>
                    <a:lnTo>
                      <a:pt x="103" y="24"/>
                    </a:lnTo>
                    <a:lnTo>
                      <a:pt x="96" y="22"/>
                    </a:lnTo>
                    <a:lnTo>
                      <a:pt x="58" y="12"/>
                    </a:lnTo>
                    <a:lnTo>
                      <a:pt x="50" y="9"/>
                    </a:lnTo>
                    <a:lnTo>
                      <a:pt x="41" y="7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34" name="Group 28"/>
            <p:cNvGrpSpPr>
              <a:grpSpLocks/>
            </p:cNvGrpSpPr>
            <p:nvPr/>
          </p:nvGrpSpPr>
          <p:grpSpPr bwMode="auto">
            <a:xfrm>
              <a:off x="2074" y="868"/>
              <a:ext cx="190" cy="67"/>
              <a:chOff x="2074" y="868"/>
              <a:chExt cx="190" cy="67"/>
            </a:xfrm>
          </p:grpSpPr>
          <p:sp>
            <p:nvSpPr>
              <p:cNvPr id="59" name="Freeform 36"/>
              <p:cNvSpPr>
                <a:spLocks/>
              </p:cNvSpPr>
              <p:nvPr/>
            </p:nvSpPr>
            <p:spPr bwMode="auto">
              <a:xfrm>
                <a:off x="2074" y="868"/>
                <a:ext cx="190" cy="67"/>
              </a:xfrm>
              <a:custGeom>
                <a:avLst/>
                <a:gdLst>
                  <a:gd name="T0" fmla="+- 0 2244 2074"/>
                  <a:gd name="T1" fmla="*/ T0 w 190"/>
                  <a:gd name="T2" fmla="+- 0 916 868"/>
                  <a:gd name="T3" fmla="*/ 916 h 67"/>
                  <a:gd name="T4" fmla="+- 0 2198 2074"/>
                  <a:gd name="T5" fmla="*/ T4 w 190"/>
                  <a:gd name="T6" fmla="+- 0 916 868"/>
                  <a:gd name="T7" fmla="*/ 916 h 67"/>
                  <a:gd name="T8" fmla="+- 0 2203 2074"/>
                  <a:gd name="T9" fmla="*/ T8 w 190"/>
                  <a:gd name="T10" fmla="+- 0 921 868"/>
                  <a:gd name="T11" fmla="*/ 921 h 67"/>
                  <a:gd name="T12" fmla="+- 0 2210 2074"/>
                  <a:gd name="T13" fmla="*/ T12 w 190"/>
                  <a:gd name="T14" fmla="+- 0 921 868"/>
                  <a:gd name="T15" fmla="*/ 921 h 67"/>
                  <a:gd name="T16" fmla="+- 0 2220 2074"/>
                  <a:gd name="T17" fmla="*/ T16 w 190"/>
                  <a:gd name="T18" fmla="+- 0 926 868"/>
                  <a:gd name="T19" fmla="*/ 926 h 67"/>
                  <a:gd name="T20" fmla="+- 0 2227 2074"/>
                  <a:gd name="T21" fmla="*/ T20 w 190"/>
                  <a:gd name="T22" fmla="+- 0 926 868"/>
                  <a:gd name="T23" fmla="*/ 926 h 67"/>
                  <a:gd name="T24" fmla="+- 0 2232 2074"/>
                  <a:gd name="T25" fmla="*/ T24 w 190"/>
                  <a:gd name="T26" fmla="+- 0 928 868"/>
                  <a:gd name="T27" fmla="*/ 928 h 67"/>
                  <a:gd name="T28" fmla="+- 0 2239 2074"/>
                  <a:gd name="T29" fmla="*/ T28 w 190"/>
                  <a:gd name="T30" fmla="+- 0 928 868"/>
                  <a:gd name="T31" fmla="*/ 928 h 67"/>
                  <a:gd name="T32" fmla="+- 0 2249 2074"/>
                  <a:gd name="T33" fmla="*/ T32 w 190"/>
                  <a:gd name="T34" fmla="+- 0 933 868"/>
                  <a:gd name="T35" fmla="*/ 933 h 67"/>
                  <a:gd name="T36" fmla="+- 0 2256 2074"/>
                  <a:gd name="T37" fmla="*/ T36 w 190"/>
                  <a:gd name="T38" fmla="+- 0 933 868"/>
                  <a:gd name="T39" fmla="*/ 933 h 67"/>
                  <a:gd name="T40" fmla="+- 0 2263 2074"/>
                  <a:gd name="T41" fmla="*/ T40 w 190"/>
                  <a:gd name="T42" fmla="+- 0 935 868"/>
                  <a:gd name="T43" fmla="*/ 935 h 67"/>
                  <a:gd name="T44" fmla="+- 0 2263 2074"/>
                  <a:gd name="T45" fmla="*/ T44 w 190"/>
                  <a:gd name="T46" fmla="+- 0 926 868"/>
                  <a:gd name="T47" fmla="*/ 926 h 67"/>
                  <a:gd name="T48" fmla="+- 0 2258 2074"/>
                  <a:gd name="T49" fmla="*/ T48 w 190"/>
                  <a:gd name="T50" fmla="+- 0 924 868"/>
                  <a:gd name="T51" fmla="*/ 924 h 67"/>
                  <a:gd name="T52" fmla="+- 0 2251 2074"/>
                  <a:gd name="T53" fmla="*/ T52 w 190"/>
                  <a:gd name="T54" fmla="+- 0 921 868"/>
                  <a:gd name="T55" fmla="*/ 921 h 67"/>
                  <a:gd name="T56" fmla="+- 0 2244 2074"/>
                  <a:gd name="T57" fmla="*/ T56 w 190"/>
                  <a:gd name="T58" fmla="+- 0 916 868"/>
                  <a:gd name="T59" fmla="*/ 916 h 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90" h="67">
                    <a:moveTo>
                      <a:pt x="170" y="48"/>
                    </a:moveTo>
                    <a:lnTo>
                      <a:pt x="124" y="48"/>
                    </a:lnTo>
                    <a:lnTo>
                      <a:pt x="129" y="53"/>
                    </a:lnTo>
                    <a:lnTo>
                      <a:pt x="136" y="53"/>
                    </a:lnTo>
                    <a:lnTo>
                      <a:pt x="146" y="58"/>
                    </a:lnTo>
                    <a:lnTo>
                      <a:pt x="153" y="58"/>
                    </a:lnTo>
                    <a:lnTo>
                      <a:pt x="158" y="60"/>
                    </a:lnTo>
                    <a:lnTo>
                      <a:pt x="165" y="60"/>
                    </a:lnTo>
                    <a:lnTo>
                      <a:pt x="175" y="65"/>
                    </a:lnTo>
                    <a:lnTo>
                      <a:pt x="182" y="65"/>
                    </a:lnTo>
                    <a:lnTo>
                      <a:pt x="189" y="67"/>
                    </a:lnTo>
                    <a:lnTo>
                      <a:pt x="189" y="58"/>
                    </a:lnTo>
                    <a:lnTo>
                      <a:pt x="184" y="56"/>
                    </a:lnTo>
                    <a:lnTo>
                      <a:pt x="177" y="53"/>
                    </a:lnTo>
                    <a:lnTo>
                      <a:pt x="170" y="48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0" name="Freeform 35"/>
              <p:cNvSpPr>
                <a:spLocks/>
              </p:cNvSpPr>
              <p:nvPr/>
            </p:nvSpPr>
            <p:spPr bwMode="auto">
              <a:xfrm>
                <a:off x="2074" y="868"/>
                <a:ext cx="190" cy="67"/>
              </a:xfrm>
              <a:custGeom>
                <a:avLst/>
                <a:gdLst>
                  <a:gd name="T0" fmla="+- 0 2234 2074"/>
                  <a:gd name="T1" fmla="*/ T0 w 190"/>
                  <a:gd name="T2" fmla="+- 0 912 868"/>
                  <a:gd name="T3" fmla="*/ 912 h 67"/>
                  <a:gd name="T4" fmla="+- 0 2177 2074"/>
                  <a:gd name="T5" fmla="*/ T4 w 190"/>
                  <a:gd name="T6" fmla="+- 0 912 868"/>
                  <a:gd name="T7" fmla="*/ 912 h 67"/>
                  <a:gd name="T8" fmla="+- 0 2186 2074"/>
                  <a:gd name="T9" fmla="*/ T8 w 190"/>
                  <a:gd name="T10" fmla="+- 0 916 868"/>
                  <a:gd name="T11" fmla="*/ 916 h 67"/>
                  <a:gd name="T12" fmla="+- 0 2239 2074"/>
                  <a:gd name="T13" fmla="*/ T12 w 190"/>
                  <a:gd name="T14" fmla="+- 0 916 868"/>
                  <a:gd name="T15" fmla="*/ 916 h 67"/>
                  <a:gd name="T16" fmla="+- 0 2234 2074"/>
                  <a:gd name="T17" fmla="*/ T16 w 190"/>
                  <a:gd name="T18" fmla="+- 0 912 868"/>
                  <a:gd name="T19" fmla="*/ 912 h 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0" h="67">
                    <a:moveTo>
                      <a:pt x="160" y="44"/>
                    </a:moveTo>
                    <a:lnTo>
                      <a:pt x="103" y="44"/>
                    </a:lnTo>
                    <a:lnTo>
                      <a:pt x="112" y="48"/>
                    </a:lnTo>
                    <a:lnTo>
                      <a:pt x="165" y="48"/>
                    </a:lnTo>
                    <a:lnTo>
                      <a:pt x="160" y="44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1" name="Freeform 34"/>
              <p:cNvSpPr>
                <a:spLocks/>
              </p:cNvSpPr>
              <p:nvPr/>
            </p:nvSpPr>
            <p:spPr bwMode="auto">
              <a:xfrm>
                <a:off x="2074" y="868"/>
                <a:ext cx="190" cy="67"/>
              </a:xfrm>
              <a:custGeom>
                <a:avLst/>
                <a:gdLst>
                  <a:gd name="T0" fmla="+- 0 2222 2074"/>
                  <a:gd name="T1" fmla="*/ T0 w 190"/>
                  <a:gd name="T2" fmla="+- 0 907 868"/>
                  <a:gd name="T3" fmla="*/ 907 h 67"/>
                  <a:gd name="T4" fmla="+- 0 2165 2074"/>
                  <a:gd name="T5" fmla="*/ T4 w 190"/>
                  <a:gd name="T6" fmla="+- 0 907 868"/>
                  <a:gd name="T7" fmla="*/ 907 h 67"/>
                  <a:gd name="T8" fmla="+- 0 2172 2074"/>
                  <a:gd name="T9" fmla="*/ T8 w 190"/>
                  <a:gd name="T10" fmla="+- 0 912 868"/>
                  <a:gd name="T11" fmla="*/ 912 h 67"/>
                  <a:gd name="T12" fmla="+- 0 2230 2074"/>
                  <a:gd name="T13" fmla="*/ T12 w 190"/>
                  <a:gd name="T14" fmla="+- 0 912 868"/>
                  <a:gd name="T15" fmla="*/ 912 h 67"/>
                  <a:gd name="T16" fmla="+- 0 2222 2074"/>
                  <a:gd name="T17" fmla="*/ T16 w 190"/>
                  <a:gd name="T18" fmla="+- 0 907 868"/>
                  <a:gd name="T19" fmla="*/ 907 h 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0" h="67">
                    <a:moveTo>
                      <a:pt x="148" y="39"/>
                    </a:moveTo>
                    <a:lnTo>
                      <a:pt x="91" y="39"/>
                    </a:lnTo>
                    <a:lnTo>
                      <a:pt x="98" y="44"/>
                    </a:lnTo>
                    <a:lnTo>
                      <a:pt x="156" y="44"/>
                    </a:lnTo>
                    <a:lnTo>
                      <a:pt x="148" y="39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2" name="Freeform 33"/>
              <p:cNvSpPr>
                <a:spLocks/>
              </p:cNvSpPr>
              <p:nvPr/>
            </p:nvSpPr>
            <p:spPr bwMode="auto">
              <a:xfrm>
                <a:off x="2074" y="868"/>
                <a:ext cx="190" cy="67"/>
              </a:xfrm>
              <a:custGeom>
                <a:avLst/>
                <a:gdLst>
                  <a:gd name="T0" fmla="+- 0 2210 2074"/>
                  <a:gd name="T1" fmla="*/ T0 w 190"/>
                  <a:gd name="T2" fmla="+- 0 902 868"/>
                  <a:gd name="T3" fmla="*/ 902 h 67"/>
                  <a:gd name="T4" fmla="+- 0 2148 2074"/>
                  <a:gd name="T5" fmla="*/ T4 w 190"/>
                  <a:gd name="T6" fmla="+- 0 902 868"/>
                  <a:gd name="T7" fmla="*/ 902 h 67"/>
                  <a:gd name="T8" fmla="+- 0 2155 2074"/>
                  <a:gd name="T9" fmla="*/ T8 w 190"/>
                  <a:gd name="T10" fmla="+- 0 904 868"/>
                  <a:gd name="T11" fmla="*/ 904 h 67"/>
                  <a:gd name="T12" fmla="+- 0 2160 2074"/>
                  <a:gd name="T13" fmla="*/ T12 w 190"/>
                  <a:gd name="T14" fmla="+- 0 907 868"/>
                  <a:gd name="T15" fmla="*/ 907 h 67"/>
                  <a:gd name="T16" fmla="+- 0 2218 2074"/>
                  <a:gd name="T17" fmla="*/ T16 w 190"/>
                  <a:gd name="T18" fmla="+- 0 907 868"/>
                  <a:gd name="T19" fmla="*/ 907 h 67"/>
                  <a:gd name="T20" fmla="+- 0 2210 2074"/>
                  <a:gd name="T21" fmla="*/ T20 w 190"/>
                  <a:gd name="T22" fmla="+- 0 902 868"/>
                  <a:gd name="T23" fmla="*/ 902 h 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90" h="67">
                    <a:moveTo>
                      <a:pt x="136" y="34"/>
                    </a:moveTo>
                    <a:lnTo>
                      <a:pt x="74" y="34"/>
                    </a:lnTo>
                    <a:lnTo>
                      <a:pt x="81" y="36"/>
                    </a:lnTo>
                    <a:lnTo>
                      <a:pt x="86" y="39"/>
                    </a:lnTo>
                    <a:lnTo>
                      <a:pt x="144" y="39"/>
                    </a:lnTo>
                    <a:lnTo>
                      <a:pt x="136" y="34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63" name="Freeform 32"/>
              <p:cNvSpPr>
                <a:spLocks/>
              </p:cNvSpPr>
              <p:nvPr/>
            </p:nvSpPr>
            <p:spPr bwMode="auto">
              <a:xfrm>
                <a:off x="2074" y="868"/>
                <a:ext cx="190" cy="67"/>
              </a:xfrm>
              <a:custGeom>
                <a:avLst/>
                <a:gdLst>
                  <a:gd name="T0" fmla="+- 0 2194 2074"/>
                  <a:gd name="T1" fmla="*/ T0 w 190"/>
                  <a:gd name="T2" fmla="+- 0 897 868"/>
                  <a:gd name="T3" fmla="*/ 897 h 67"/>
                  <a:gd name="T4" fmla="+- 0 2131 2074"/>
                  <a:gd name="T5" fmla="*/ T4 w 190"/>
                  <a:gd name="T6" fmla="+- 0 897 868"/>
                  <a:gd name="T7" fmla="*/ 897 h 67"/>
                  <a:gd name="T8" fmla="+- 0 2138 2074"/>
                  <a:gd name="T9" fmla="*/ T8 w 190"/>
                  <a:gd name="T10" fmla="+- 0 900 868"/>
                  <a:gd name="T11" fmla="*/ 900 h 67"/>
                  <a:gd name="T12" fmla="+- 0 2143 2074"/>
                  <a:gd name="T13" fmla="*/ T12 w 190"/>
                  <a:gd name="T14" fmla="+- 0 902 868"/>
                  <a:gd name="T15" fmla="*/ 902 h 67"/>
                  <a:gd name="T16" fmla="+- 0 2206 2074"/>
                  <a:gd name="T17" fmla="*/ T16 w 190"/>
                  <a:gd name="T18" fmla="+- 0 902 868"/>
                  <a:gd name="T19" fmla="*/ 902 h 67"/>
                  <a:gd name="T20" fmla="+- 0 2198 2074"/>
                  <a:gd name="T21" fmla="*/ T20 w 190"/>
                  <a:gd name="T22" fmla="+- 0 900 868"/>
                  <a:gd name="T23" fmla="*/ 900 h 67"/>
                  <a:gd name="T24" fmla="+- 0 2194 2074"/>
                  <a:gd name="T25" fmla="*/ T24 w 190"/>
                  <a:gd name="T26" fmla="+- 0 897 868"/>
                  <a:gd name="T27" fmla="*/ 897 h 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90" h="67">
                    <a:moveTo>
                      <a:pt x="120" y="29"/>
                    </a:moveTo>
                    <a:lnTo>
                      <a:pt x="57" y="29"/>
                    </a:lnTo>
                    <a:lnTo>
                      <a:pt x="64" y="32"/>
                    </a:lnTo>
                    <a:lnTo>
                      <a:pt x="69" y="34"/>
                    </a:lnTo>
                    <a:lnTo>
                      <a:pt x="132" y="34"/>
                    </a:lnTo>
                    <a:lnTo>
                      <a:pt x="124" y="32"/>
                    </a:lnTo>
                    <a:lnTo>
                      <a:pt x="120" y="29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8" name="Freeform 31"/>
              <p:cNvSpPr>
                <a:spLocks/>
              </p:cNvSpPr>
              <p:nvPr/>
            </p:nvSpPr>
            <p:spPr bwMode="auto">
              <a:xfrm>
                <a:off x="2074" y="868"/>
                <a:ext cx="190" cy="67"/>
              </a:xfrm>
              <a:custGeom>
                <a:avLst/>
                <a:gdLst>
                  <a:gd name="T0" fmla="+- 0 2177 2074"/>
                  <a:gd name="T1" fmla="*/ T0 w 190"/>
                  <a:gd name="T2" fmla="+- 0 892 868"/>
                  <a:gd name="T3" fmla="*/ 892 h 67"/>
                  <a:gd name="T4" fmla="+- 0 2110 2074"/>
                  <a:gd name="T5" fmla="*/ T4 w 190"/>
                  <a:gd name="T6" fmla="+- 0 892 868"/>
                  <a:gd name="T7" fmla="*/ 892 h 67"/>
                  <a:gd name="T8" fmla="+- 0 2114 2074"/>
                  <a:gd name="T9" fmla="*/ T8 w 190"/>
                  <a:gd name="T10" fmla="+- 0 895 868"/>
                  <a:gd name="T11" fmla="*/ 895 h 67"/>
                  <a:gd name="T12" fmla="+- 0 2119 2074"/>
                  <a:gd name="T13" fmla="*/ T12 w 190"/>
                  <a:gd name="T14" fmla="+- 0 895 868"/>
                  <a:gd name="T15" fmla="*/ 895 h 67"/>
                  <a:gd name="T16" fmla="+- 0 2126 2074"/>
                  <a:gd name="T17" fmla="*/ T16 w 190"/>
                  <a:gd name="T18" fmla="+- 0 897 868"/>
                  <a:gd name="T19" fmla="*/ 897 h 67"/>
                  <a:gd name="T20" fmla="+- 0 2189 2074"/>
                  <a:gd name="T21" fmla="*/ T20 w 190"/>
                  <a:gd name="T22" fmla="+- 0 897 868"/>
                  <a:gd name="T23" fmla="*/ 897 h 67"/>
                  <a:gd name="T24" fmla="+- 0 2184 2074"/>
                  <a:gd name="T25" fmla="*/ T24 w 190"/>
                  <a:gd name="T26" fmla="+- 0 895 868"/>
                  <a:gd name="T27" fmla="*/ 895 h 67"/>
                  <a:gd name="T28" fmla="+- 0 2177 2074"/>
                  <a:gd name="T29" fmla="*/ T28 w 190"/>
                  <a:gd name="T30" fmla="+- 0 892 868"/>
                  <a:gd name="T31" fmla="*/ 892 h 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90" h="67">
                    <a:moveTo>
                      <a:pt x="103" y="24"/>
                    </a:moveTo>
                    <a:lnTo>
                      <a:pt x="36" y="24"/>
                    </a:lnTo>
                    <a:lnTo>
                      <a:pt x="40" y="27"/>
                    </a:lnTo>
                    <a:lnTo>
                      <a:pt x="45" y="27"/>
                    </a:lnTo>
                    <a:lnTo>
                      <a:pt x="52" y="29"/>
                    </a:lnTo>
                    <a:lnTo>
                      <a:pt x="115" y="29"/>
                    </a:lnTo>
                    <a:lnTo>
                      <a:pt x="110" y="27"/>
                    </a:lnTo>
                    <a:lnTo>
                      <a:pt x="103" y="24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49" name="Freeform 30"/>
              <p:cNvSpPr>
                <a:spLocks/>
              </p:cNvSpPr>
              <p:nvPr/>
            </p:nvSpPr>
            <p:spPr bwMode="auto">
              <a:xfrm>
                <a:off x="2074" y="868"/>
                <a:ext cx="190" cy="67"/>
              </a:xfrm>
              <a:custGeom>
                <a:avLst/>
                <a:gdLst>
                  <a:gd name="T0" fmla="+- 0 2155 2074"/>
                  <a:gd name="T1" fmla="*/ T0 w 190"/>
                  <a:gd name="T2" fmla="+- 0 885 868"/>
                  <a:gd name="T3" fmla="*/ 885 h 67"/>
                  <a:gd name="T4" fmla="+- 0 2086 2074"/>
                  <a:gd name="T5" fmla="*/ T4 w 190"/>
                  <a:gd name="T6" fmla="+- 0 885 868"/>
                  <a:gd name="T7" fmla="*/ 885 h 67"/>
                  <a:gd name="T8" fmla="+- 0 2093 2074"/>
                  <a:gd name="T9" fmla="*/ T8 w 190"/>
                  <a:gd name="T10" fmla="+- 0 888 868"/>
                  <a:gd name="T11" fmla="*/ 888 h 67"/>
                  <a:gd name="T12" fmla="+- 0 2098 2074"/>
                  <a:gd name="T13" fmla="*/ T12 w 190"/>
                  <a:gd name="T14" fmla="+- 0 890 868"/>
                  <a:gd name="T15" fmla="*/ 890 h 67"/>
                  <a:gd name="T16" fmla="+- 0 2105 2074"/>
                  <a:gd name="T17" fmla="*/ T16 w 190"/>
                  <a:gd name="T18" fmla="+- 0 892 868"/>
                  <a:gd name="T19" fmla="*/ 892 h 67"/>
                  <a:gd name="T20" fmla="+- 0 2172 2074"/>
                  <a:gd name="T21" fmla="*/ T20 w 190"/>
                  <a:gd name="T22" fmla="+- 0 892 868"/>
                  <a:gd name="T23" fmla="*/ 892 h 67"/>
                  <a:gd name="T24" fmla="+- 0 2167 2074"/>
                  <a:gd name="T25" fmla="*/ T24 w 190"/>
                  <a:gd name="T26" fmla="+- 0 890 868"/>
                  <a:gd name="T27" fmla="*/ 890 h 67"/>
                  <a:gd name="T28" fmla="+- 0 2160 2074"/>
                  <a:gd name="T29" fmla="*/ T28 w 190"/>
                  <a:gd name="T30" fmla="+- 0 888 868"/>
                  <a:gd name="T31" fmla="*/ 888 h 67"/>
                  <a:gd name="T32" fmla="+- 0 2155 2074"/>
                  <a:gd name="T33" fmla="*/ T32 w 190"/>
                  <a:gd name="T34" fmla="+- 0 885 868"/>
                  <a:gd name="T35" fmla="*/ 885 h 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90" h="67">
                    <a:moveTo>
                      <a:pt x="81" y="17"/>
                    </a:moveTo>
                    <a:lnTo>
                      <a:pt x="12" y="17"/>
                    </a:lnTo>
                    <a:lnTo>
                      <a:pt x="19" y="20"/>
                    </a:lnTo>
                    <a:lnTo>
                      <a:pt x="24" y="22"/>
                    </a:lnTo>
                    <a:lnTo>
                      <a:pt x="31" y="24"/>
                    </a:lnTo>
                    <a:lnTo>
                      <a:pt x="98" y="24"/>
                    </a:lnTo>
                    <a:lnTo>
                      <a:pt x="93" y="22"/>
                    </a:lnTo>
                    <a:lnTo>
                      <a:pt x="86" y="20"/>
                    </a:lnTo>
                    <a:lnTo>
                      <a:pt x="81" y="17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2050" name="Freeform 29"/>
              <p:cNvSpPr>
                <a:spLocks/>
              </p:cNvSpPr>
              <p:nvPr/>
            </p:nvSpPr>
            <p:spPr bwMode="auto">
              <a:xfrm>
                <a:off x="2074" y="868"/>
                <a:ext cx="190" cy="67"/>
              </a:xfrm>
              <a:custGeom>
                <a:avLst/>
                <a:gdLst>
                  <a:gd name="T0" fmla="+- 0 2086 2074"/>
                  <a:gd name="T1" fmla="*/ T0 w 190"/>
                  <a:gd name="T2" fmla="+- 0 868 868"/>
                  <a:gd name="T3" fmla="*/ 868 h 67"/>
                  <a:gd name="T4" fmla="+- 0 2081 2074"/>
                  <a:gd name="T5" fmla="*/ T4 w 190"/>
                  <a:gd name="T6" fmla="+- 0 868 868"/>
                  <a:gd name="T7" fmla="*/ 868 h 67"/>
                  <a:gd name="T8" fmla="+- 0 2076 2074"/>
                  <a:gd name="T9" fmla="*/ T8 w 190"/>
                  <a:gd name="T10" fmla="+- 0 871 868"/>
                  <a:gd name="T11" fmla="*/ 871 h 67"/>
                  <a:gd name="T12" fmla="+- 0 2074 2074"/>
                  <a:gd name="T13" fmla="*/ T12 w 190"/>
                  <a:gd name="T14" fmla="+- 0 878 868"/>
                  <a:gd name="T15" fmla="*/ 878 h 67"/>
                  <a:gd name="T16" fmla="+- 0 2078 2074"/>
                  <a:gd name="T17" fmla="*/ T16 w 190"/>
                  <a:gd name="T18" fmla="+- 0 880 868"/>
                  <a:gd name="T19" fmla="*/ 880 h 67"/>
                  <a:gd name="T20" fmla="+- 0 2081 2074"/>
                  <a:gd name="T21" fmla="*/ T20 w 190"/>
                  <a:gd name="T22" fmla="+- 0 885 868"/>
                  <a:gd name="T23" fmla="*/ 885 h 67"/>
                  <a:gd name="T24" fmla="+- 0 2148 2074"/>
                  <a:gd name="T25" fmla="*/ T24 w 190"/>
                  <a:gd name="T26" fmla="+- 0 885 868"/>
                  <a:gd name="T27" fmla="*/ 885 h 67"/>
                  <a:gd name="T28" fmla="+- 0 2138 2074"/>
                  <a:gd name="T29" fmla="*/ T28 w 190"/>
                  <a:gd name="T30" fmla="+- 0 880 868"/>
                  <a:gd name="T31" fmla="*/ 880 h 67"/>
                  <a:gd name="T32" fmla="+- 0 2131 2074"/>
                  <a:gd name="T33" fmla="*/ T32 w 190"/>
                  <a:gd name="T34" fmla="+- 0 880 868"/>
                  <a:gd name="T35" fmla="*/ 880 h 67"/>
                  <a:gd name="T36" fmla="+- 0 2126 2074"/>
                  <a:gd name="T37" fmla="*/ T36 w 190"/>
                  <a:gd name="T38" fmla="+- 0 878 868"/>
                  <a:gd name="T39" fmla="*/ 878 h 67"/>
                  <a:gd name="T40" fmla="+- 0 2119 2074"/>
                  <a:gd name="T41" fmla="*/ T40 w 190"/>
                  <a:gd name="T42" fmla="+- 0 875 868"/>
                  <a:gd name="T43" fmla="*/ 875 h 67"/>
                  <a:gd name="T44" fmla="+- 0 2114 2074"/>
                  <a:gd name="T45" fmla="*/ T44 w 190"/>
                  <a:gd name="T46" fmla="+- 0 875 868"/>
                  <a:gd name="T47" fmla="*/ 875 h 67"/>
                  <a:gd name="T48" fmla="+- 0 2110 2074"/>
                  <a:gd name="T49" fmla="*/ T48 w 190"/>
                  <a:gd name="T50" fmla="+- 0 873 868"/>
                  <a:gd name="T51" fmla="*/ 873 h 67"/>
                  <a:gd name="T52" fmla="+- 0 2105 2074"/>
                  <a:gd name="T53" fmla="*/ T52 w 190"/>
                  <a:gd name="T54" fmla="+- 0 873 868"/>
                  <a:gd name="T55" fmla="*/ 873 h 67"/>
                  <a:gd name="T56" fmla="+- 0 2098 2074"/>
                  <a:gd name="T57" fmla="*/ T56 w 190"/>
                  <a:gd name="T58" fmla="+- 0 871 868"/>
                  <a:gd name="T59" fmla="*/ 871 h 67"/>
                  <a:gd name="T60" fmla="+- 0 2090 2074"/>
                  <a:gd name="T61" fmla="*/ T60 w 190"/>
                  <a:gd name="T62" fmla="+- 0 871 868"/>
                  <a:gd name="T63" fmla="*/ 871 h 67"/>
                  <a:gd name="T64" fmla="+- 0 2086 2074"/>
                  <a:gd name="T65" fmla="*/ T64 w 190"/>
                  <a:gd name="T66" fmla="+- 0 868 868"/>
                  <a:gd name="T67" fmla="*/ 868 h 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90" h="67">
                    <a:moveTo>
                      <a:pt x="12" y="0"/>
                    </a:moveTo>
                    <a:lnTo>
                      <a:pt x="7" y="0"/>
                    </a:lnTo>
                    <a:lnTo>
                      <a:pt x="2" y="3"/>
                    </a:lnTo>
                    <a:lnTo>
                      <a:pt x="0" y="10"/>
                    </a:lnTo>
                    <a:lnTo>
                      <a:pt x="4" y="12"/>
                    </a:lnTo>
                    <a:lnTo>
                      <a:pt x="7" y="17"/>
                    </a:lnTo>
                    <a:lnTo>
                      <a:pt x="74" y="17"/>
                    </a:lnTo>
                    <a:lnTo>
                      <a:pt x="64" y="12"/>
                    </a:lnTo>
                    <a:lnTo>
                      <a:pt x="57" y="12"/>
                    </a:lnTo>
                    <a:lnTo>
                      <a:pt x="52" y="10"/>
                    </a:lnTo>
                    <a:lnTo>
                      <a:pt x="45" y="7"/>
                    </a:lnTo>
                    <a:lnTo>
                      <a:pt x="40" y="7"/>
                    </a:lnTo>
                    <a:lnTo>
                      <a:pt x="36" y="5"/>
                    </a:lnTo>
                    <a:lnTo>
                      <a:pt x="31" y="5"/>
                    </a:lnTo>
                    <a:lnTo>
                      <a:pt x="24" y="3"/>
                    </a:lnTo>
                    <a:lnTo>
                      <a:pt x="16" y="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35" name="Group 26"/>
            <p:cNvGrpSpPr>
              <a:grpSpLocks/>
            </p:cNvGrpSpPr>
            <p:nvPr/>
          </p:nvGrpSpPr>
          <p:grpSpPr bwMode="auto">
            <a:xfrm>
              <a:off x="2297" y="935"/>
              <a:ext cx="130" cy="99"/>
              <a:chOff x="2297" y="935"/>
              <a:chExt cx="130" cy="99"/>
            </a:xfrm>
          </p:grpSpPr>
          <p:sp>
            <p:nvSpPr>
              <p:cNvPr id="58" name="Freeform 27"/>
              <p:cNvSpPr>
                <a:spLocks/>
              </p:cNvSpPr>
              <p:nvPr/>
            </p:nvSpPr>
            <p:spPr bwMode="auto">
              <a:xfrm>
                <a:off x="2297" y="935"/>
                <a:ext cx="130" cy="99"/>
              </a:xfrm>
              <a:custGeom>
                <a:avLst/>
                <a:gdLst>
                  <a:gd name="T0" fmla="+- 0 2299 2297"/>
                  <a:gd name="T1" fmla="*/ T0 w 130"/>
                  <a:gd name="T2" fmla="+- 0 935 935"/>
                  <a:gd name="T3" fmla="*/ 935 h 99"/>
                  <a:gd name="T4" fmla="+- 0 2299 2297"/>
                  <a:gd name="T5" fmla="*/ T4 w 130"/>
                  <a:gd name="T6" fmla="+- 0 938 935"/>
                  <a:gd name="T7" fmla="*/ 938 h 99"/>
                  <a:gd name="T8" fmla="+- 0 2297 2297"/>
                  <a:gd name="T9" fmla="*/ T8 w 130"/>
                  <a:gd name="T10" fmla="+- 0 943 935"/>
                  <a:gd name="T11" fmla="*/ 943 h 99"/>
                  <a:gd name="T12" fmla="+- 0 2297 2297"/>
                  <a:gd name="T13" fmla="*/ T12 w 130"/>
                  <a:gd name="T14" fmla="+- 0 952 935"/>
                  <a:gd name="T15" fmla="*/ 952 h 99"/>
                  <a:gd name="T16" fmla="+- 0 2318 2297"/>
                  <a:gd name="T17" fmla="*/ T16 w 130"/>
                  <a:gd name="T18" fmla="+- 0 960 935"/>
                  <a:gd name="T19" fmla="*/ 960 h 99"/>
                  <a:gd name="T20" fmla="+- 0 2328 2297"/>
                  <a:gd name="T21" fmla="*/ T20 w 130"/>
                  <a:gd name="T22" fmla="+- 0 964 935"/>
                  <a:gd name="T23" fmla="*/ 964 h 99"/>
                  <a:gd name="T24" fmla="+- 0 2335 2297"/>
                  <a:gd name="T25" fmla="*/ T24 w 130"/>
                  <a:gd name="T26" fmla="+- 0 969 935"/>
                  <a:gd name="T27" fmla="*/ 969 h 99"/>
                  <a:gd name="T28" fmla="+- 0 2345 2297"/>
                  <a:gd name="T29" fmla="*/ T28 w 130"/>
                  <a:gd name="T30" fmla="+- 0 974 935"/>
                  <a:gd name="T31" fmla="*/ 974 h 99"/>
                  <a:gd name="T32" fmla="+- 0 2350 2297"/>
                  <a:gd name="T33" fmla="*/ T32 w 130"/>
                  <a:gd name="T34" fmla="+- 0 979 935"/>
                  <a:gd name="T35" fmla="*/ 979 h 99"/>
                  <a:gd name="T36" fmla="+- 0 2359 2297"/>
                  <a:gd name="T37" fmla="*/ T36 w 130"/>
                  <a:gd name="T38" fmla="+- 0 984 935"/>
                  <a:gd name="T39" fmla="*/ 984 h 99"/>
                  <a:gd name="T40" fmla="+- 0 2366 2297"/>
                  <a:gd name="T41" fmla="*/ T40 w 130"/>
                  <a:gd name="T42" fmla="+- 0 988 935"/>
                  <a:gd name="T43" fmla="*/ 988 h 99"/>
                  <a:gd name="T44" fmla="+- 0 2374 2297"/>
                  <a:gd name="T45" fmla="*/ T44 w 130"/>
                  <a:gd name="T46" fmla="+- 0 995 935"/>
                  <a:gd name="T47" fmla="*/ 995 h 99"/>
                  <a:gd name="T48" fmla="+- 0 2378 2297"/>
                  <a:gd name="T49" fmla="*/ T48 w 130"/>
                  <a:gd name="T50" fmla="+- 0 1000 935"/>
                  <a:gd name="T51" fmla="*/ 1000 h 99"/>
                  <a:gd name="T52" fmla="+- 0 2388 2297"/>
                  <a:gd name="T53" fmla="*/ T52 w 130"/>
                  <a:gd name="T54" fmla="+- 0 1008 935"/>
                  <a:gd name="T55" fmla="*/ 1008 h 99"/>
                  <a:gd name="T56" fmla="+- 0 2395 2297"/>
                  <a:gd name="T57" fmla="*/ T56 w 130"/>
                  <a:gd name="T58" fmla="+- 0 1012 935"/>
                  <a:gd name="T59" fmla="*/ 1012 h 99"/>
                  <a:gd name="T60" fmla="+- 0 2402 2297"/>
                  <a:gd name="T61" fmla="*/ T60 w 130"/>
                  <a:gd name="T62" fmla="+- 0 1020 935"/>
                  <a:gd name="T63" fmla="*/ 1020 h 99"/>
                  <a:gd name="T64" fmla="+- 0 2410 2297"/>
                  <a:gd name="T65" fmla="*/ T64 w 130"/>
                  <a:gd name="T66" fmla="+- 0 1024 935"/>
                  <a:gd name="T67" fmla="*/ 1024 h 99"/>
                  <a:gd name="T68" fmla="+- 0 2414 2297"/>
                  <a:gd name="T69" fmla="*/ T68 w 130"/>
                  <a:gd name="T70" fmla="+- 0 1034 935"/>
                  <a:gd name="T71" fmla="*/ 1034 h 99"/>
                  <a:gd name="T72" fmla="+- 0 2422 2297"/>
                  <a:gd name="T73" fmla="*/ T72 w 130"/>
                  <a:gd name="T74" fmla="+- 0 1032 935"/>
                  <a:gd name="T75" fmla="*/ 1032 h 99"/>
                  <a:gd name="T76" fmla="+- 0 2426 2297"/>
                  <a:gd name="T77" fmla="*/ T76 w 130"/>
                  <a:gd name="T78" fmla="+- 0 1032 935"/>
                  <a:gd name="T79" fmla="*/ 1032 h 99"/>
                  <a:gd name="T80" fmla="+- 0 2426 2297"/>
                  <a:gd name="T81" fmla="*/ T80 w 130"/>
                  <a:gd name="T82" fmla="+- 0 1020 935"/>
                  <a:gd name="T83" fmla="*/ 1020 h 99"/>
                  <a:gd name="T84" fmla="+- 0 2419 2297"/>
                  <a:gd name="T85" fmla="*/ T84 w 130"/>
                  <a:gd name="T86" fmla="+- 0 1012 935"/>
                  <a:gd name="T87" fmla="*/ 1012 h 99"/>
                  <a:gd name="T88" fmla="+- 0 2410 2297"/>
                  <a:gd name="T89" fmla="*/ T88 w 130"/>
                  <a:gd name="T90" fmla="+- 0 1005 935"/>
                  <a:gd name="T91" fmla="*/ 1005 h 99"/>
                  <a:gd name="T92" fmla="+- 0 2405 2297"/>
                  <a:gd name="T93" fmla="*/ T92 w 130"/>
                  <a:gd name="T94" fmla="+- 0 998 935"/>
                  <a:gd name="T95" fmla="*/ 998 h 99"/>
                  <a:gd name="T96" fmla="+- 0 2398 2297"/>
                  <a:gd name="T97" fmla="*/ T96 w 130"/>
                  <a:gd name="T98" fmla="+- 0 991 935"/>
                  <a:gd name="T99" fmla="*/ 991 h 99"/>
                  <a:gd name="T100" fmla="+- 0 2388 2297"/>
                  <a:gd name="T101" fmla="*/ T100 w 130"/>
                  <a:gd name="T102" fmla="+- 0 984 935"/>
                  <a:gd name="T103" fmla="*/ 984 h 99"/>
                  <a:gd name="T104" fmla="+- 0 2383 2297"/>
                  <a:gd name="T105" fmla="*/ T104 w 130"/>
                  <a:gd name="T106" fmla="+- 0 979 935"/>
                  <a:gd name="T107" fmla="*/ 979 h 99"/>
                  <a:gd name="T108" fmla="+- 0 2374 2297"/>
                  <a:gd name="T109" fmla="*/ T108 w 130"/>
                  <a:gd name="T110" fmla="+- 0 974 935"/>
                  <a:gd name="T111" fmla="*/ 974 h 99"/>
                  <a:gd name="T112" fmla="+- 0 2366 2297"/>
                  <a:gd name="T113" fmla="*/ T112 w 130"/>
                  <a:gd name="T114" fmla="+- 0 969 935"/>
                  <a:gd name="T115" fmla="*/ 969 h 99"/>
                  <a:gd name="T116" fmla="+- 0 2359 2297"/>
                  <a:gd name="T117" fmla="*/ T116 w 130"/>
                  <a:gd name="T118" fmla="+- 0 962 935"/>
                  <a:gd name="T119" fmla="*/ 962 h 99"/>
                  <a:gd name="T120" fmla="+- 0 2350 2297"/>
                  <a:gd name="T121" fmla="*/ T120 w 130"/>
                  <a:gd name="T122" fmla="+- 0 957 935"/>
                  <a:gd name="T123" fmla="*/ 957 h 99"/>
                  <a:gd name="T124" fmla="+- 0 2335 2297"/>
                  <a:gd name="T125" fmla="*/ T124 w 130"/>
                  <a:gd name="T126" fmla="+- 0 948 935"/>
                  <a:gd name="T127" fmla="*/ 948 h 99"/>
                  <a:gd name="T128" fmla="+- 0 2323 2297"/>
                  <a:gd name="T129" fmla="*/ T128 w 130"/>
                  <a:gd name="T130" fmla="+- 0 943 935"/>
                  <a:gd name="T131" fmla="*/ 943 h 99"/>
                  <a:gd name="T132" fmla="+- 0 2318 2297"/>
                  <a:gd name="T133" fmla="*/ T132 w 130"/>
                  <a:gd name="T134" fmla="+- 0 940 935"/>
                  <a:gd name="T135" fmla="*/ 940 h 99"/>
                  <a:gd name="T136" fmla="+- 0 2309 2297"/>
                  <a:gd name="T137" fmla="*/ T136 w 130"/>
                  <a:gd name="T138" fmla="+- 0 938 935"/>
                  <a:gd name="T139" fmla="*/ 938 h 99"/>
                  <a:gd name="T140" fmla="+- 0 2299 2297"/>
                  <a:gd name="T141" fmla="*/ T140 w 130"/>
                  <a:gd name="T142" fmla="+- 0 935 935"/>
                  <a:gd name="T143" fmla="*/ 935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</a:cxnLst>
                <a:rect l="0" t="0" r="r" b="b"/>
                <a:pathLst>
                  <a:path w="130" h="99">
                    <a:moveTo>
                      <a:pt x="2" y="0"/>
                    </a:moveTo>
                    <a:lnTo>
                      <a:pt x="2" y="3"/>
                    </a:lnTo>
                    <a:lnTo>
                      <a:pt x="0" y="8"/>
                    </a:lnTo>
                    <a:lnTo>
                      <a:pt x="0" y="17"/>
                    </a:lnTo>
                    <a:lnTo>
                      <a:pt x="21" y="25"/>
                    </a:lnTo>
                    <a:lnTo>
                      <a:pt x="31" y="29"/>
                    </a:lnTo>
                    <a:lnTo>
                      <a:pt x="38" y="34"/>
                    </a:lnTo>
                    <a:lnTo>
                      <a:pt x="48" y="39"/>
                    </a:lnTo>
                    <a:lnTo>
                      <a:pt x="53" y="44"/>
                    </a:lnTo>
                    <a:lnTo>
                      <a:pt x="62" y="49"/>
                    </a:lnTo>
                    <a:lnTo>
                      <a:pt x="69" y="53"/>
                    </a:lnTo>
                    <a:lnTo>
                      <a:pt x="77" y="60"/>
                    </a:lnTo>
                    <a:lnTo>
                      <a:pt x="81" y="65"/>
                    </a:lnTo>
                    <a:lnTo>
                      <a:pt x="91" y="73"/>
                    </a:lnTo>
                    <a:lnTo>
                      <a:pt x="98" y="77"/>
                    </a:lnTo>
                    <a:lnTo>
                      <a:pt x="105" y="85"/>
                    </a:lnTo>
                    <a:lnTo>
                      <a:pt x="113" y="89"/>
                    </a:lnTo>
                    <a:lnTo>
                      <a:pt x="117" y="99"/>
                    </a:lnTo>
                    <a:lnTo>
                      <a:pt x="125" y="97"/>
                    </a:lnTo>
                    <a:lnTo>
                      <a:pt x="129" y="97"/>
                    </a:lnTo>
                    <a:lnTo>
                      <a:pt x="129" y="85"/>
                    </a:lnTo>
                    <a:lnTo>
                      <a:pt x="122" y="77"/>
                    </a:lnTo>
                    <a:lnTo>
                      <a:pt x="113" y="70"/>
                    </a:lnTo>
                    <a:lnTo>
                      <a:pt x="108" y="63"/>
                    </a:lnTo>
                    <a:lnTo>
                      <a:pt x="101" y="56"/>
                    </a:lnTo>
                    <a:lnTo>
                      <a:pt x="91" y="49"/>
                    </a:lnTo>
                    <a:lnTo>
                      <a:pt x="86" y="44"/>
                    </a:lnTo>
                    <a:lnTo>
                      <a:pt x="77" y="39"/>
                    </a:lnTo>
                    <a:lnTo>
                      <a:pt x="69" y="34"/>
                    </a:lnTo>
                    <a:lnTo>
                      <a:pt x="62" y="27"/>
                    </a:lnTo>
                    <a:lnTo>
                      <a:pt x="53" y="22"/>
                    </a:lnTo>
                    <a:lnTo>
                      <a:pt x="38" y="13"/>
                    </a:lnTo>
                    <a:lnTo>
                      <a:pt x="26" y="8"/>
                    </a:lnTo>
                    <a:lnTo>
                      <a:pt x="21" y="5"/>
                    </a:lnTo>
                    <a:lnTo>
                      <a:pt x="12" y="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36" name="Group 24"/>
            <p:cNvGrpSpPr>
              <a:grpSpLocks/>
            </p:cNvGrpSpPr>
            <p:nvPr/>
          </p:nvGrpSpPr>
          <p:grpSpPr bwMode="auto">
            <a:xfrm>
              <a:off x="2050" y="957"/>
              <a:ext cx="164" cy="94"/>
              <a:chOff x="2050" y="957"/>
              <a:chExt cx="164" cy="94"/>
            </a:xfrm>
          </p:grpSpPr>
          <p:sp>
            <p:nvSpPr>
              <p:cNvPr id="57" name="Freeform 25"/>
              <p:cNvSpPr>
                <a:spLocks/>
              </p:cNvSpPr>
              <p:nvPr/>
            </p:nvSpPr>
            <p:spPr bwMode="auto">
              <a:xfrm>
                <a:off x="2050" y="957"/>
                <a:ext cx="164" cy="94"/>
              </a:xfrm>
              <a:custGeom>
                <a:avLst/>
                <a:gdLst>
                  <a:gd name="T0" fmla="+- 0 2054 2050"/>
                  <a:gd name="T1" fmla="*/ T0 w 164"/>
                  <a:gd name="T2" fmla="+- 0 957 957"/>
                  <a:gd name="T3" fmla="*/ 957 h 94"/>
                  <a:gd name="T4" fmla="+- 0 2050 2050"/>
                  <a:gd name="T5" fmla="*/ T4 w 164"/>
                  <a:gd name="T6" fmla="+- 0 964 957"/>
                  <a:gd name="T7" fmla="*/ 964 h 94"/>
                  <a:gd name="T8" fmla="+- 0 2050 2050"/>
                  <a:gd name="T9" fmla="*/ T8 w 164"/>
                  <a:gd name="T10" fmla="+- 0 969 957"/>
                  <a:gd name="T11" fmla="*/ 969 h 94"/>
                  <a:gd name="T12" fmla="+- 0 2054 2050"/>
                  <a:gd name="T13" fmla="*/ T12 w 164"/>
                  <a:gd name="T14" fmla="+- 0 979 957"/>
                  <a:gd name="T15" fmla="*/ 979 h 94"/>
                  <a:gd name="T16" fmla="+- 0 2059 2050"/>
                  <a:gd name="T17" fmla="*/ T16 w 164"/>
                  <a:gd name="T18" fmla="+- 0 979 957"/>
                  <a:gd name="T19" fmla="*/ 979 h 94"/>
                  <a:gd name="T20" fmla="+- 0 2062 2050"/>
                  <a:gd name="T21" fmla="*/ T20 w 164"/>
                  <a:gd name="T22" fmla="+- 0 984 957"/>
                  <a:gd name="T23" fmla="*/ 984 h 94"/>
                  <a:gd name="T24" fmla="+- 0 2066 2050"/>
                  <a:gd name="T25" fmla="*/ T24 w 164"/>
                  <a:gd name="T26" fmla="+- 0 986 957"/>
                  <a:gd name="T27" fmla="*/ 986 h 94"/>
                  <a:gd name="T28" fmla="+- 0 2074 2050"/>
                  <a:gd name="T29" fmla="*/ T28 w 164"/>
                  <a:gd name="T30" fmla="+- 0 988 957"/>
                  <a:gd name="T31" fmla="*/ 988 h 94"/>
                  <a:gd name="T32" fmla="+- 0 2078 2050"/>
                  <a:gd name="T33" fmla="*/ T32 w 164"/>
                  <a:gd name="T34" fmla="+- 0 988 957"/>
                  <a:gd name="T35" fmla="*/ 988 h 94"/>
                  <a:gd name="T36" fmla="+- 0 2088 2050"/>
                  <a:gd name="T37" fmla="*/ T36 w 164"/>
                  <a:gd name="T38" fmla="+- 0 993 957"/>
                  <a:gd name="T39" fmla="*/ 993 h 94"/>
                  <a:gd name="T40" fmla="+- 0 2095 2050"/>
                  <a:gd name="T41" fmla="*/ T40 w 164"/>
                  <a:gd name="T42" fmla="+- 0 995 957"/>
                  <a:gd name="T43" fmla="*/ 995 h 94"/>
                  <a:gd name="T44" fmla="+- 0 2100 2050"/>
                  <a:gd name="T45" fmla="*/ T44 w 164"/>
                  <a:gd name="T46" fmla="+- 0 995 957"/>
                  <a:gd name="T47" fmla="*/ 995 h 94"/>
                  <a:gd name="T48" fmla="+- 0 2107 2050"/>
                  <a:gd name="T49" fmla="*/ T48 w 164"/>
                  <a:gd name="T50" fmla="+- 0 1000 957"/>
                  <a:gd name="T51" fmla="*/ 1000 h 94"/>
                  <a:gd name="T52" fmla="+- 0 2110 2050"/>
                  <a:gd name="T53" fmla="*/ T52 w 164"/>
                  <a:gd name="T54" fmla="+- 0 1000 957"/>
                  <a:gd name="T55" fmla="*/ 1000 h 94"/>
                  <a:gd name="T56" fmla="+- 0 2114 2050"/>
                  <a:gd name="T57" fmla="*/ T56 w 164"/>
                  <a:gd name="T58" fmla="+- 0 1005 957"/>
                  <a:gd name="T59" fmla="*/ 1005 h 94"/>
                  <a:gd name="T60" fmla="+- 0 2122 2050"/>
                  <a:gd name="T61" fmla="*/ T60 w 164"/>
                  <a:gd name="T62" fmla="+- 0 1005 957"/>
                  <a:gd name="T63" fmla="*/ 1005 h 94"/>
                  <a:gd name="T64" fmla="+- 0 2129 2050"/>
                  <a:gd name="T65" fmla="*/ T64 w 164"/>
                  <a:gd name="T66" fmla="+- 0 1008 957"/>
                  <a:gd name="T67" fmla="*/ 1008 h 94"/>
                  <a:gd name="T68" fmla="+- 0 2138 2050"/>
                  <a:gd name="T69" fmla="*/ T68 w 164"/>
                  <a:gd name="T70" fmla="+- 0 1012 957"/>
                  <a:gd name="T71" fmla="*/ 1012 h 94"/>
                  <a:gd name="T72" fmla="+- 0 2146 2050"/>
                  <a:gd name="T73" fmla="*/ T72 w 164"/>
                  <a:gd name="T74" fmla="+- 0 1015 957"/>
                  <a:gd name="T75" fmla="*/ 1015 h 94"/>
                  <a:gd name="T76" fmla="+- 0 2150 2050"/>
                  <a:gd name="T77" fmla="*/ T76 w 164"/>
                  <a:gd name="T78" fmla="+- 0 1020 957"/>
                  <a:gd name="T79" fmla="*/ 1020 h 94"/>
                  <a:gd name="T80" fmla="+- 0 2165 2050"/>
                  <a:gd name="T81" fmla="*/ T80 w 164"/>
                  <a:gd name="T82" fmla="+- 0 1029 957"/>
                  <a:gd name="T83" fmla="*/ 1029 h 94"/>
                  <a:gd name="T84" fmla="+- 0 2170 2050"/>
                  <a:gd name="T85" fmla="*/ T84 w 164"/>
                  <a:gd name="T86" fmla="+- 0 1032 957"/>
                  <a:gd name="T87" fmla="*/ 1032 h 94"/>
                  <a:gd name="T88" fmla="+- 0 2174 2050"/>
                  <a:gd name="T89" fmla="*/ T88 w 164"/>
                  <a:gd name="T90" fmla="+- 0 1036 957"/>
                  <a:gd name="T91" fmla="*/ 1036 h 94"/>
                  <a:gd name="T92" fmla="+- 0 2179 2050"/>
                  <a:gd name="T93" fmla="*/ T92 w 164"/>
                  <a:gd name="T94" fmla="+- 0 1039 957"/>
                  <a:gd name="T95" fmla="*/ 1039 h 94"/>
                  <a:gd name="T96" fmla="+- 0 2186 2050"/>
                  <a:gd name="T97" fmla="*/ T96 w 164"/>
                  <a:gd name="T98" fmla="+- 0 1041 957"/>
                  <a:gd name="T99" fmla="*/ 1041 h 94"/>
                  <a:gd name="T100" fmla="+- 0 2194 2050"/>
                  <a:gd name="T101" fmla="*/ T100 w 164"/>
                  <a:gd name="T102" fmla="+- 0 1046 957"/>
                  <a:gd name="T103" fmla="*/ 1046 h 94"/>
                  <a:gd name="T104" fmla="+- 0 2198 2050"/>
                  <a:gd name="T105" fmla="*/ T104 w 164"/>
                  <a:gd name="T106" fmla="+- 0 1046 957"/>
                  <a:gd name="T107" fmla="*/ 1046 h 94"/>
                  <a:gd name="T108" fmla="+- 0 2203 2050"/>
                  <a:gd name="T109" fmla="*/ T108 w 164"/>
                  <a:gd name="T110" fmla="+- 0 1051 957"/>
                  <a:gd name="T111" fmla="*/ 1051 h 94"/>
                  <a:gd name="T112" fmla="+- 0 2210 2050"/>
                  <a:gd name="T113" fmla="*/ T112 w 164"/>
                  <a:gd name="T114" fmla="+- 0 1051 957"/>
                  <a:gd name="T115" fmla="*/ 1051 h 94"/>
                  <a:gd name="T116" fmla="+- 0 2210 2050"/>
                  <a:gd name="T117" fmla="*/ T116 w 164"/>
                  <a:gd name="T118" fmla="+- 0 1046 957"/>
                  <a:gd name="T119" fmla="*/ 1046 h 94"/>
                  <a:gd name="T120" fmla="+- 0 2213 2050"/>
                  <a:gd name="T121" fmla="*/ T120 w 164"/>
                  <a:gd name="T122" fmla="+- 0 1041 957"/>
                  <a:gd name="T123" fmla="*/ 1041 h 94"/>
                  <a:gd name="T124" fmla="+- 0 2203 2050"/>
                  <a:gd name="T125" fmla="*/ T124 w 164"/>
                  <a:gd name="T126" fmla="+- 0 1032 957"/>
                  <a:gd name="T127" fmla="*/ 1032 h 94"/>
                  <a:gd name="T128" fmla="+- 0 2194 2050"/>
                  <a:gd name="T129" fmla="*/ T128 w 164"/>
                  <a:gd name="T130" fmla="+- 0 1024 957"/>
                  <a:gd name="T131" fmla="*/ 1024 h 94"/>
                  <a:gd name="T132" fmla="+- 0 2182 2050"/>
                  <a:gd name="T133" fmla="*/ T132 w 164"/>
                  <a:gd name="T134" fmla="+- 0 1020 957"/>
                  <a:gd name="T135" fmla="*/ 1020 h 94"/>
                  <a:gd name="T136" fmla="+- 0 2174 2050"/>
                  <a:gd name="T137" fmla="*/ T136 w 164"/>
                  <a:gd name="T138" fmla="+- 0 1012 957"/>
                  <a:gd name="T139" fmla="*/ 1012 h 94"/>
                  <a:gd name="T140" fmla="+- 0 2155 2050"/>
                  <a:gd name="T141" fmla="*/ T140 w 164"/>
                  <a:gd name="T142" fmla="+- 0 1003 957"/>
                  <a:gd name="T143" fmla="*/ 1003 h 94"/>
                  <a:gd name="T144" fmla="+- 0 2143 2050"/>
                  <a:gd name="T145" fmla="*/ T144 w 164"/>
                  <a:gd name="T146" fmla="+- 0 998 957"/>
                  <a:gd name="T147" fmla="*/ 998 h 94"/>
                  <a:gd name="T148" fmla="+- 0 2105 2050"/>
                  <a:gd name="T149" fmla="*/ T148 w 164"/>
                  <a:gd name="T150" fmla="+- 0 979 957"/>
                  <a:gd name="T151" fmla="*/ 979 h 94"/>
                  <a:gd name="T152" fmla="+- 0 2095 2050"/>
                  <a:gd name="T153" fmla="*/ T152 w 164"/>
                  <a:gd name="T154" fmla="+- 0 976 957"/>
                  <a:gd name="T155" fmla="*/ 976 h 94"/>
                  <a:gd name="T156" fmla="+- 0 2083 2050"/>
                  <a:gd name="T157" fmla="*/ T156 w 164"/>
                  <a:gd name="T158" fmla="+- 0 972 957"/>
                  <a:gd name="T159" fmla="*/ 972 h 94"/>
                  <a:gd name="T160" fmla="+- 0 2074 2050"/>
                  <a:gd name="T161" fmla="*/ T160 w 164"/>
                  <a:gd name="T162" fmla="+- 0 967 957"/>
                  <a:gd name="T163" fmla="*/ 967 h 94"/>
                  <a:gd name="T164" fmla="+- 0 2064 2050"/>
                  <a:gd name="T165" fmla="*/ T164 w 164"/>
                  <a:gd name="T166" fmla="+- 0 964 957"/>
                  <a:gd name="T167" fmla="*/ 964 h 94"/>
                  <a:gd name="T168" fmla="+- 0 2054 2050"/>
                  <a:gd name="T169" fmla="*/ T168 w 164"/>
                  <a:gd name="T170" fmla="+- 0 957 957"/>
                  <a:gd name="T171" fmla="*/ 957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</a:cxnLst>
                <a:rect l="0" t="0" r="r" b="b"/>
                <a:pathLst>
                  <a:path w="164" h="94">
                    <a:moveTo>
                      <a:pt x="4" y="0"/>
                    </a:moveTo>
                    <a:lnTo>
                      <a:pt x="0" y="7"/>
                    </a:lnTo>
                    <a:lnTo>
                      <a:pt x="0" y="12"/>
                    </a:lnTo>
                    <a:lnTo>
                      <a:pt x="4" y="22"/>
                    </a:lnTo>
                    <a:lnTo>
                      <a:pt x="9" y="22"/>
                    </a:lnTo>
                    <a:lnTo>
                      <a:pt x="12" y="27"/>
                    </a:lnTo>
                    <a:lnTo>
                      <a:pt x="16" y="29"/>
                    </a:lnTo>
                    <a:lnTo>
                      <a:pt x="24" y="31"/>
                    </a:lnTo>
                    <a:lnTo>
                      <a:pt x="28" y="31"/>
                    </a:lnTo>
                    <a:lnTo>
                      <a:pt x="38" y="36"/>
                    </a:lnTo>
                    <a:lnTo>
                      <a:pt x="45" y="38"/>
                    </a:lnTo>
                    <a:lnTo>
                      <a:pt x="50" y="38"/>
                    </a:lnTo>
                    <a:lnTo>
                      <a:pt x="57" y="43"/>
                    </a:lnTo>
                    <a:lnTo>
                      <a:pt x="60" y="43"/>
                    </a:lnTo>
                    <a:lnTo>
                      <a:pt x="64" y="48"/>
                    </a:lnTo>
                    <a:lnTo>
                      <a:pt x="72" y="48"/>
                    </a:lnTo>
                    <a:lnTo>
                      <a:pt x="79" y="51"/>
                    </a:lnTo>
                    <a:lnTo>
                      <a:pt x="88" y="55"/>
                    </a:lnTo>
                    <a:lnTo>
                      <a:pt x="96" y="58"/>
                    </a:lnTo>
                    <a:lnTo>
                      <a:pt x="100" y="63"/>
                    </a:lnTo>
                    <a:lnTo>
                      <a:pt x="115" y="72"/>
                    </a:lnTo>
                    <a:lnTo>
                      <a:pt x="120" y="75"/>
                    </a:lnTo>
                    <a:lnTo>
                      <a:pt x="124" y="79"/>
                    </a:lnTo>
                    <a:lnTo>
                      <a:pt x="129" y="82"/>
                    </a:lnTo>
                    <a:lnTo>
                      <a:pt x="136" y="84"/>
                    </a:lnTo>
                    <a:lnTo>
                      <a:pt x="144" y="89"/>
                    </a:lnTo>
                    <a:lnTo>
                      <a:pt x="148" y="89"/>
                    </a:lnTo>
                    <a:lnTo>
                      <a:pt x="153" y="94"/>
                    </a:lnTo>
                    <a:lnTo>
                      <a:pt x="160" y="94"/>
                    </a:lnTo>
                    <a:lnTo>
                      <a:pt x="160" y="89"/>
                    </a:lnTo>
                    <a:lnTo>
                      <a:pt x="163" y="84"/>
                    </a:lnTo>
                    <a:lnTo>
                      <a:pt x="153" y="75"/>
                    </a:lnTo>
                    <a:lnTo>
                      <a:pt x="144" y="67"/>
                    </a:lnTo>
                    <a:lnTo>
                      <a:pt x="132" y="63"/>
                    </a:lnTo>
                    <a:lnTo>
                      <a:pt x="124" y="55"/>
                    </a:lnTo>
                    <a:lnTo>
                      <a:pt x="105" y="46"/>
                    </a:lnTo>
                    <a:lnTo>
                      <a:pt x="93" y="41"/>
                    </a:lnTo>
                    <a:lnTo>
                      <a:pt x="55" y="22"/>
                    </a:lnTo>
                    <a:lnTo>
                      <a:pt x="45" y="19"/>
                    </a:lnTo>
                    <a:lnTo>
                      <a:pt x="33" y="15"/>
                    </a:lnTo>
                    <a:lnTo>
                      <a:pt x="24" y="10"/>
                    </a:lnTo>
                    <a:lnTo>
                      <a:pt x="14" y="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37" name="Group 22"/>
            <p:cNvGrpSpPr>
              <a:grpSpLocks/>
            </p:cNvGrpSpPr>
            <p:nvPr/>
          </p:nvGrpSpPr>
          <p:grpSpPr bwMode="auto">
            <a:xfrm>
              <a:off x="2254" y="1080"/>
              <a:ext cx="125" cy="111"/>
              <a:chOff x="2254" y="1080"/>
              <a:chExt cx="125" cy="111"/>
            </a:xfrm>
          </p:grpSpPr>
          <p:sp>
            <p:nvSpPr>
              <p:cNvPr id="56" name="Freeform 23"/>
              <p:cNvSpPr>
                <a:spLocks/>
              </p:cNvSpPr>
              <p:nvPr/>
            </p:nvSpPr>
            <p:spPr bwMode="auto">
              <a:xfrm>
                <a:off x="2254" y="1080"/>
                <a:ext cx="125" cy="111"/>
              </a:xfrm>
              <a:custGeom>
                <a:avLst/>
                <a:gdLst>
                  <a:gd name="T0" fmla="+- 0 2261 2254"/>
                  <a:gd name="T1" fmla="*/ T0 w 125"/>
                  <a:gd name="T2" fmla="+- 0 1080 1080"/>
                  <a:gd name="T3" fmla="*/ 1080 h 111"/>
                  <a:gd name="T4" fmla="+- 0 2258 2254"/>
                  <a:gd name="T5" fmla="*/ T4 w 125"/>
                  <a:gd name="T6" fmla="+- 0 1082 1080"/>
                  <a:gd name="T7" fmla="*/ 1082 h 111"/>
                  <a:gd name="T8" fmla="+- 0 2254 2254"/>
                  <a:gd name="T9" fmla="*/ T8 w 125"/>
                  <a:gd name="T10" fmla="+- 0 1089 1080"/>
                  <a:gd name="T11" fmla="*/ 1089 h 111"/>
                  <a:gd name="T12" fmla="+- 0 2268 2254"/>
                  <a:gd name="T13" fmla="*/ T12 w 125"/>
                  <a:gd name="T14" fmla="+- 0 1104 1080"/>
                  <a:gd name="T15" fmla="*/ 1104 h 111"/>
                  <a:gd name="T16" fmla="+- 0 2282 2254"/>
                  <a:gd name="T17" fmla="*/ T16 w 125"/>
                  <a:gd name="T18" fmla="+- 0 1113 1080"/>
                  <a:gd name="T19" fmla="*/ 1113 h 111"/>
                  <a:gd name="T20" fmla="+- 0 2290 2254"/>
                  <a:gd name="T21" fmla="*/ T20 w 125"/>
                  <a:gd name="T22" fmla="+- 0 1120 1080"/>
                  <a:gd name="T23" fmla="*/ 1120 h 111"/>
                  <a:gd name="T24" fmla="+- 0 2297 2254"/>
                  <a:gd name="T25" fmla="*/ T24 w 125"/>
                  <a:gd name="T26" fmla="+- 0 1125 1080"/>
                  <a:gd name="T27" fmla="*/ 1125 h 111"/>
                  <a:gd name="T28" fmla="+- 0 2311 2254"/>
                  <a:gd name="T29" fmla="*/ T28 w 125"/>
                  <a:gd name="T30" fmla="+- 0 1140 1080"/>
                  <a:gd name="T31" fmla="*/ 1140 h 111"/>
                  <a:gd name="T32" fmla="+- 0 2318 2254"/>
                  <a:gd name="T33" fmla="*/ T32 w 125"/>
                  <a:gd name="T34" fmla="+- 0 1144 1080"/>
                  <a:gd name="T35" fmla="*/ 1144 h 111"/>
                  <a:gd name="T36" fmla="+- 0 2326 2254"/>
                  <a:gd name="T37" fmla="*/ T36 w 125"/>
                  <a:gd name="T38" fmla="+- 0 1152 1080"/>
                  <a:gd name="T39" fmla="*/ 1152 h 111"/>
                  <a:gd name="T40" fmla="+- 0 2333 2254"/>
                  <a:gd name="T41" fmla="*/ T40 w 125"/>
                  <a:gd name="T42" fmla="+- 0 1156 1080"/>
                  <a:gd name="T43" fmla="*/ 1156 h 111"/>
                  <a:gd name="T44" fmla="+- 0 2347 2254"/>
                  <a:gd name="T45" fmla="*/ T44 w 125"/>
                  <a:gd name="T46" fmla="+- 0 1171 1080"/>
                  <a:gd name="T47" fmla="*/ 1171 h 111"/>
                  <a:gd name="T48" fmla="+- 0 2354 2254"/>
                  <a:gd name="T49" fmla="*/ T48 w 125"/>
                  <a:gd name="T50" fmla="+- 0 1175 1080"/>
                  <a:gd name="T51" fmla="*/ 1175 h 111"/>
                  <a:gd name="T52" fmla="+- 0 2362 2254"/>
                  <a:gd name="T53" fmla="*/ T52 w 125"/>
                  <a:gd name="T54" fmla="+- 0 1185 1080"/>
                  <a:gd name="T55" fmla="*/ 1185 h 111"/>
                  <a:gd name="T56" fmla="+- 0 2369 2254"/>
                  <a:gd name="T57" fmla="*/ T56 w 125"/>
                  <a:gd name="T58" fmla="+- 0 1190 1080"/>
                  <a:gd name="T59" fmla="*/ 1190 h 111"/>
                  <a:gd name="T60" fmla="+- 0 2378 2254"/>
                  <a:gd name="T61" fmla="*/ T60 w 125"/>
                  <a:gd name="T62" fmla="+- 0 1185 1080"/>
                  <a:gd name="T63" fmla="*/ 1185 h 111"/>
                  <a:gd name="T64" fmla="+- 0 2374 2254"/>
                  <a:gd name="T65" fmla="*/ T64 w 125"/>
                  <a:gd name="T66" fmla="+- 0 1178 1080"/>
                  <a:gd name="T67" fmla="*/ 1178 h 111"/>
                  <a:gd name="T68" fmla="+- 0 2369 2254"/>
                  <a:gd name="T69" fmla="*/ T68 w 125"/>
                  <a:gd name="T70" fmla="+- 0 1168 1080"/>
                  <a:gd name="T71" fmla="*/ 1168 h 111"/>
                  <a:gd name="T72" fmla="+- 0 2362 2254"/>
                  <a:gd name="T73" fmla="*/ T72 w 125"/>
                  <a:gd name="T74" fmla="+- 0 1159 1080"/>
                  <a:gd name="T75" fmla="*/ 1159 h 111"/>
                  <a:gd name="T76" fmla="+- 0 2354 2254"/>
                  <a:gd name="T77" fmla="*/ T76 w 125"/>
                  <a:gd name="T78" fmla="+- 0 1154 1080"/>
                  <a:gd name="T79" fmla="*/ 1154 h 111"/>
                  <a:gd name="T80" fmla="+- 0 2350 2254"/>
                  <a:gd name="T81" fmla="*/ T80 w 125"/>
                  <a:gd name="T82" fmla="+- 0 1144 1080"/>
                  <a:gd name="T83" fmla="*/ 1144 h 111"/>
                  <a:gd name="T84" fmla="+- 0 2340 2254"/>
                  <a:gd name="T85" fmla="*/ T84 w 125"/>
                  <a:gd name="T86" fmla="+- 0 1140 1080"/>
                  <a:gd name="T87" fmla="*/ 1140 h 111"/>
                  <a:gd name="T88" fmla="+- 0 2335 2254"/>
                  <a:gd name="T89" fmla="*/ T88 w 125"/>
                  <a:gd name="T90" fmla="+- 0 1130 1080"/>
                  <a:gd name="T91" fmla="*/ 1130 h 111"/>
                  <a:gd name="T92" fmla="+- 0 2328 2254"/>
                  <a:gd name="T93" fmla="*/ T92 w 125"/>
                  <a:gd name="T94" fmla="+- 0 1125 1080"/>
                  <a:gd name="T95" fmla="*/ 1125 h 111"/>
                  <a:gd name="T96" fmla="+- 0 2318 2254"/>
                  <a:gd name="T97" fmla="*/ T96 w 125"/>
                  <a:gd name="T98" fmla="+- 0 1118 1080"/>
                  <a:gd name="T99" fmla="*/ 1118 h 111"/>
                  <a:gd name="T100" fmla="+- 0 2309 2254"/>
                  <a:gd name="T101" fmla="*/ T100 w 125"/>
                  <a:gd name="T102" fmla="+- 0 1113 1080"/>
                  <a:gd name="T103" fmla="*/ 1113 h 111"/>
                  <a:gd name="T104" fmla="+- 0 2302 2254"/>
                  <a:gd name="T105" fmla="*/ T104 w 125"/>
                  <a:gd name="T106" fmla="+- 0 1106 1080"/>
                  <a:gd name="T107" fmla="*/ 1106 h 111"/>
                  <a:gd name="T108" fmla="+- 0 2294 2254"/>
                  <a:gd name="T109" fmla="*/ T108 w 125"/>
                  <a:gd name="T110" fmla="+- 0 1101 1080"/>
                  <a:gd name="T111" fmla="*/ 1101 h 111"/>
                  <a:gd name="T112" fmla="+- 0 2285 2254"/>
                  <a:gd name="T113" fmla="*/ T112 w 125"/>
                  <a:gd name="T114" fmla="+- 0 1094 1080"/>
                  <a:gd name="T115" fmla="*/ 1094 h 111"/>
                  <a:gd name="T116" fmla="+- 0 2275 2254"/>
                  <a:gd name="T117" fmla="*/ T116 w 125"/>
                  <a:gd name="T118" fmla="+- 0 1089 1080"/>
                  <a:gd name="T119" fmla="*/ 1089 h 111"/>
                  <a:gd name="T120" fmla="+- 0 2261 2254"/>
                  <a:gd name="T121" fmla="*/ T120 w 125"/>
                  <a:gd name="T122" fmla="+- 0 1080 1080"/>
                  <a:gd name="T123" fmla="*/ 1080 h 11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</a:cxnLst>
                <a:rect l="0" t="0" r="r" b="b"/>
                <a:pathLst>
                  <a:path w="125" h="111">
                    <a:moveTo>
                      <a:pt x="7" y="0"/>
                    </a:moveTo>
                    <a:lnTo>
                      <a:pt x="4" y="2"/>
                    </a:lnTo>
                    <a:lnTo>
                      <a:pt x="0" y="9"/>
                    </a:lnTo>
                    <a:lnTo>
                      <a:pt x="14" y="24"/>
                    </a:lnTo>
                    <a:lnTo>
                      <a:pt x="28" y="33"/>
                    </a:lnTo>
                    <a:lnTo>
                      <a:pt x="36" y="40"/>
                    </a:lnTo>
                    <a:lnTo>
                      <a:pt x="43" y="45"/>
                    </a:lnTo>
                    <a:lnTo>
                      <a:pt x="57" y="60"/>
                    </a:lnTo>
                    <a:lnTo>
                      <a:pt x="64" y="64"/>
                    </a:lnTo>
                    <a:lnTo>
                      <a:pt x="72" y="72"/>
                    </a:lnTo>
                    <a:lnTo>
                      <a:pt x="79" y="76"/>
                    </a:lnTo>
                    <a:lnTo>
                      <a:pt x="93" y="91"/>
                    </a:lnTo>
                    <a:lnTo>
                      <a:pt x="100" y="95"/>
                    </a:lnTo>
                    <a:lnTo>
                      <a:pt x="108" y="105"/>
                    </a:lnTo>
                    <a:lnTo>
                      <a:pt x="115" y="110"/>
                    </a:lnTo>
                    <a:lnTo>
                      <a:pt x="124" y="105"/>
                    </a:lnTo>
                    <a:lnTo>
                      <a:pt x="120" y="98"/>
                    </a:lnTo>
                    <a:lnTo>
                      <a:pt x="115" y="88"/>
                    </a:lnTo>
                    <a:lnTo>
                      <a:pt x="108" y="79"/>
                    </a:lnTo>
                    <a:lnTo>
                      <a:pt x="100" y="74"/>
                    </a:lnTo>
                    <a:lnTo>
                      <a:pt x="96" y="64"/>
                    </a:lnTo>
                    <a:lnTo>
                      <a:pt x="86" y="60"/>
                    </a:lnTo>
                    <a:lnTo>
                      <a:pt x="81" y="50"/>
                    </a:lnTo>
                    <a:lnTo>
                      <a:pt x="74" y="45"/>
                    </a:lnTo>
                    <a:lnTo>
                      <a:pt x="64" y="38"/>
                    </a:lnTo>
                    <a:lnTo>
                      <a:pt x="55" y="33"/>
                    </a:lnTo>
                    <a:lnTo>
                      <a:pt x="48" y="26"/>
                    </a:lnTo>
                    <a:lnTo>
                      <a:pt x="40" y="21"/>
                    </a:lnTo>
                    <a:lnTo>
                      <a:pt x="31" y="14"/>
                    </a:lnTo>
                    <a:lnTo>
                      <a:pt x="21" y="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38" name="Group 20"/>
            <p:cNvGrpSpPr>
              <a:grpSpLocks/>
            </p:cNvGrpSpPr>
            <p:nvPr/>
          </p:nvGrpSpPr>
          <p:grpSpPr bwMode="auto">
            <a:xfrm>
              <a:off x="1999" y="1082"/>
              <a:ext cx="120" cy="75"/>
              <a:chOff x="1999" y="1082"/>
              <a:chExt cx="120" cy="75"/>
            </a:xfrm>
          </p:grpSpPr>
          <p:sp>
            <p:nvSpPr>
              <p:cNvPr id="55" name="Freeform 21"/>
              <p:cNvSpPr>
                <a:spLocks/>
              </p:cNvSpPr>
              <p:nvPr/>
            </p:nvSpPr>
            <p:spPr bwMode="auto">
              <a:xfrm>
                <a:off x="1999" y="1082"/>
                <a:ext cx="120" cy="75"/>
              </a:xfrm>
              <a:custGeom>
                <a:avLst/>
                <a:gdLst>
                  <a:gd name="T0" fmla="+- 0 2004 1999"/>
                  <a:gd name="T1" fmla="*/ T0 w 120"/>
                  <a:gd name="T2" fmla="+- 0 1082 1082"/>
                  <a:gd name="T3" fmla="*/ 1082 h 75"/>
                  <a:gd name="T4" fmla="+- 0 1999 1999"/>
                  <a:gd name="T5" fmla="*/ T4 w 120"/>
                  <a:gd name="T6" fmla="+- 0 1089 1082"/>
                  <a:gd name="T7" fmla="*/ 1089 h 75"/>
                  <a:gd name="T8" fmla="+- 0 1999 1999"/>
                  <a:gd name="T9" fmla="*/ T8 w 120"/>
                  <a:gd name="T10" fmla="+- 0 1096 1082"/>
                  <a:gd name="T11" fmla="*/ 1096 h 75"/>
                  <a:gd name="T12" fmla="+- 0 2002 1999"/>
                  <a:gd name="T13" fmla="*/ T12 w 120"/>
                  <a:gd name="T14" fmla="+- 0 1104 1082"/>
                  <a:gd name="T15" fmla="*/ 1104 h 75"/>
                  <a:gd name="T16" fmla="+- 0 2009 1999"/>
                  <a:gd name="T17" fmla="*/ T16 w 120"/>
                  <a:gd name="T18" fmla="+- 0 1108 1082"/>
                  <a:gd name="T19" fmla="*/ 1108 h 75"/>
                  <a:gd name="T20" fmla="+- 0 2023 1999"/>
                  <a:gd name="T21" fmla="*/ T20 w 120"/>
                  <a:gd name="T22" fmla="+- 0 1108 1082"/>
                  <a:gd name="T23" fmla="*/ 1108 h 75"/>
                  <a:gd name="T24" fmla="+- 0 2028 1999"/>
                  <a:gd name="T25" fmla="*/ T24 w 120"/>
                  <a:gd name="T26" fmla="+- 0 1111 1082"/>
                  <a:gd name="T27" fmla="*/ 1111 h 75"/>
                  <a:gd name="T28" fmla="+- 0 2038 1999"/>
                  <a:gd name="T29" fmla="*/ T28 w 120"/>
                  <a:gd name="T30" fmla="+- 0 1113 1082"/>
                  <a:gd name="T31" fmla="*/ 1113 h 75"/>
                  <a:gd name="T32" fmla="+- 0 2042 1999"/>
                  <a:gd name="T33" fmla="*/ T32 w 120"/>
                  <a:gd name="T34" fmla="+- 0 1118 1082"/>
                  <a:gd name="T35" fmla="*/ 1118 h 75"/>
                  <a:gd name="T36" fmla="+- 0 2050 1999"/>
                  <a:gd name="T37" fmla="*/ T36 w 120"/>
                  <a:gd name="T38" fmla="+- 0 1120 1082"/>
                  <a:gd name="T39" fmla="*/ 1120 h 75"/>
                  <a:gd name="T40" fmla="+- 0 2069 1999"/>
                  <a:gd name="T41" fmla="*/ T40 w 120"/>
                  <a:gd name="T42" fmla="+- 0 1130 1082"/>
                  <a:gd name="T43" fmla="*/ 1130 h 75"/>
                  <a:gd name="T44" fmla="+- 0 2074 1999"/>
                  <a:gd name="T45" fmla="*/ T44 w 120"/>
                  <a:gd name="T46" fmla="+- 0 1135 1082"/>
                  <a:gd name="T47" fmla="*/ 1135 h 75"/>
                  <a:gd name="T48" fmla="+- 0 2081 1999"/>
                  <a:gd name="T49" fmla="*/ T48 w 120"/>
                  <a:gd name="T50" fmla="+- 0 1137 1082"/>
                  <a:gd name="T51" fmla="*/ 1137 h 75"/>
                  <a:gd name="T52" fmla="+- 0 2088 1999"/>
                  <a:gd name="T53" fmla="*/ T52 w 120"/>
                  <a:gd name="T54" fmla="+- 0 1142 1082"/>
                  <a:gd name="T55" fmla="*/ 1142 h 75"/>
                  <a:gd name="T56" fmla="+- 0 2095 1999"/>
                  <a:gd name="T57" fmla="*/ T56 w 120"/>
                  <a:gd name="T58" fmla="+- 0 1144 1082"/>
                  <a:gd name="T59" fmla="*/ 1144 h 75"/>
                  <a:gd name="T60" fmla="+- 0 2100 1999"/>
                  <a:gd name="T61" fmla="*/ T60 w 120"/>
                  <a:gd name="T62" fmla="+- 0 1149 1082"/>
                  <a:gd name="T63" fmla="*/ 1149 h 75"/>
                  <a:gd name="T64" fmla="+- 0 2105 1999"/>
                  <a:gd name="T65" fmla="*/ T64 w 120"/>
                  <a:gd name="T66" fmla="+- 0 1152 1082"/>
                  <a:gd name="T67" fmla="*/ 1152 h 75"/>
                  <a:gd name="T68" fmla="+- 0 2112 1999"/>
                  <a:gd name="T69" fmla="*/ T68 w 120"/>
                  <a:gd name="T70" fmla="+- 0 1156 1082"/>
                  <a:gd name="T71" fmla="*/ 1156 h 75"/>
                  <a:gd name="T72" fmla="+- 0 2114 1999"/>
                  <a:gd name="T73" fmla="*/ T72 w 120"/>
                  <a:gd name="T74" fmla="+- 0 1152 1082"/>
                  <a:gd name="T75" fmla="*/ 1152 h 75"/>
                  <a:gd name="T76" fmla="+- 0 2119 1999"/>
                  <a:gd name="T77" fmla="*/ T76 w 120"/>
                  <a:gd name="T78" fmla="+- 0 1149 1082"/>
                  <a:gd name="T79" fmla="*/ 1149 h 75"/>
                  <a:gd name="T80" fmla="+- 0 2112 1999"/>
                  <a:gd name="T81" fmla="*/ T80 w 120"/>
                  <a:gd name="T82" fmla="+- 0 1140 1082"/>
                  <a:gd name="T83" fmla="*/ 1140 h 75"/>
                  <a:gd name="T84" fmla="+- 0 2107 1999"/>
                  <a:gd name="T85" fmla="*/ T84 w 120"/>
                  <a:gd name="T86" fmla="+- 0 1135 1082"/>
                  <a:gd name="T87" fmla="*/ 1135 h 75"/>
                  <a:gd name="T88" fmla="+- 0 2100 1999"/>
                  <a:gd name="T89" fmla="*/ T88 w 120"/>
                  <a:gd name="T90" fmla="+- 0 1125 1082"/>
                  <a:gd name="T91" fmla="*/ 1125 h 75"/>
                  <a:gd name="T92" fmla="+- 0 2095 1999"/>
                  <a:gd name="T93" fmla="*/ T92 w 120"/>
                  <a:gd name="T94" fmla="+- 0 1120 1082"/>
                  <a:gd name="T95" fmla="*/ 1120 h 75"/>
                  <a:gd name="T96" fmla="+- 0 2086 1999"/>
                  <a:gd name="T97" fmla="*/ T96 w 120"/>
                  <a:gd name="T98" fmla="+- 0 1115 1082"/>
                  <a:gd name="T99" fmla="*/ 1115 h 75"/>
                  <a:gd name="T100" fmla="+- 0 2078 1999"/>
                  <a:gd name="T101" fmla="*/ T100 w 120"/>
                  <a:gd name="T102" fmla="+- 0 1113 1082"/>
                  <a:gd name="T103" fmla="*/ 1113 h 75"/>
                  <a:gd name="T104" fmla="+- 0 2071 1999"/>
                  <a:gd name="T105" fmla="*/ T104 w 120"/>
                  <a:gd name="T106" fmla="+- 0 1108 1082"/>
                  <a:gd name="T107" fmla="*/ 1108 h 75"/>
                  <a:gd name="T108" fmla="+- 0 2064 1999"/>
                  <a:gd name="T109" fmla="*/ T108 w 120"/>
                  <a:gd name="T110" fmla="+- 0 1106 1082"/>
                  <a:gd name="T111" fmla="*/ 1106 h 75"/>
                  <a:gd name="T112" fmla="+- 0 2054 1999"/>
                  <a:gd name="T113" fmla="*/ T112 w 120"/>
                  <a:gd name="T114" fmla="+- 0 1104 1082"/>
                  <a:gd name="T115" fmla="*/ 1104 h 75"/>
                  <a:gd name="T116" fmla="+- 0 2047 1999"/>
                  <a:gd name="T117" fmla="*/ T116 w 120"/>
                  <a:gd name="T118" fmla="+- 0 1099 1082"/>
                  <a:gd name="T119" fmla="*/ 1099 h 75"/>
                  <a:gd name="T120" fmla="+- 0 2033 1999"/>
                  <a:gd name="T121" fmla="*/ T120 w 120"/>
                  <a:gd name="T122" fmla="+- 0 1094 1082"/>
                  <a:gd name="T123" fmla="*/ 1094 h 75"/>
                  <a:gd name="T124" fmla="+- 0 2023 1999"/>
                  <a:gd name="T125" fmla="*/ T124 w 120"/>
                  <a:gd name="T126" fmla="+- 0 1092 1082"/>
                  <a:gd name="T127" fmla="*/ 1092 h 75"/>
                  <a:gd name="T128" fmla="+- 0 2009 1999"/>
                  <a:gd name="T129" fmla="*/ T128 w 120"/>
                  <a:gd name="T130" fmla="+- 0 1087 1082"/>
                  <a:gd name="T131" fmla="*/ 1087 h 75"/>
                  <a:gd name="T132" fmla="+- 0 2004 1999"/>
                  <a:gd name="T133" fmla="*/ T132 w 120"/>
                  <a:gd name="T134" fmla="+- 0 1082 1082"/>
                  <a:gd name="T135" fmla="*/ 1082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120" h="75">
                    <a:moveTo>
                      <a:pt x="5" y="0"/>
                    </a:moveTo>
                    <a:lnTo>
                      <a:pt x="0" y="7"/>
                    </a:lnTo>
                    <a:lnTo>
                      <a:pt x="0" y="14"/>
                    </a:lnTo>
                    <a:lnTo>
                      <a:pt x="3" y="22"/>
                    </a:lnTo>
                    <a:lnTo>
                      <a:pt x="10" y="26"/>
                    </a:lnTo>
                    <a:lnTo>
                      <a:pt x="24" y="26"/>
                    </a:lnTo>
                    <a:lnTo>
                      <a:pt x="29" y="29"/>
                    </a:lnTo>
                    <a:lnTo>
                      <a:pt x="39" y="31"/>
                    </a:lnTo>
                    <a:lnTo>
                      <a:pt x="43" y="36"/>
                    </a:lnTo>
                    <a:lnTo>
                      <a:pt x="51" y="38"/>
                    </a:lnTo>
                    <a:lnTo>
                      <a:pt x="70" y="48"/>
                    </a:lnTo>
                    <a:lnTo>
                      <a:pt x="75" y="53"/>
                    </a:lnTo>
                    <a:lnTo>
                      <a:pt x="82" y="55"/>
                    </a:lnTo>
                    <a:lnTo>
                      <a:pt x="89" y="60"/>
                    </a:lnTo>
                    <a:lnTo>
                      <a:pt x="96" y="62"/>
                    </a:lnTo>
                    <a:lnTo>
                      <a:pt x="101" y="67"/>
                    </a:lnTo>
                    <a:lnTo>
                      <a:pt x="106" y="70"/>
                    </a:lnTo>
                    <a:lnTo>
                      <a:pt x="113" y="74"/>
                    </a:lnTo>
                    <a:lnTo>
                      <a:pt x="115" y="70"/>
                    </a:lnTo>
                    <a:lnTo>
                      <a:pt x="120" y="67"/>
                    </a:lnTo>
                    <a:lnTo>
                      <a:pt x="113" y="58"/>
                    </a:lnTo>
                    <a:lnTo>
                      <a:pt x="108" y="53"/>
                    </a:lnTo>
                    <a:lnTo>
                      <a:pt x="101" y="43"/>
                    </a:lnTo>
                    <a:lnTo>
                      <a:pt x="96" y="38"/>
                    </a:lnTo>
                    <a:lnTo>
                      <a:pt x="87" y="33"/>
                    </a:lnTo>
                    <a:lnTo>
                      <a:pt x="79" y="31"/>
                    </a:lnTo>
                    <a:lnTo>
                      <a:pt x="72" y="26"/>
                    </a:lnTo>
                    <a:lnTo>
                      <a:pt x="65" y="24"/>
                    </a:lnTo>
                    <a:lnTo>
                      <a:pt x="55" y="22"/>
                    </a:lnTo>
                    <a:lnTo>
                      <a:pt x="48" y="17"/>
                    </a:lnTo>
                    <a:lnTo>
                      <a:pt x="34" y="12"/>
                    </a:lnTo>
                    <a:lnTo>
                      <a:pt x="24" y="10"/>
                    </a:lnTo>
                    <a:lnTo>
                      <a:pt x="10" y="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2167" y="1175"/>
              <a:ext cx="75" cy="128"/>
              <a:chOff x="2167" y="1175"/>
              <a:chExt cx="75" cy="128"/>
            </a:xfrm>
          </p:grpSpPr>
          <p:sp>
            <p:nvSpPr>
              <p:cNvPr id="54" name="Freeform 19"/>
              <p:cNvSpPr>
                <a:spLocks/>
              </p:cNvSpPr>
              <p:nvPr/>
            </p:nvSpPr>
            <p:spPr bwMode="auto">
              <a:xfrm>
                <a:off x="2167" y="1175"/>
                <a:ext cx="75" cy="128"/>
              </a:xfrm>
              <a:custGeom>
                <a:avLst/>
                <a:gdLst>
                  <a:gd name="T0" fmla="+- 0 2170 2167"/>
                  <a:gd name="T1" fmla="*/ T0 w 75"/>
                  <a:gd name="T2" fmla="+- 0 1175 1175"/>
                  <a:gd name="T3" fmla="*/ 1175 h 128"/>
                  <a:gd name="T4" fmla="+- 0 2170 2167"/>
                  <a:gd name="T5" fmla="*/ T4 w 75"/>
                  <a:gd name="T6" fmla="+- 0 1178 1175"/>
                  <a:gd name="T7" fmla="*/ 1178 h 128"/>
                  <a:gd name="T8" fmla="+- 0 2167 2167"/>
                  <a:gd name="T9" fmla="*/ T8 w 75"/>
                  <a:gd name="T10" fmla="+- 0 1185 1175"/>
                  <a:gd name="T11" fmla="*/ 1185 h 128"/>
                  <a:gd name="T12" fmla="+- 0 2167 2167"/>
                  <a:gd name="T13" fmla="*/ T12 w 75"/>
                  <a:gd name="T14" fmla="+- 0 1192 1175"/>
                  <a:gd name="T15" fmla="*/ 1192 h 128"/>
                  <a:gd name="T16" fmla="+- 0 2170 2167"/>
                  <a:gd name="T17" fmla="*/ T16 w 75"/>
                  <a:gd name="T18" fmla="+- 0 1197 1175"/>
                  <a:gd name="T19" fmla="*/ 1197 h 128"/>
                  <a:gd name="T20" fmla="+- 0 2179 2167"/>
                  <a:gd name="T21" fmla="*/ T20 w 75"/>
                  <a:gd name="T22" fmla="+- 0 1212 1175"/>
                  <a:gd name="T23" fmla="*/ 1212 h 128"/>
                  <a:gd name="T24" fmla="+- 0 2184 2167"/>
                  <a:gd name="T25" fmla="*/ T24 w 75"/>
                  <a:gd name="T26" fmla="+- 0 1216 1175"/>
                  <a:gd name="T27" fmla="*/ 1216 h 128"/>
                  <a:gd name="T28" fmla="+- 0 2186 2167"/>
                  <a:gd name="T29" fmla="*/ T28 w 75"/>
                  <a:gd name="T30" fmla="+- 0 1224 1175"/>
                  <a:gd name="T31" fmla="*/ 1224 h 128"/>
                  <a:gd name="T32" fmla="+- 0 2191 2167"/>
                  <a:gd name="T33" fmla="*/ T32 w 75"/>
                  <a:gd name="T34" fmla="+- 0 1231 1175"/>
                  <a:gd name="T35" fmla="*/ 1231 h 128"/>
                  <a:gd name="T36" fmla="+- 0 2194 2167"/>
                  <a:gd name="T37" fmla="*/ T36 w 75"/>
                  <a:gd name="T38" fmla="+- 0 1238 1175"/>
                  <a:gd name="T39" fmla="*/ 1238 h 128"/>
                  <a:gd name="T40" fmla="+- 0 2201 2167"/>
                  <a:gd name="T41" fmla="*/ T40 w 75"/>
                  <a:gd name="T42" fmla="+- 0 1252 1175"/>
                  <a:gd name="T43" fmla="*/ 1252 h 128"/>
                  <a:gd name="T44" fmla="+- 0 2203 2167"/>
                  <a:gd name="T45" fmla="*/ T44 w 75"/>
                  <a:gd name="T46" fmla="+- 0 1260 1175"/>
                  <a:gd name="T47" fmla="*/ 1260 h 128"/>
                  <a:gd name="T48" fmla="+- 0 2208 2167"/>
                  <a:gd name="T49" fmla="*/ T48 w 75"/>
                  <a:gd name="T50" fmla="+- 0 1267 1175"/>
                  <a:gd name="T51" fmla="*/ 1267 h 128"/>
                  <a:gd name="T52" fmla="+- 0 2213 2167"/>
                  <a:gd name="T53" fmla="*/ T52 w 75"/>
                  <a:gd name="T54" fmla="+- 0 1281 1175"/>
                  <a:gd name="T55" fmla="*/ 1281 h 128"/>
                  <a:gd name="T56" fmla="+- 0 2220 2167"/>
                  <a:gd name="T57" fmla="*/ T56 w 75"/>
                  <a:gd name="T58" fmla="+- 0 1288 1175"/>
                  <a:gd name="T59" fmla="*/ 1288 h 128"/>
                  <a:gd name="T60" fmla="+- 0 2222 2167"/>
                  <a:gd name="T61" fmla="*/ T60 w 75"/>
                  <a:gd name="T62" fmla="+- 0 1293 1175"/>
                  <a:gd name="T63" fmla="*/ 1293 h 128"/>
                  <a:gd name="T64" fmla="+- 0 2230 2167"/>
                  <a:gd name="T65" fmla="*/ T64 w 75"/>
                  <a:gd name="T66" fmla="+- 0 1303 1175"/>
                  <a:gd name="T67" fmla="*/ 1303 h 128"/>
                  <a:gd name="T68" fmla="+- 0 2234 2167"/>
                  <a:gd name="T69" fmla="*/ T68 w 75"/>
                  <a:gd name="T70" fmla="+- 0 1300 1175"/>
                  <a:gd name="T71" fmla="*/ 1300 h 128"/>
                  <a:gd name="T72" fmla="+- 0 2239 2167"/>
                  <a:gd name="T73" fmla="*/ T72 w 75"/>
                  <a:gd name="T74" fmla="+- 0 1300 1175"/>
                  <a:gd name="T75" fmla="*/ 1300 h 128"/>
                  <a:gd name="T76" fmla="+- 0 2239 2167"/>
                  <a:gd name="T77" fmla="*/ T76 w 75"/>
                  <a:gd name="T78" fmla="+- 0 1293 1175"/>
                  <a:gd name="T79" fmla="*/ 1293 h 128"/>
                  <a:gd name="T80" fmla="+- 0 2242 2167"/>
                  <a:gd name="T81" fmla="*/ T80 w 75"/>
                  <a:gd name="T82" fmla="+- 0 1288 1175"/>
                  <a:gd name="T83" fmla="*/ 1288 h 128"/>
                  <a:gd name="T84" fmla="+- 0 2234 2167"/>
                  <a:gd name="T85" fmla="*/ T84 w 75"/>
                  <a:gd name="T86" fmla="+- 0 1281 1175"/>
                  <a:gd name="T87" fmla="*/ 1281 h 128"/>
                  <a:gd name="T88" fmla="+- 0 2232 2167"/>
                  <a:gd name="T89" fmla="*/ T88 w 75"/>
                  <a:gd name="T90" fmla="+- 0 1272 1175"/>
                  <a:gd name="T91" fmla="*/ 1272 h 128"/>
                  <a:gd name="T92" fmla="+- 0 2227 2167"/>
                  <a:gd name="T93" fmla="*/ T92 w 75"/>
                  <a:gd name="T94" fmla="+- 0 1264 1175"/>
                  <a:gd name="T95" fmla="*/ 1264 h 128"/>
                  <a:gd name="T96" fmla="+- 0 2225 2167"/>
                  <a:gd name="T97" fmla="*/ T96 w 75"/>
                  <a:gd name="T98" fmla="+- 0 1257 1175"/>
                  <a:gd name="T99" fmla="*/ 1257 h 128"/>
                  <a:gd name="T100" fmla="+- 0 2220 2167"/>
                  <a:gd name="T101" fmla="*/ T100 w 75"/>
                  <a:gd name="T102" fmla="+- 0 1250 1175"/>
                  <a:gd name="T103" fmla="*/ 1250 h 128"/>
                  <a:gd name="T104" fmla="+- 0 2218 2167"/>
                  <a:gd name="T105" fmla="*/ T104 w 75"/>
                  <a:gd name="T106" fmla="+- 0 1243 1175"/>
                  <a:gd name="T107" fmla="*/ 1243 h 128"/>
                  <a:gd name="T108" fmla="+- 0 2215 2167"/>
                  <a:gd name="T109" fmla="*/ T108 w 75"/>
                  <a:gd name="T110" fmla="+- 0 1235 1175"/>
                  <a:gd name="T111" fmla="*/ 1235 h 128"/>
                  <a:gd name="T112" fmla="+- 0 2210 2167"/>
                  <a:gd name="T113" fmla="*/ T112 w 75"/>
                  <a:gd name="T114" fmla="+- 0 1228 1175"/>
                  <a:gd name="T115" fmla="*/ 1228 h 128"/>
                  <a:gd name="T116" fmla="+- 0 2206 2167"/>
                  <a:gd name="T117" fmla="*/ T116 w 75"/>
                  <a:gd name="T118" fmla="+- 0 1221 1175"/>
                  <a:gd name="T119" fmla="*/ 1221 h 128"/>
                  <a:gd name="T120" fmla="+- 0 2203 2167"/>
                  <a:gd name="T121" fmla="*/ T120 w 75"/>
                  <a:gd name="T122" fmla="+- 0 1212 1175"/>
                  <a:gd name="T123" fmla="*/ 1212 h 128"/>
                  <a:gd name="T124" fmla="+- 0 2198 2167"/>
                  <a:gd name="T125" fmla="*/ T124 w 75"/>
                  <a:gd name="T126" fmla="+- 0 1204 1175"/>
                  <a:gd name="T127" fmla="*/ 1204 h 128"/>
                  <a:gd name="T128" fmla="+- 0 2194 2167"/>
                  <a:gd name="T129" fmla="*/ T128 w 75"/>
                  <a:gd name="T130" fmla="+- 0 1200 1175"/>
                  <a:gd name="T131" fmla="*/ 1200 h 128"/>
                  <a:gd name="T132" fmla="+- 0 2189 2167"/>
                  <a:gd name="T133" fmla="*/ T132 w 75"/>
                  <a:gd name="T134" fmla="+- 0 1190 1175"/>
                  <a:gd name="T135" fmla="*/ 1190 h 128"/>
                  <a:gd name="T136" fmla="+- 0 2184 2167"/>
                  <a:gd name="T137" fmla="*/ T136 w 75"/>
                  <a:gd name="T138" fmla="+- 0 1185 1175"/>
                  <a:gd name="T139" fmla="*/ 1185 h 128"/>
                  <a:gd name="T140" fmla="+- 0 2177 2167"/>
                  <a:gd name="T141" fmla="*/ T140 w 75"/>
                  <a:gd name="T142" fmla="+- 0 1180 1175"/>
                  <a:gd name="T143" fmla="*/ 1180 h 128"/>
                  <a:gd name="T144" fmla="+- 0 2170 2167"/>
                  <a:gd name="T145" fmla="*/ T144 w 75"/>
                  <a:gd name="T146" fmla="+- 0 1175 1175"/>
                  <a:gd name="T147" fmla="*/ 1175 h 1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75" h="128">
                    <a:moveTo>
                      <a:pt x="3" y="0"/>
                    </a:moveTo>
                    <a:lnTo>
                      <a:pt x="3" y="3"/>
                    </a:lnTo>
                    <a:lnTo>
                      <a:pt x="0" y="10"/>
                    </a:lnTo>
                    <a:lnTo>
                      <a:pt x="0" y="17"/>
                    </a:lnTo>
                    <a:lnTo>
                      <a:pt x="3" y="22"/>
                    </a:lnTo>
                    <a:lnTo>
                      <a:pt x="12" y="37"/>
                    </a:lnTo>
                    <a:lnTo>
                      <a:pt x="17" y="41"/>
                    </a:lnTo>
                    <a:lnTo>
                      <a:pt x="19" y="49"/>
                    </a:lnTo>
                    <a:lnTo>
                      <a:pt x="24" y="56"/>
                    </a:lnTo>
                    <a:lnTo>
                      <a:pt x="27" y="63"/>
                    </a:lnTo>
                    <a:lnTo>
                      <a:pt x="34" y="77"/>
                    </a:lnTo>
                    <a:lnTo>
                      <a:pt x="36" y="85"/>
                    </a:lnTo>
                    <a:lnTo>
                      <a:pt x="41" y="92"/>
                    </a:lnTo>
                    <a:lnTo>
                      <a:pt x="46" y="106"/>
                    </a:lnTo>
                    <a:lnTo>
                      <a:pt x="53" y="113"/>
                    </a:lnTo>
                    <a:lnTo>
                      <a:pt x="55" y="118"/>
                    </a:lnTo>
                    <a:lnTo>
                      <a:pt x="63" y="128"/>
                    </a:lnTo>
                    <a:lnTo>
                      <a:pt x="67" y="125"/>
                    </a:lnTo>
                    <a:lnTo>
                      <a:pt x="72" y="125"/>
                    </a:lnTo>
                    <a:lnTo>
                      <a:pt x="72" y="118"/>
                    </a:lnTo>
                    <a:lnTo>
                      <a:pt x="75" y="113"/>
                    </a:lnTo>
                    <a:lnTo>
                      <a:pt x="67" y="106"/>
                    </a:lnTo>
                    <a:lnTo>
                      <a:pt x="65" y="97"/>
                    </a:lnTo>
                    <a:lnTo>
                      <a:pt x="60" y="89"/>
                    </a:lnTo>
                    <a:lnTo>
                      <a:pt x="58" y="82"/>
                    </a:lnTo>
                    <a:lnTo>
                      <a:pt x="53" y="75"/>
                    </a:lnTo>
                    <a:lnTo>
                      <a:pt x="51" y="68"/>
                    </a:lnTo>
                    <a:lnTo>
                      <a:pt x="48" y="60"/>
                    </a:lnTo>
                    <a:lnTo>
                      <a:pt x="43" y="53"/>
                    </a:lnTo>
                    <a:lnTo>
                      <a:pt x="39" y="46"/>
                    </a:lnTo>
                    <a:lnTo>
                      <a:pt x="36" y="37"/>
                    </a:lnTo>
                    <a:lnTo>
                      <a:pt x="31" y="29"/>
                    </a:lnTo>
                    <a:lnTo>
                      <a:pt x="27" y="25"/>
                    </a:lnTo>
                    <a:lnTo>
                      <a:pt x="22" y="15"/>
                    </a:lnTo>
                    <a:lnTo>
                      <a:pt x="17" y="10"/>
                    </a:lnTo>
                    <a:lnTo>
                      <a:pt x="1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40" name="Group 16"/>
            <p:cNvGrpSpPr>
              <a:grpSpLocks/>
            </p:cNvGrpSpPr>
            <p:nvPr/>
          </p:nvGrpSpPr>
          <p:grpSpPr bwMode="auto">
            <a:xfrm>
              <a:off x="1994" y="1207"/>
              <a:ext cx="56" cy="161"/>
              <a:chOff x="1994" y="1207"/>
              <a:chExt cx="56" cy="161"/>
            </a:xfrm>
          </p:grpSpPr>
          <p:sp>
            <p:nvSpPr>
              <p:cNvPr id="53" name="Freeform 17"/>
              <p:cNvSpPr>
                <a:spLocks/>
              </p:cNvSpPr>
              <p:nvPr/>
            </p:nvSpPr>
            <p:spPr bwMode="auto">
              <a:xfrm>
                <a:off x="1994" y="1207"/>
                <a:ext cx="56" cy="161"/>
              </a:xfrm>
              <a:custGeom>
                <a:avLst/>
                <a:gdLst>
                  <a:gd name="T0" fmla="+- 0 1997 1994"/>
                  <a:gd name="T1" fmla="*/ T0 w 56"/>
                  <a:gd name="T2" fmla="+- 0 1207 1207"/>
                  <a:gd name="T3" fmla="*/ 1207 h 161"/>
                  <a:gd name="T4" fmla="+- 0 1994 1994"/>
                  <a:gd name="T5" fmla="*/ T4 w 56"/>
                  <a:gd name="T6" fmla="+- 0 1207 1207"/>
                  <a:gd name="T7" fmla="*/ 1207 h 161"/>
                  <a:gd name="T8" fmla="+- 0 1994 1994"/>
                  <a:gd name="T9" fmla="*/ T8 w 56"/>
                  <a:gd name="T10" fmla="+- 0 1228 1207"/>
                  <a:gd name="T11" fmla="*/ 1228 h 161"/>
                  <a:gd name="T12" fmla="+- 0 2004 1994"/>
                  <a:gd name="T13" fmla="*/ T12 w 56"/>
                  <a:gd name="T14" fmla="+- 0 1267 1207"/>
                  <a:gd name="T15" fmla="*/ 1267 h 161"/>
                  <a:gd name="T16" fmla="+- 0 2009 1994"/>
                  <a:gd name="T17" fmla="*/ T16 w 56"/>
                  <a:gd name="T18" fmla="+- 0 1279 1207"/>
                  <a:gd name="T19" fmla="*/ 1279 h 161"/>
                  <a:gd name="T20" fmla="+- 0 2016 1994"/>
                  <a:gd name="T21" fmla="*/ T20 w 56"/>
                  <a:gd name="T22" fmla="+- 0 1308 1207"/>
                  <a:gd name="T23" fmla="*/ 1308 h 161"/>
                  <a:gd name="T24" fmla="+- 0 2018 1994"/>
                  <a:gd name="T25" fmla="*/ T24 w 56"/>
                  <a:gd name="T26" fmla="+- 0 1320 1207"/>
                  <a:gd name="T27" fmla="*/ 1320 h 161"/>
                  <a:gd name="T28" fmla="+- 0 2023 1994"/>
                  <a:gd name="T29" fmla="*/ T28 w 56"/>
                  <a:gd name="T30" fmla="+- 0 1329 1207"/>
                  <a:gd name="T31" fmla="*/ 1329 h 161"/>
                  <a:gd name="T32" fmla="+- 0 2028 1994"/>
                  <a:gd name="T33" fmla="*/ T32 w 56"/>
                  <a:gd name="T34" fmla="+- 0 1348 1207"/>
                  <a:gd name="T35" fmla="*/ 1348 h 161"/>
                  <a:gd name="T36" fmla="+- 0 2035 1994"/>
                  <a:gd name="T37" fmla="*/ T36 w 56"/>
                  <a:gd name="T38" fmla="+- 0 1358 1207"/>
                  <a:gd name="T39" fmla="*/ 1358 h 161"/>
                  <a:gd name="T40" fmla="+- 0 2038 1994"/>
                  <a:gd name="T41" fmla="*/ T40 w 56"/>
                  <a:gd name="T42" fmla="+- 0 1368 1207"/>
                  <a:gd name="T43" fmla="*/ 1368 h 161"/>
                  <a:gd name="T44" fmla="+- 0 2050 1994"/>
                  <a:gd name="T45" fmla="*/ T44 w 56"/>
                  <a:gd name="T46" fmla="+- 0 1368 1207"/>
                  <a:gd name="T47" fmla="*/ 1368 h 161"/>
                  <a:gd name="T48" fmla="+- 0 2047 1994"/>
                  <a:gd name="T49" fmla="*/ T48 w 56"/>
                  <a:gd name="T50" fmla="+- 0 1360 1207"/>
                  <a:gd name="T51" fmla="*/ 1360 h 161"/>
                  <a:gd name="T52" fmla="+- 0 2047 1994"/>
                  <a:gd name="T53" fmla="*/ T52 w 56"/>
                  <a:gd name="T54" fmla="+- 0 1341 1207"/>
                  <a:gd name="T55" fmla="*/ 1341 h 161"/>
                  <a:gd name="T56" fmla="+- 0 2042 1994"/>
                  <a:gd name="T57" fmla="*/ T56 w 56"/>
                  <a:gd name="T58" fmla="+- 0 1334 1207"/>
                  <a:gd name="T59" fmla="*/ 1334 h 161"/>
                  <a:gd name="T60" fmla="+- 0 2038 1994"/>
                  <a:gd name="T61" fmla="*/ T60 w 56"/>
                  <a:gd name="T62" fmla="+- 0 1315 1207"/>
                  <a:gd name="T63" fmla="*/ 1315 h 161"/>
                  <a:gd name="T64" fmla="+- 0 2035 1994"/>
                  <a:gd name="T65" fmla="*/ T64 w 56"/>
                  <a:gd name="T66" fmla="+- 0 1308 1207"/>
                  <a:gd name="T67" fmla="*/ 1308 h 161"/>
                  <a:gd name="T68" fmla="+- 0 2026 1994"/>
                  <a:gd name="T69" fmla="*/ T68 w 56"/>
                  <a:gd name="T70" fmla="+- 0 1269 1207"/>
                  <a:gd name="T71" fmla="*/ 1269 h 161"/>
                  <a:gd name="T72" fmla="+- 0 2023 1994"/>
                  <a:gd name="T73" fmla="*/ T72 w 56"/>
                  <a:gd name="T74" fmla="+- 0 1262 1207"/>
                  <a:gd name="T75" fmla="*/ 1262 h 161"/>
                  <a:gd name="T76" fmla="+- 0 2018 1994"/>
                  <a:gd name="T77" fmla="*/ T76 w 56"/>
                  <a:gd name="T78" fmla="+- 0 1243 1207"/>
                  <a:gd name="T79" fmla="*/ 1243 h 161"/>
                  <a:gd name="T80" fmla="+- 0 2014 1994"/>
                  <a:gd name="T81" fmla="*/ T80 w 56"/>
                  <a:gd name="T82" fmla="+- 0 1235 1207"/>
                  <a:gd name="T83" fmla="*/ 1235 h 161"/>
                  <a:gd name="T84" fmla="+- 0 2011 1994"/>
                  <a:gd name="T85" fmla="*/ T84 w 56"/>
                  <a:gd name="T86" fmla="+- 0 1226 1207"/>
                  <a:gd name="T87" fmla="*/ 1226 h 161"/>
                  <a:gd name="T88" fmla="+- 0 2006 1994"/>
                  <a:gd name="T89" fmla="*/ T88 w 56"/>
                  <a:gd name="T90" fmla="+- 0 1221 1207"/>
                  <a:gd name="T91" fmla="*/ 1221 h 161"/>
                  <a:gd name="T92" fmla="+- 0 2002 1994"/>
                  <a:gd name="T93" fmla="*/ T92 w 56"/>
                  <a:gd name="T94" fmla="+- 0 1212 1207"/>
                  <a:gd name="T95" fmla="*/ 1212 h 161"/>
                  <a:gd name="T96" fmla="+- 0 1997 1994"/>
                  <a:gd name="T97" fmla="*/ T96 w 56"/>
                  <a:gd name="T98" fmla="+- 0 1207 1207"/>
                  <a:gd name="T99" fmla="*/ 1207 h 16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56" h="161">
                    <a:moveTo>
                      <a:pt x="3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10" y="60"/>
                    </a:lnTo>
                    <a:lnTo>
                      <a:pt x="15" y="72"/>
                    </a:lnTo>
                    <a:lnTo>
                      <a:pt x="22" y="101"/>
                    </a:lnTo>
                    <a:lnTo>
                      <a:pt x="24" y="113"/>
                    </a:lnTo>
                    <a:lnTo>
                      <a:pt x="29" y="122"/>
                    </a:lnTo>
                    <a:lnTo>
                      <a:pt x="34" y="141"/>
                    </a:lnTo>
                    <a:lnTo>
                      <a:pt x="41" y="151"/>
                    </a:lnTo>
                    <a:lnTo>
                      <a:pt x="44" y="161"/>
                    </a:lnTo>
                    <a:lnTo>
                      <a:pt x="56" y="161"/>
                    </a:lnTo>
                    <a:lnTo>
                      <a:pt x="53" y="153"/>
                    </a:lnTo>
                    <a:lnTo>
                      <a:pt x="53" y="134"/>
                    </a:lnTo>
                    <a:lnTo>
                      <a:pt x="48" y="127"/>
                    </a:lnTo>
                    <a:lnTo>
                      <a:pt x="44" y="108"/>
                    </a:lnTo>
                    <a:lnTo>
                      <a:pt x="41" y="101"/>
                    </a:lnTo>
                    <a:lnTo>
                      <a:pt x="32" y="62"/>
                    </a:lnTo>
                    <a:lnTo>
                      <a:pt x="29" y="55"/>
                    </a:lnTo>
                    <a:lnTo>
                      <a:pt x="24" y="36"/>
                    </a:lnTo>
                    <a:lnTo>
                      <a:pt x="20" y="28"/>
                    </a:lnTo>
                    <a:lnTo>
                      <a:pt x="17" y="19"/>
                    </a:lnTo>
                    <a:lnTo>
                      <a:pt x="12" y="14"/>
                    </a:lnTo>
                    <a:lnTo>
                      <a:pt x="8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41" name="Group 13"/>
            <p:cNvGrpSpPr>
              <a:grpSpLocks/>
            </p:cNvGrpSpPr>
            <p:nvPr/>
          </p:nvGrpSpPr>
          <p:grpSpPr bwMode="auto">
            <a:xfrm>
              <a:off x="1850" y="736"/>
              <a:ext cx="48" cy="24"/>
              <a:chOff x="1850" y="736"/>
              <a:chExt cx="48" cy="24"/>
            </a:xfrm>
          </p:grpSpPr>
          <p:sp>
            <p:nvSpPr>
              <p:cNvPr id="51" name="Freeform 15"/>
              <p:cNvSpPr>
                <a:spLocks/>
              </p:cNvSpPr>
              <p:nvPr/>
            </p:nvSpPr>
            <p:spPr bwMode="auto">
              <a:xfrm>
                <a:off x="1850" y="736"/>
                <a:ext cx="48" cy="24"/>
              </a:xfrm>
              <a:custGeom>
                <a:avLst/>
                <a:gdLst>
                  <a:gd name="T0" fmla="+- 0 1889 1850"/>
                  <a:gd name="T1" fmla="*/ T0 w 48"/>
                  <a:gd name="T2" fmla="+- 0 758 736"/>
                  <a:gd name="T3" fmla="*/ 758 h 24"/>
                  <a:gd name="T4" fmla="+- 0 1865 1850"/>
                  <a:gd name="T5" fmla="*/ T4 w 48"/>
                  <a:gd name="T6" fmla="+- 0 758 736"/>
                  <a:gd name="T7" fmla="*/ 758 h 24"/>
                  <a:gd name="T8" fmla="+- 0 1870 1850"/>
                  <a:gd name="T9" fmla="*/ T8 w 48"/>
                  <a:gd name="T10" fmla="+- 0 760 736"/>
                  <a:gd name="T11" fmla="*/ 760 h 24"/>
                  <a:gd name="T12" fmla="+- 0 1884 1850"/>
                  <a:gd name="T13" fmla="*/ T12 w 48"/>
                  <a:gd name="T14" fmla="+- 0 760 736"/>
                  <a:gd name="T15" fmla="*/ 760 h 24"/>
                  <a:gd name="T16" fmla="+- 0 1889 1850"/>
                  <a:gd name="T17" fmla="*/ T16 w 48"/>
                  <a:gd name="T18" fmla="+- 0 758 736"/>
                  <a:gd name="T19" fmla="*/ 758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8" h="24">
                    <a:moveTo>
                      <a:pt x="39" y="22"/>
                    </a:moveTo>
                    <a:lnTo>
                      <a:pt x="15" y="22"/>
                    </a:lnTo>
                    <a:lnTo>
                      <a:pt x="20" y="24"/>
                    </a:lnTo>
                    <a:lnTo>
                      <a:pt x="34" y="24"/>
                    </a:lnTo>
                    <a:lnTo>
                      <a:pt x="39" y="22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2" name="Freeform 14"/>
              <p:cNvSpPr>
                <a:spLocks/>
              </p:cNvSpPr>
              <p:nvPr/>
            </p:nvSpPr>
            <p:spPr bwMode="auto">
              <a:xfrm>
                <a:off x="1850" y="736"/>
                <a:ext cx="48" cy="24"/>
              </a:xfrm>
              <a:custGeom>
                <a:avLst/>
                <a:gdLst>
                  <a:gd name="T0" fmla="+- 0 1874 1850"/>
                  <a:gd name="T1" fmla="*/ T0 w 48"/>
                  <a:gd name="T2" fmla="+- 0 736 736"/>
                  <a:gd name="T3" fmla="*/ 736 h 24"/>
                  <a:gd name="T4" fmla="+- 0 1865 1850"/>
                  <a:gd name="T5" fmla="*/ T4 w 48"/>
                  <a:gd name="T6" fmla="+- 0 736 736"/>
                  <a:gd name="T7" fmla="*/ 736 h 24"/>
                  <a:gd name="T8" fmla="+- 0 1858 1850"/>
                  <a:gd name="T9" fmla="*/ T8 w 48"/>
                  <a:gd name="T10" fmla="+- 0 741 736"/>
                  <a:gd name="T11" fmla="*/ 741 h 24"/>
                  <a:gd name="T12" fmla="+- 0 1853 1850"/>
                  <a:gd name="T13" fmla="*/ T12 w 48"/>
                  <a:gd name="T14" fmla="+- 0 746 736"/>
                  <a:gd name="T15" fmla="*/ 746 h 24"/>
                  <a:gd name="T16" fmla="+- 0 1850 1850"/>
                  <a:gd name="T17" fmla="*/ T16 w 48"/>
                  <a:gd name="T18" fmla="+- 0 751 736"/>
                  <a:gd name="T19" fmla="*/ 751 h 24"/>
                  <a:gd name="T20" fmla="+- 0 1858 1850"/>
                  <a:gd name="T21" fmla="*/ T20 w 48"/>
                  <a:gd name="T22" fmla="+- 0 758 736"/>
                  <a:gd name="T23" fmla="*/ 758 h 24"/>
                  <a:gd name="T24" fmla="+- 0 1894 1850"/>
                  <a:gd name="T25" fmla="*/ T24 w 48"/>
                  <a:gd name="T26" fmla="+- 0 758 736"/>
                  <a:gd name="T27" fmla="*/ 758 h 24"/>
                  <a:gd name="T28" fmla="+- 0 1896 1850"/>
                  <a:gd name="T29" fmla="*/ T28 w 48"/>
                  <a:gd name="T30" fmla="+- 0 755 736"/>
                  <a:gd name="T31" fmla="*/ 755 h 24"/>
                  <a:gd name="T32" fmla="+- 0 1898 1850"/>
                  <a:gd name="T33" fmla="*/ T32 w 48"/>
                  <a:gd name="T34" fmla="+- 0 753 736"/>
                  <a:gd name="T35" fmla="*/ 753 h 24"/>
                  <a:gd name="T36" fmla="+- 0 1898 1850"/>
                  <a:gd name="T37" fmla="*/ T36 w 48"/>
                  <a:gd name="T38" fmla="+- 0 748 736"/>
                  <a:gd name="T39" fmla="*/ 748 h 24"/>
                  <a:gd name="T40" fmla="+- 0 1894 1850"/>
                  <a:gd name="T41" fmla="*/ T40 w 48"/>
                  <a:gd name="T42" fmla="+- 0 746 736"/>
                  <a:gd name="T43" fmla="*/ 746 h 24"/>
                  <a:gd name="T44" fmla="+- 0 1884 1850"/>
                  <a:gd name="T45" fmla="*/ T44 w 48"/>
                  <a:gd name="T46" fmla="+- 0 739 736"/>
                  <a:gd name="T47" fmla="*/ 739 h 24"/>
                  <a:gd name="T48" fmla="+- 0 1874 1850"/>
                  <a:gd name="T49" fmla="*/ T48 w 48"/>
                  <a:gd name="T50" fmla="+- 0 736 736"/>
                  <a:gd name="T51" fmla="*/ 736 h 2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48" h="24">
                    <a:moveTo>
                      <a:pt x="24" y="0"/>
                    </a:moveTo>
                    <a:lnTo>
                      <a:pt x="15" y="0"/>
                    </a:lnTo>
                    <a:lnTo>
                      <a:pt x="8" y="5"/>
                    </a:lnTo>
                    <a:lnTo>
                      <a:pt x="3" y="10"/>
                    </a:lnTo>
                    <a:lnTo>
                      <a:pt x="0" y="15"/>
                    </a:lnTo>
                    <a:lnTo>
                      <a:pt x="8" y="22"/>
                    </a:lnTo>
                    <a:lnTo>
                      <a:pt x="44" y="22"/>
                    </a:lnTo>
                    <a:lnTo>
                      <a:pt x="46" y="19"/>
                    </a:lnTo>
                    <a:lnTo>
                      <a:pt x="48" y="17"/>
                    </a:lnTo>
                    <a:lnTo>
                      <a:pt x="48" y="12"/>
                    </a:lnTo>
                    <a:lnTo>
                      <a:pt x="44" y="10"/>
                    </a:lnTo>
                    <a:lnTo>
                      <a:pt x="34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42" name="Group 10"/>
            <p:cNvGrpSpPr>
              <a:grpSpLocks/>
            </p:cNvGrpSpPr>
            <p:nvPr/>
          </p:nvGrpSpPr>
          <p:grpSpPr bwMode="auto">
            <a:xfrm>
              <a:off x="1752" y="844"/>
              <a:ext cx="149" cy="27"/>
              <a:chOff x="1752" y="844"/>
              <a:chExt cx="149" cy="27"/>
            </a:xfrm>
          </p:grpSpPr>
          <p:sp>
            <p:nvSpPr>
              <p:cNvPr id="49" name="Freeform 12"/>
              <p:cNvSpPr>
                <a:spLocks/>
              </p:cNvSpPr>
              <p:nvPr/>
            </p:nvSpPr>
            <p:spPr bwMode="auto">
              <a:xfrm>
                <a:off x="1752" y="844"/>
                <a:ext cx="149" cy="27"/>
              </a:xfrm>
              <a:custGeom>
                <a:avLst/>
                <a:gdLst>
                  <a:gd name="T0" fmla="+- 0 1882 1752"/>
                  <a:gd name="T1" fmla="*/ T0 w 149"/>
                  <a:gd name="T2" fmla="+- 0 844 844"/>
                  <a:gd name="T3" fmla="*/ 844 h 27"/>
                  <a:gd name="T4" fmla="+- 0 1853 1752"/>
                  <a:gd name="T5" fmla="*/ T4 w 149"/>
                  <a:gd name="T6" fmla="+- 0 844 844"/>
                  <a:gd name="T7" fmla="*/ 844 h 27"/>
                  <a:gd name="T8" fmla="+- 0 1848 1752"/>
                  <a:gd name="T9" fmla="*/ T8 w 149"/>
                  <a:gd name="T10" fmla="+- 0 847 844"/>
                  <a:gd name="T11" fmla="*/ 847 h 27"/>
                  <a:gd name="T12" fmla="+- 0 1841 1752"/>
                  <a:gd name="T13" fmla="*/ T12 w 149"/>
                  <a:gd name="T14" fmla="+- 0 847 844"/>
                  <a:gd name="T15" fmla="*/ 847 h 27"/>
                  <a:gd name="T16" fmla="+- 0 1836 1752"/>
                  <a:gd name="T17" fmla="*/ T16 w 149"/>
                  <a:gd name="T18" fmla="+- 0 849 844"/>
                  <a:gd name="T19" fmla="*/ 849 h 27"/>
                  <a:gd name="T20" fmla="+- 0 1790 1752"/>
                  <a:gd name="T21" fmla="*/ T20 w 149"/>
                  <a:gd name="T22" fmla="+- 0 849 844"/>
                  <a:gd name="T23" fmla="*/ 849 h 27"/>
                  <a:gd name="T24" fmla="+- 0 1783 1752"/>
                  <a:gd name="T25" fmla="*/ T24 w 149"/>
                  <a:gd name="T26" fmla="+- 0 852 844"/>
                  <a:gd name="T27" fmla="*/ 852 h 27"/>
                  <a:gd name="T28" fmla="+- 0 1774 1752"/>
                  <a:gd name="T29" fmla="*/ T28 w 149"/>
                  <a:gd name="T30" fmla="+- 0 852 844"/>
                  <a:gd name="T31" fmla="*/ 852 h 27"/>
                  <a:gd name="T32" fmla="+- 0 1766 1752"/>
                  <a:gd name="T33" fmla="*/ T32 w 149"/>
                  <a:gd name="T34" fmla="+- 0 856 844"/>
                  <a:gd name="T35" fmla="*/ 856 h 27"/>
                  <a:gd name="T36" fmla="+- 0 1759 1752"/>
                  <a:gd name="T37" fmla="*/ T36 w 149"/>
                  <a:gd name="T38" fmla="+- 0 856 844"/>
                  <a:gd name="T39" fmla="*/ 856 h 27"/>
                  <a:gd name="T40" fmla="+- 0 1752 1752"/>
                  <a:gd name="T41" fmla="*/ T40 w 149"/>
                  <a:gd name="T42" fmla="+- 0 861 844"/>
                  <a:gd name="T43" fmla="*/ 861 h 27"/>
                  <a:gd name="T44" fmla="+- 0 1754 1752"/>
                  <a:gd name="T45" fmla="*/ T44 w 149"/>
                  <a:gd name="T46" fmla="+- 0 866 844"/>
                  <a:gd name="T47" fmla="*/ 866 h 27"/>
                  <a:gd name="T48" fmla="+- 0 1754 1752"/>
                  <a:gd name="T49" fmla="*/ T48 w 149"/>
                  <a:gd name="T50" fmla="+- 0 871 844"/>
                  <a:gd name="T51" fmla="*/ 871 h 27"/>
                  <a:gd name="T52" fmla="+- 0 1790 1752"/>
                  <a:gd name="T53" fmla="*/ T52 w 149"/>
                  <a:gd name="T54" fmla="+- 0 871 844"/>
                  <a:gd name="T55" fmla="*/ 871 h 27"/>
                  <a:gd name="T56" fmla="+- 0 1798 1752"/>
                  <a:gd name="T57" fmla="*/ T56 w 149"/>
                  <a:gd name="T58" fmla="+- 0 868 844"/>
                  <a:gd name="T59" fmla="*/ 868 h 27"/>
                  <a:gd name="T60" fmla="+- 0 1807 1752"/>
                  <a:gd name="T61" fmla="*/ T60 w 149"/>
                  <a:gd name="T62" fmla="+- 0 868 844"/>
                  <a:gd name="T63" fmla="*/ 868 h 27"/>
                  <a:gd name="T64" fmla="+- 0 1817 1752"/>
                  <a:gd name="T65" fmla="*/ T64 w 149"/>
                  <a:gd name="T66" fmla="+- 0 866 844"/>
                  <a:gd name="T67" fmla="*/ 866 h 27"/>
                  <a:gd name="T68" fmla="+- 0 1843 1752"/>
                  <a:gd name="T69" fmla="*/ T68 w 149"/>
                  <a:gd name="T70" fmla="+- 0 866 844"/>
                  <a:gd name="T71" fmla="*/ 866 h 27"/>
                  <a:gd name="T72" fmla="+- 0 1853 1752"/>
                  <a:gd name="T73" fmla="*/ T72 w 149"/>
                  <a:gd name="T74" fmla="+- 0 864 844"/>
                  <a:gd name="T75" fmla="*/ 864 h 27"/>
                  <a:gd name="T76" fmla="+- 0 1898 1752"/>
                  <a:gd name="T77" fmla="*/ T76 w 149"/>
                  <a:gd name="T78" fmla="+- 0 864 844"/>
                  <a:gd name="T79" fmla="*/ 864 h 27"/>
                  <a:gd name="T80" fmla="+- 0 1898 1752"/>
                  <a:gd name="T81" fmla="*/ T80 w 149"/>
                  <a:gd name="T82" fmla="+- 0 861 844"/>
                  <a:gd name="T83" fmla="*/ 861 h 27"/>
                  <a:gd name="T84" fmla="+- 0 1901 1752"/>
                  <a:gd name="T85" fmla="*/ T84 w 149"/>
                  <a:gd name="T86" fmla="+- 0 856 844"/>
                  <a:gd name="T87" fmla="*/ 856 h 27"/>
                  <a:gd name="T88" fmla="+- 0 1891 1752"/>
                  <a:gd name="T89" fmla="*/ T88 w 149"/>
                  <a:gd name="T90" fmla="+- 0 849 844"/>
                  <a:gd name="T91" fmla="*/ 849 h 27"/>
                  <a:gd name="T92" fmla="+- 0 1882 1752"/>
                  <a:gd name="T93" fmla="*/ T92 w 149"/>
                  <a:gd name="T94" fmla="+- 0 844 844"/>
                  <a:gd name="T95" fmla="*/ 844 h 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149" h="27">
                    <a:moveTo>
                      <a:pt x="130" y="0"/>
                    </a:moveTo>
                    <a:lnTo>
                      <a:pt x="101" y="0"/>
                    </a:lnTo>
                    <a:lnTo>
                      <a:pt x="96" y="3"/>
                    </a:lnTo>
                    <a:lnTo>
                      <a:pt x="89" y="3"/>
                    </a:lnTo>
                    <a:lnTo>
                      <a:pt x="84" y="5"/>
                    </a:lnTo>
                    <a:lnTo>
                      <a:pt x="38" y="5"/>
                    </a:lnTo>
                    <a:lnTo>
                      <a:pt x="31" y="8"/>
                    </a:lnTo>
                    <a:lnTo>
                      <a:pt x="22" y="8"/>
                    </a:lnTo>
                    <a:lnTo>
                      <a:pt x="14" y="12"/>
                    </a:lnTo>
                    <a:lnTo>
                      <a:pt x="7" y="12"/>
                    </a:lnTo>
                    <a:lnTo>
                      <a:pt x="0" y="17"/>
                    </a:lnTo>
                    <a:lnTo>
                      <a:pt x="2" y="22"/>
                    </a:lnTo>
                    <a:lnTo>
                      <a:pt x="2" y="27"/>
                    </a:lnTo>
                    <a:lnTo>
                      <a:pt x="38" y="27"/>
                    </a:lnTo>
                    <a:lnTo>
                      <a:pt x="46" y="24"/>
                    </a:lnTo>
                    <a:lnTo>
                      <a:pt x="55" y="24"/>
                    </a:lnTo>
                    <a:lnTo>
                      <a:pt x="65" y="22"/>
                    </a:lnTo>
                    <a:lnTo>
                      <a:pt x="91" y="22"/>
                    </a:lnTo>
                    <a:lnTo>
                      <a:pt x="101" y="20"/>
                    </a:lnTo>
                    <a:lnTo>
                      <a:pt x="146" y="20"/>
                    </a:lnTo>
                    <a:lnTo>
                      <a:pt x="146" y="17"/>
                    </a:lnTo>
                    <a:lnTo>
                      <a:pt x="149" y="12"/>
                    </a:lnTo>
                    <a:lnTo>
                      <a:pt x="139" y="5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50" name="Freeform 11"/>
              <p:cNvSpPr>
                <a:spLocks/>
              </p:cNvSpPr>
              <p:nvPr/>
            </p:nvSpPr>
            <p:spPr bwMode="auto">
              <a:xfrm>
                <a:off x="1752" y="844"/>
                <a:ext cx="149" cy="27"/>
              </a:xfrm>
              <a:custGeom>
                <a:avLst/>
                <a:gdLst>
                  <a:gd name="T0" fmla="+- 0 1898 1752"/>
                  <a:gd name="T1" fmla="*/ T0 w 149"/>
                  <a:gd name="T2" fmla="+- 0 864 844"/>
                  <a:gd name="T3" fmla="*/ 864 h 27"/>
                  <a:gd name="T4" fmla="+- 0 1889 1752"/>
                  <a:gd name="T5" fmla="*/ T4 w 149"/>
                  <a:gd name="T6" fmla="+- 0 864 844"/>
                  <a:gd name="T7" fmla="*/ 864 h 27"/>
                  <a:gd name="T8" fmla="+- 0 1898 1752"/>
                  <a:gd name="T9" fmla="*/ T8 w 149"/>
                  <a:gd name="T10" fmla="+- 0 866 844"/>
                  <a:gd name="T11" fmla="*/ 866 h 27"/>
                  <a:gd name="T12" fmla="+- 0 1898 1752"/>
                  <a:gd name="T13" fmla="*/ T12 w 149"/>
                  <a:gd name="T14" fmla="+- 0 864 844"/>
                  <a:gd name="T15" fmla="*/ 864 h 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9" h="27">
                    <a:moveTo>
                      <a:pt x="146" y="20"/>
                    </a:moveTo>
                    <a:lnTo>
                      <a:pt x="137" y="20"/>
                    </a:lnTo>
                    <a:lnTo>
                      <a:pt x="146" y="22"/>
                    </a:lnTo>
                    <a:lnTo>
                      <a:pt x="146" y="20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43" name="Group 8"/>
            <p:cNvGrpSpPr>
              <a:grpSpLocks/>
            </p:cNvGrpSpPr>
            <p:nvPr/>
          </p:nvGrpSpPr>
          <p:grpSpPr bwMode="auto">
            <a:xfrm>
              <a:off x="1805" y="960"/>
              <a:ext cx="106" cy="34"/>
              <a:chOff x="1805" y="960"/>
              <a:chExt cx="106" cy="34"/>
            </a:xfrm>
          </p:grpSpPr>
          <p:sp>
            <p:nvSpPr>
              <p:cNvPr id="48" name="Freeform 9"/>
              <p:cNvSpPr>
                <a:spLocks/>
              </p:cNvSpPr>
              <p:nvPr/>
            </p:nvSpPr>
            <p:spPr bwMode="auto">
              <a:xfrm>
                <a:off x="1805" y="960"/>
                <a:ext cx="106" cy="34"/>
              </a:xfrm>
              <a:custGeom>
                <a:avLst/>
                <a:gdLst>
                  <a:gd name="T0" fmla="+- 0 1896 1805"/>
                  <a:gd name="T1" fmla="*/ T0 w 106"/>
                  <a:gd name="T2" fmla="+- 0 960 960"/>
                  <a:gd name="T3" fmla="*/ 960 h 34"/>
                  <a:gd name="T4" fmla="+- 0 1889 1805"/>
                  <a:gd name="T5" fmla="*/ T4 w 106"/>
                  <a:gd name="T6" fmla="+- 0 960 960"/>
                  <a:gd name="T7" fmla="*/ 960 h 34"/>
                  <a:gd name="T8" fmla="+- 0 1870 1805"/>
                  <a:gd name="T9" fmla="*/ T8 w 106"/>
                  <a:gd name="T10" fmla="+- 0 964 960"/>
                  <a:gd name="T11" fmla="*/ 964 h 34"/>
                  <a:gd name="T12" fmla="+- 0 1860 1805"/>
                  <a:gd name="T13" fmla="*/ T12 w 106"/>
                  <a:gd name="T14" fmla="+- 0 964 960"/>
                  <a:gd name="T15" fmla="*/ 964 h 34"/>
                  <a:gd name="T16" fmla="+- 0 1822 1805"/>
                  <a:gd name="T17" fmla="*/ T16 w 106"/>
                  <a:gd name="T18" fmla="+- 0 974 960"/>
                  <a:gd name="T19" fmla="*/ 974 h 34"/>
                  <a:gd name="T20" fmla="+- 0 1814 1805"/>
                  <a:gd name="T21" fmla="*/ T20 w 106"/>
                  <a:gd name="T22" fmla="+- 0 979 960"/>
                  <a:gd name="T23" fmla="*/ 979 h 34"/>
                  <a:gd name="T24" fmla="+- 0 1805 1805"/>
                  <a:gd name="T25" fmla="*/ T24 w 106"/>
                  <a:gd name="T26" fmla="+- 0 986 960"/>
                  <a:gd name="T27" fmla="*/ 986 h 34"/>
                  <a:gd name="T28" fmla="+- 0 1810 1805"/>
                  <a:gd name="T29" fmla="*/ T28 w 106"/>
                  <a:gd name="T30" fmla="+- 0 988 960"/>
                  <a:gd name="T31" fmla="*/ 988 h 34"/>
                  <a:gd name="T32" fmla="+- 0 1814 1805"/>
                  <a:gd name="T33" fmla="*/ T32 w 106"/>
                  <a:gd name="T34" fmla="+- 0 993 960"/>
                  <a:gd name="T35" fmla="*/ 993 h 34"/>
                  <a:gd name="T36" fmla="+- 0 1824 1805"/>
                  <a:gd name="T37" fmla="*/ T36 w 106"/>
                  <a:gd name="T38" fmla="+- 0 988 960"/>
                  <a:gd name="T39" fmla="*/ 988 h 34"/>
                  <a:gd name="T40" fmla="+- 0 1834 1805"/>
                  <a:gd name="T41" fmla="*/ T40 w 106"/>
                  <a:gd name="T42" fmla="+- 0 988 960"/>
                  <a:gd name="T43" fmla="*/ 988 h 34"/>
                  <a:gd name="T44" fmla="+- 0 1841 1805"/>
                  <a:gd name="T45" fmla="*/ T44 w 106"/>
                  <a:gd name="T46" fmla="+- 0 986 960"/>
                  <a:gd name="T47" fmla="*/ 986 h 34"/>
                  <a:gd name="T48" fmla="+- 0 1848 1805"/>
                  <a:gd name="T49" fmla="*/ T48 w 106"/>
                  <a:gd name="T50" fmla="+- 0 986 960"/>
                  <a:gd name="T51" fmla="*/ 986 h 34"/>
                  <a:gd name="T52" fmla="+- 0 1853 1805"/>
                  <a:gd name="T53" fmla="*/ T52 w 106"/>
                  <a:gd name="T54" fmla="+- 0 984 960"/>
                  <a:gd name="T55" fmla="*/ 984 h 34"/>
                  <a:gd name="T56" fmla="+- 0 1860 1805"/>
                  <a:gd name="T57" fmla="*/ T56 w 106"/>
                  <a:gd name="T58" fmla="+- 0 984 960"/>
                  <a:gd name="T59" fmla="*/ 984 h 34"/>
                  <a:gd name="T60" fmla="+- 0 1865 1805"/>
                  <a:gd name="T61" fmla="*/ T60 w 106"/>
                  <a:gd name="T62" fmla="+- 0 981 960"/>
                  <a:gd name="T63" fmla="*/ 981 h 34"/>
                  <a:gd name="T64" fmla="+- 0 1870 1805"/>
                  <a:gd name="T65" fmla="*/ T64 w 106"/>
                  <a:gd name="T66" fmla="+- 0 981 960"/>
                  <a:gd name="T67" fmla="*/ 981 h 34"/>
                  <a:gd name="T68" fmla="+- 0 1877 1805"/>
                  <a:gd name="T69" fmla="*/ T68 w 106"/>
                  <a:gd name="T70" fmla="+- 0 979 960"/>
                  <a:gd name="T71" fmla="*/ 979 h 34"/>
                  <a:gd name="T72" fmla="+- 0 1908 1805"/>
                  <a:gd name="T73" fmla="*/ T72 w 106"/>
                  <a:gd name="T74" fmla="+- 0 979 960"/>
                  <a:gd name="T75" fmla="*/ 979 h 34"/>
                  <a:gd name="T76" fmla="+- 0 1908 1805"/>
                  <a:gd name="T77" fmla="*/ T76 w 106"/>
                  <a:gd name="T78" fmla="+- 0 974 960"/>
                  <a:gd name="T79" fmla="*/ 974 h 34"/>
                  <a:gd name="T80" fmla="+- 0 1910 1805"/>
                  <a:gd name="T81" fmla="*/ T80 w 106"/>
                  <a:gd name="T82" fmla="+- 0 969 960"/>
                  <a:gd name="T83" fmla="*/ 969 h 34"/>
                  <a:gd name="T84" fmla="+- 0 1901 1805"/>
                  <a:gd name="T85" fmla="*/ T84 w 106"/>
                  <a:gd name="T86" fmla="+- 0 962 960"/>
                  <a:gd name="T87" fmla="*/ 962 h 34"/>
                  <a:gd name="T88" fmla="+- 0 1896 1805"/>
                  <a:gd name="T89" fmla="*/ T88 w 106"/>
                  <a:gd name="T90" fmla="+- 0 960 960"/>
                  <a:gd name="T91" fmla="*/ 960 h 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106" h="34">
                    <a:moveTo>
                      <a:pt x="91" y="0"/>
                    </a:moveTo>
                    <a:lnTo>
                      <a:pt x="84" y="0"/>
                    </a:lnTo>
                    <a:lnTo>
                      <a:pt x="65" y="4"/>
                    </a:lnTo>
                    <a:lnTo>
                      <a:pt x="55" y="4"/>
                    </a:lnTo>
                    <a:lnTo>
                      <a:pt x="17" y="14"/>
                    </a:lnTo>
                    <a:lnTo>
                      <a:pt x="9" y="19"/>
                    </a:lnTo>
                    <a:lnTo>
                      <a:pt x="0" y="26"/>
                    </a:lnTo>
                    <a:lnTo>
                      <a:pt x="5" y="28"/>
                    </a:lnTo>
                    <a:lnTo>
                      <a:pt x="9" y="33"/>
                    </a:lnTo>
                    <a:lnTo>
                      <a:pt x="19" y="28"/>
                    </a:lnTo>
                    <a:lnTo>
                      <a:pt x="29" y="28"/>
                    </a:lnTo>
                    <a:lnTo>
                      <a:pt x="36" y="26"/>
                    </a:lnTo>
                    <a:lnTo>
                      <a:pt x="43" y="26"/>
                    </a:lnTo>
                    <a:lnTo>
                      <a:pt x="48" y="24"/>
                    </a:lnTo>
                    <a:lnTo>
                      <a:pt x="55" y="24"/>
                    </a:lnTo>
                    <a:lnTo>
                      <a:pt x="60" y="21"/>
                    </a:lnTo>
                    <a:lnTo>
                      <a:pt x="65" y="21"/>
                    </a:lnTo>
                    <a:lnTo>
                      <a:pt x="72" y="19"/>
                    </a:lnTo>
                    <a:lnTo>
                      <a:pt x="103" y="19"/>
                    </a:lnTo>
                    <a:lnTo>
                      <a:pt x="103" y="14"/>
                    </a:lnTo>
                    <a:lnTo>
                      <a:pt x="105" y="9"/>
                    </a:lnTo>
                    <a:lnTo>
                      <a:pt x="96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44" name="Group 6"/>
            <p:cNvGrpSpPr>
              <a:grpSpLocks/>
            </p:cNvGrpSpPr>
            <p:nvPr/>
          </p:nvGrpSpPr>
          <p:grpSpPr bwMode="auto">
            <a:xfrm>
              <a:off x="1709" y="976"/>
              <a:ext cx="77" cy="39"/>
              <a:chOff x="1709" y="976"/>
              <a:chExt cx="77" cy="39"/>
            </a:xfrm>
          </p:grpSpPr>
          <p:sp>
            <p:nvSpPr>
              <p:cNvPr id="47" name="Freeform 7"/>
              <p:cNvSpPr>
                <a:spLocks/>
              </p:cNvSpPr>
              <p:nvPr/>
            </p:nvSpPr>
            <p:spPr bwMode="auto">
              <a:xfrm>
                <a:off x="1709" y="976"/>
                <a:ext cx="77" cy="39"/>
              </a:xfrm>
              <a:custGeom>
                <a:avLst/>
                <a:gdLst>
                  <a:gd name="T0" fmla="+- 0 1711 1709"/>
                  <a:gd name="T1" fmla="*/ T0 w 77"/>
                  <a:gd name="T2" fmla="+- 0 976 976"/>
                  <a:gd name="T3" fmla="*/ 976 h 39"/>
                  <a:gd name="T4" fmla="+- 0 1709 1709"/>
                  <a:gd name="T5" fmla="*/ T4 w 77"/>
                  <a:gd name="T6" fmla="+- 0 979 976"/>
                  <a:gd name="T7" fmla="*/ 979 h 39"/>
                  <a:gd name="T8" fmla="+- 0 1709 1709"/>
                  <a:gd name="T9" fmla="*/ T8 w 77"/>
                  <a:gd name="T10" fmla="+- 0 991 976"/>
                  <a:gd name="T11" fmla="*/ 991 h 39"/>
                  <a:gd name="T12" fmla="+- 0 1718 1709"/>
                  <a:gd name="T13" fmla="*/ T12 w 77"/>
                  <a:gd name="T14" fmla="+- 0 995 976"/>
                  <a:gd name="T15" fmla="*/ 995 h 39"/>
                  <a:gd name="T16" fmla="+- 0 1728 1709"/>
                  <a:gd name="T17" fmla="*/ T16 w 77"/>
                  <a:gd name="T18" fmla="+- 0 1000 976"/>
                  <a:gd name="T19" fmla="*/ 1000 h 39"/>
                  <a:gd name="T20" fmla="+- 0 1747 1709"/>
                  <a:gd name="T21" fmla="*/ T20 w 77"/>
                  <a:gd name="T22" fmla="+- 0 1010 976"/>
                  <a:gd name="T23" fmla="*/ 1010 h 39"/>
                  <a:gd name="T24" fmla="+- 0 1766 1709"/>
                  <a:gd name="T25" fmla="*/ T24 w 77"/>
                  <a:gd name="T26" fmla="+- 0 1015 976"/>
                  <a:gd name="T27" fmla="*/ 1015 h 39"/>
                  <a:gd name="T28" fmla="+- 0 1786 1709"/>
                  <a:gd name="T29" fmla="*/ T28 w 77"/>
                  <a:gd name="T30" fmla="+- 0 1015 976"/>
                  <a:gd name="T31" fmla="*/ 1015 h 39"/>
                  <a:gd name="T32" fmla="+- 0 1786 1709"/>
                  <a:gd name="T33" fmla="*/ T32 w 77"/>
                  <a:gd name="T34" fmla="+- 0 1010 976"/>
                  <a:gd name="T35" fmla="*/ 1010 h 39"/>
                  <a:gd name="T36" fmla="+- 0 1783 1709"/>
                  <a:gd name="T37" fmla="*/ T36 w 77"/>
                  <a:gd name="T38" fmla="+- 0 1005 976"/>
                  <a:gd name="T39" fmla="*/ 1005 h 39"/>
                  <a:gd name="T40" fmla="+- 0 1774 1709"/>
                  <a:gd name="T41" fmla="*/ T40 w 77"/>
                  <a:gd name="T42" fmla="+- 0 1000 976"/>
                  <a:gd name="T43" fmla="*/ 1000 h 39"/>
                  <a:gd name="T44" fmla="+- 0 1764 1709"/>
                  <a:gd name="T45" fmla="*/ T44 w 77"/>
                  <a:gd name="T46" fmla="+- 0 995 976"/>
                  <a:gd name="T47" fmla="*/ 995 h 39"/>
                  <a:gd name="T48" fmla="+- 0 1757 1709"/>
                  <a:gd name="T49" fmla="*/ T48 w 77"/>
                  <a:gd name="T50" fmla="+- 0 991 976"/>
                  <a:gd name="T51" fmla="*/ 991 h 39"/>
                  <a:gd name="T52" fmla="+- 0 1747 1709"/>
                  <a:gd name="T53" fmla="*/ T52 w 77"/>
                  <a:gd name="T54" fmla="+- 0 988 976"/>
                  <a:gd name="T55" fmla="*/ 988 h 39"/>
                  <a:gd name="T56" fmla="+- 0 1740 1709"/>
                  <a:gd name="T57" fmla="*/ T56 w 77"/>
                  <a:gd name="T58" fmla="+- 0 984 976"/>
                  <a:gd name="T59" fmla="*/ 984 h 39"/>
                  <a:gd name="T60" fmla="+- 0 1711 1709"/>
                  <a:gd name="T61" fmla="*/ T60 w 77"/>
                  <a:gd name="T62" fmla="+- 0 976 976"/>
                  <a:gd name="T63" fmla="*/ 976 h 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77" h="39">
                    <a:moveTo>
                      <a:pt x="2" y="0"/>
                    </a:moveTo>
                    <a:lnTo>
                      <a:pt x="0" y="3"/>
                    </a:lnTo>
                    <a:lnTo>
                      <a:pt x="0" y="15"/>
                    </a:lnTo>
                    <a:lnTo>
                      <a:pt x="9" y="19"/>
                    </a:lnTo>
                    <a:lnTo>
                      <a:pt x="19" y="24"/>
                    </a:lnTo>
                    <a:lnTo>
                      <a:pt x="38" y="34"/>
                    </a:lnTo>
                    <a:lnTo>
                      <a:pt x="57" y="39"/>
                    </a:lnTo>
                    <a:lnTo>
                      <a:pt x="77" y="39"/>
                    </a:lnTo>
                    <a:lnTo>
                      <a:pt x="77" y="34"/>
                    </a:lnTo>
                    <a:lnTo>
                      <a:pt x="74" y="29"/>
                    </a:lnTo>
                    <a:lnTo>
                      <a:pt x="65" y="24"/>
                    </a:lnTo>
                    <a:lnTo>
                      <a:pt x="55" y="19"/>
                    </a:lnTo>
                    <a:lnTo>
                      <a:pt x="48" y="15"/>
                    </a:lnTo>
                    <a:lnTo>
                      <a:pt x="38" y="12"/>
                    </a:lnTo>
                    <a:lnTo>
                      <a:pt x="31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45" name="Group 2"/>
            <p:cNvGrpSpPr>
              <a:grpSpLocks/>
            </p:cNvGrpSpPr>
            <p:nvPr/>
          </p:nvGrpSpPr>
          <p:grpSpPr bwMode="auto">
            <a:xfrm>
              <a:off x="50" y="0"/>
              <a:ext cx="2513" cy="1809"/>
              <a:chOff x="50" y="0"/>
              <a:chExt cx="2513" cy="1809"/>
            </a:xfrm>
          </p:grpSpPr>
          <p:sp>
            <p:nvSpPr>
              <p:cNvPr id="46" name="Freeform 5"/>
              <p:cNvSpPr>
                <a:spLocks/>
              </p:cNvSpPr>
              <p:nvPr/>
            </p:nvSpPr>
            <p:spPr bwMode="auto">
              <a:xfrm>
                <a:off x="1807" y="1077"/>
                <a:ext cx="118" cy="29"/>
              </a:xfrm>
              <a:custGeom>
                <a:avLst/>
                <a:gdLst>
                  <a:gd name="T0" fmla="+- 0 1855 1807"/>
                  <a:gd name="T1" fmla="*/ T0 w 118"/>
                  <a:gd name="T2" fmla="+- 0 1077 1077"/>
                  <a:gd name="T3" fmla="*/ 1077 h 29"/>
                  <a:gd name="T4" fmla="+- 0 1814 1807"/>
                  <a:gd name="T5" fmla="*/ T4 w 118"/>
                  <a:gd name="T6" fmla="+- 0 1077 1077"/>
                  <a:gd name="T7" fmla="*/ 1077 h 29"/>
                  <a:gd name="T8" fmla="+- 0 1810 1807"/>
                  <a:gd name="T9" fmla="*/ T8 w 118"/>
                  <a:gd name="T10" fmla="+- 0 1080 1077"/>
                  <a:gd name="T11" fmla="*/ 1080 h 29"/>
                  <a:gd name="T12" fmla="+- 0 1810 1807"/>
                  <a:gd name="T13" fmla="*/ T12 w 118"/>
                  <a:gd name="T14" fmla="+- 0 1084 1077"/>
                  <a:gd name="T15" fmla="*/ 1084 h 29"/>
                  <a:gd name="T16" fmla="+- 0 1807 1807"/>
                  <a:gd name="T17" fmla="*/ T16 w 118"/>
                  <a:gd name="T18" fmla="+- 0 1087 1077"/>
                  <a:gd name="T19" fmla="*/ 1087 h 29"/>
                  <a:gd name="T20" fmla="+- 0 1810 1807"/>
                  <a:gd name="T21" fmla="*/ T20 w 118"/>
                  <a:gd name="T22" fmla="+- 0 1092 1077"/>
                  <a:gd name="T23" fmla="*/ 1092 h 29"/>
                  <a:gd name="T24" fmla="+- 0 1817 1807"/>
                  <a:gd name="T25" fmla="*/ T24 w 118"/>
                  <a:gd name="T26" fmla="+- 0 1096 1077"/>
                  <a:gd name="T27" fmla="*/ 1096 h 29"/>
                  <a:gd name="T28" fmla="+- 0 1865 1807"/>
                  <a:gd name="T29" fmla="*/ T28 w 118"/>
                  <a:gd name="T30" fmla="+- 0 1096 1077"/>
                  <a:gd name="T31" fmla="*/ 1096 h 29"/>
                  <a:gd name="T32" fmla="+- 0 1872 1807"/>
                  <a:gd name="T33" fmla="*/ T32 w 118"/>
                  <a:gd name="T34" fmla="+- 0 1099 1077"/>
                  <a:gd name="T35" fmla="*/ 1099 h 29"/>
                  <a:gd name="T36" fmla="+- 0 1877 1807"/>
                  <a:gd name="T37" fmla="*/ T36 w 118"/>
                  <a:gd name="T38" fmla="+- 0 1099 1077"/>
                  <a:gd name="T39" fmla="*/ 1099 h 29"/>
                  <a:gd name="T40" fmla="+- 0 1884 1807"/>
                  <a:gd name="T41" fmla="*/ T40 w 118"/>
                  <a:gd name="T42" fmla="+- 0 1101 1077"/>
                  <a:gd name="T43" fmla="*/ 1101 h 29"/>
                  <a:gd name="T44" fmla="+- 0 1889 1807"/>
                  <a:gd name="T45" fmla="*/ T44 w 118"/>
                  <a:gd name="T46" fmla="+- 0 1104 1077"/>
                  <a:gd name="T47" fmla="*/ 1104 h 29"/>
                  <a:gd name="T48" fmla="+- 0 1898 1807"/>
                  <a:gd name="T49" fmla="*/ T48 w 118"/>
                  <a:gd name="T50" fmla="+- 0 1104 1077"/>
                  <a:gd name="T51" fmla="*/ 1104 h 29"/>
                  <a:gd name="T52" fmla="+- 0 1906 1807"/>
                  <a:gd name="T53" fmla="*/ T52 w 118"/>
                  <a:gd name="T54" fmla="+- 0 1106 1077"/>
                  <a:gd name="T55" fmla="*/ 1106 h 29"/>
                  <a:gd name="T56" fmla="+- 0 1918 1807"/>
                  <a:gd name="T57" fmla="*/ T56 w 118"/>
                  <a:gd name="T58" fmla="+- 0 1106 1077"/>
                  <a:gd name="T59" fmla="*/ 1106 h 29"/>
                  <a:gd name="T60" fmla="+- 0 1920 1807"/>
                  <a:gd name="T61" fmla="*/ T60 w 118"/>
                  <a:gd name="T62" fmla="+- 0 1101 1077"/>
                  <a:gd name="T63" fmla="*/ 1101 h 29"/>
                  <a:gd name="T64" fmla="+- 0 1925 1807"/>
                  <a:gd name="T65" fmla="*/ T64 w 118"/>
                  <a:gd name="T66" fmla="+- 0 1099 1077"/>
                  <a:gd name="T67" fmla="*/ 1099 h 29"/>
                  <a:gd name="T68" fmla="+- 0 1918 1807"/>
                  <a:gd name="T69" fmla="*/ T68 w 118"/>
                  <a:gd name="T70" fmla="+- 0 1094 1077"/>
                  <a:gd name="T71" fmla="*/ 1094 h 29"/>
                  <a:gd name="T72" fmla="+- 0 1910 1807"/>
                  <a:gd name="T73" fmla="*/ T72 w 118"/>
                  <a:gd name="T74" fmla="+- 0 1092 1077"/>
                  <a:gd name="T75" fmla="*/ 1092 h 29"/>
                  <a:gd name="T76" fmla="+- 0 1903 1807"/>
                  <a:gd name="T77" fmla="*/ T76 w 118"/>
                  <a:gd name="T78" fmla="+- 0 1087 1077"/>
                  <a:gd name="T79" fmla="*/ 1087 h 29"/>
                  <a:gd name="T80" fmla="+- 0 1896 1807"/>
                  <a:gd name="T81" fmla="*/ T80 w 118"/>
                  <a:gd name="T82" fmla="+- 0 1087 1077"/>
                  <a:gd name="T83" fmla="*/ 1087 h 29"/>
                  <a:gd name="T84" fmla="+- 0 1889 1807"/>
                  <a:gd name="T85" fmla="*/ T84 w 118"/>
                  <a:gd name="T86" fmla="+- 0 1082 1077"/>
                  <a:gd name="T87" fmla="*/ 1082 h 29"/>
                  <a:gd name="T88" fmla="+- 0 1870 1807"/>
                  <a:gd name="T89" fmla="*/ T88 w 118"/>
                  <a:gd name="T90" fmla="+- 0 1082 1077"/>
                  <a:gd name="T91" fmla="*/ 1082 h 29"/>
                  <a:gd name="T92" fmla="+- 0 1855 1807"/>
                  <a:gd name="T93" fmla="*/ T92 w 118"/>
                  <a:gd name="T94" fmla="+- 0 1077 1077"/>
                  <a:gd name="T95" fmla="*/ 1077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118" h="29">
                    <a:moveTo>
                      <a:pt x="48" y="0"/>
                    </a:moveTo>
                    <a:lnTo>
                      <a:pt x="7" y="0"/>
                    </a:lnTo>
                    <a:lnTo>
                      <a:pt x="3" y="3"/>
                    </a:lnTo>
                    <a:lnTo>
                      <a:pt x="3" y="7"/>
                    </a:lnTo>
                    <a:lnTo>
                      <a:pt x="0" y="10"/>
                    </a:lnTo>
                    <a:lnTo>
                      <a:pt x="3" y="15"/>
                    </a:lnTo>
                    <a:lnTo>
                      <a:pt x="10" y="19"/>
                    </a:lnTo>
                    <a:lnTo>
                      <a:pt x="58" y="19"/>
                    </a:lnTo>
                    <a:lnTo>
                      <a:pt x="65" y="22"/>
                    </a:lnTo>
                    <a:lnTo>
                      <a:pt x="70" y="22"/>
                    </a:lnTo>
                    <a:lnTo>
                      <a:pt x="77" y="24"/>
                    </a:lnTo>
                    <a:lnTo>
                      <a:pt x="82" y="27"/>
                    </a:lnTo>
                    <a:lnTo>
                      <a:pt x="91" y="27"/>
                    </a:lnTo>
                    <a:lnTo>
                      <a:pt x="99" y="29"/>
                    </a:lnTo>
                    <a:lnTo>
                      <a:pt x="111" y="29"/>
                    </a:lnTo>
                    <a:lnTo>
                      <a:pt x="113" y="24"/>
                    </a:lnTo>
                    <a:lnTo>
                      <a:pt x="118" y="22"/>
                    </a:lnTo>
                    <a:lnTo>
                      <a:pt x="111" y="17"/>
                    </a:lnTo>
                    <a:lnTo>
                      <a:pt x="103" y="15"/>
                    </a:lnTo>
                    <a:lnTo>
                      <a:pt x="96" y="10"/>
                    </a:lnTo>
                    <a:lnTo>
                      <a:pt x="89" y="10"/>
                    </a:lnTo>
                    <a:lnTo>
                      <a:pt x="82" y="5"/>
                    </a:lnTo>
                    <a:lnTo>
                      <a:pt x="63" y="5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2" name="Picture 4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" y="1046"/>
                <a:ext cx="122" cy="1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" y="0"/>
                <a:ext cx="2513" cy="18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035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</p:spPr>
        <p:txBody>
          <a:bodyPr>
            <a:normAutofit/>
          </a:bodyPr>
          <a:lstStyle/>
          <a:p>
            <a:pPr marL="0" lvl="3" indent="0" algn="ctr">
              <a:buNone/>
            </a:pPr>
            <a:r>
              <a:rPr lang="tr-TR" sz="3200" b="1" dirty="0" smtClean="0"/>
              <a:t> </a:t>
            </a:r>
            <a:r>
              <a:rPr lang="en-US" sz="3200" b="1" dirty="0" err="1" smtClean="0"/>
              <a:t>Teslim</a:t>
            </a:r>
            <a:r>
              <a:rPr lang="en-US" sz="3200" b="1" dirty="0" smtClean="0"/>
              <a:t> </a:t>
            </a:r>
            <a:r>
              <a:rPr lang="en-US" sz="3200" b="1" dirty="0" err="1"/>
              <a:t>alınacak</a:t>
            </a:r>
            <a:r>
              <a:rPr lang="en-US" sz="3200" b="1" dirty="0"/>
              <a:t> </a:t>
            </a:r>
            <a:r>
              <a:rPr lang="en-US" sz="3200" b="1" dirty="0" err="1"/>
              <a:t>yer</a:t>
            </a:r>
            <a:r>
              <a:rPr lang="en-US" sz="3200" b="1" dirty="0"/>
              <a:t> </a:t>
            </a:r>
            <a:r>
              <a:rPr lang="en-US" sz="3200" b="1" dirty="0" err="1"/>
              <a:t>ve</a:t>
            </a:r>
            <a:r>
              <a:rPr lang="en-US" sz="3200" b="1" dirty="0"/>
              <a:t> </a:t>
            </a:r>
            <a:r>
              <a:rPr lang="en-US" sz="3200" b="1" dirty="0" err="1"/>
              <a:t>zaman</a:t>
            </a:r>
            <a:r>
              <a:rPr lang="en-US" sz="3200" b="1" dirty="0"/>
              <a:t>: </a:t>
            </a:r>
            <a:endParaRPr lang="tr-TR" sz="3200" b="1" dirty="0" smtClean="0"/>
          </a:p>
          <a:p>
            <a:pPr marL="342900" lvl="3" indent="-342900" algn="ctr">
              <a:buFont typeface="Arial" pitchFamily="34" charset="0"/>
              <a:buChar char="•"/>
            </a:pPr>
            <a:endParaRPr lang="tr-TR" sz="3200" b="1" dirty="0"/>
          </a:p>
          <a:p>
            <a:pPr marL="0" lvl="3" indent="0" algn="ctr">
              <a:buNone/>
            </a:pPr>
            <a:r>
              <a:rPr lang="en-US" sz="3200" dirty="0" err="1" smtClean="0"/>
              <a:t>Dağıtımı</a:t>
            </a:r>
            <a:r>
              <a:rPr lang="en-US" sz="3200" dirty="0" smtClean="0"/>
              <a:t> </a:t>
            </a:r>
            <a:r>
              <a:rPr lang="en-US" sz="3200" dirty="0" err="1"/>
              <a:t>yapılacak</a:t>
            </a:r>
            <a:r>
              <a:rPr lang="en-US" sz="3200" dirty="0"/>
              <a:t> </a:t>
            </a:r>
            <a:r>
              <a:rPr lang="en-US" sz="3200" dirty="0" err="1"/>
              <a:t>malın</a:t>
            </a:r>
            <a:r>
              <a:rPr lang="en-US" sz="3200" dirty="0"/>
              <a:t>  </a:t>
            </a:r>
            <a:r>
              <a:rPr lang="en-US" sz="3200" dirty="0" err="1"/>
              <a:t>teslim</a:t>
            </a:r>
            <a:r>
              <a:rPr lang="en-US" sz="3200" dirty="0"/>
              <a:t>  </a:t>
            </a:r>
            <a:r>
              <a:rPr lang="en-US" sz="3200" dirty="0" err="1"/>
              <a:t>alınacağı</a:t>
            </a:r>
            <a:r>
              <a:rPr lang="en-US" sz="3200" dirty="0"/>
              <a:t> </a:t>
            </a:r>
            <a:r>
              <a:rPr lang="en-US" sz="3200" dirty="0" err="1"/>
              <a:t>adres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 da </a:t>
            </a:r>
            <a:r>
              <a:rPr lang="en-US" sz="3200" dirty="0" err="1"/>
              <a:t>adresler</a:t>
            </a:r>
            <a:r>
              <a:rPr lang="en-US" sz="3200" dirty="0"/>
              <a:t> </a:t>
            </a:r>
            <a:r>
              <a:rPr lang="en-US" sz="3200" dirty="0" err="1"/>
              <a:t>belirlenir</a:t>
            </a:r>
            <a:r>
              <a:rPr lang="en-US" sz="3200" dirty="0"/>
              <a:t>. Yurt </a:t>
            </a:r>
            <a:r>
              <a:rPr lang="en-US" sz="3200" dirty="0" err="1"/>
              <a:t>içinde</a:t>
            </a:r>
            <a:r>
              <a:rPr lang="en-US" sz="3200" dirty="0"/>
              <a:t> </a:t>
            </a:r>
            <a:r>
              <a:rPr lang="en-US" sz="3200" dirty="0" err="1"/>
              <a:t>üretilen</a:t>
            </a:r>
            <a:r>
              <a:rPr lang="en-US" sz="3200" dirty="0"/>
              <a:t> </a:t>
            </a:r>
            <a:r>
              <a:rPr lang="en-US" sz="3200" dirty="0" err="1"/>
              <a:t>mallarda</a:t>
            </a:r>
            <a:r>
              <a:rPr lang="en-US" sz="3200" dirty="0"/>
              <a:t> </a:t>
            </a:r>
            <a:r>
              <a:rPr lang="en-US" sz="3200" dirty="0" err="1"/>
              <a:t>teslim</a:t>
            </a:r>
            <a:r>
              <a:rPr lang="en-US" sz="3200" dirty="0"/>
              <a:t> alma </a:t>
            </a:r>
            <a:r>
              <a:rPr lang="en-US" sz="3200" dirty="0" err="1"/>
              <a:t>yeri</a:t>
            </a:r>
            <a:r>
              <a:rPr lang="en-US" sz="3200" dirty="0"/>
              <a:t>, </a:t>
            </a:r>
            <a:r>
              <a:rPr lang="en-US" sz="3200" dirty="0" err="1"/>
              <a:t>genellikle</a:t>
            </a:r>
            <a:r>
              <a:rPr lang="en-US" sz="3200" dirty="0"/>
              <a:t> </a:t>
            </a:r>
            <a:r>
              <a:rPr lang="en-US" sz="3200" dirty="0" err="1"/>
              <a:t>üreticinin</a:t>
            </a:r>
            <a:r>
              <a:rPr lang="en-US" sz="3200" dirty="0"/>
              <a:t> </a:t>
            </a:r>
            <a:r>
              <a:rPr lang="en-US" sz="3200" dirty="0" err="1"/>
              <a:t>deposudur</a:t>
            </a:r>
            <a:r>
              <a:rPr lang="en-US" sz="3200" dirty="0"/>
              <a:t>. </a:t>
            </a:r>
            <a:r>
              <a:rPr lang="en-US" sz="3200" dirty="0" err="1"/>
              <a:t>İthal</a:t>
            </a:r>
            <a:r>
              <a:rPr lang="en-US" sz="3200" dirty="0"/>
              <a:t> </a:t>
            </a:r>
            <a:r>
              <a:rPr lang="en-US" sz="3200" dirty="0" err="1"/>
              <a:t>edilen</a:t>
            </a:r>
            <a:r>
              <a:rPr lang="en-US" sz="3200" dirty="0"/>
              <a:t> </a:t>
            </a:r>
            <a:r>
              <a:rPr lang="en-US" sz="3200" dirty="0" err="1"/>
              <a:t>mallarda</a:t>
            </a:r>
            <a:r>
              <a:rPr lang="en-US" sz="3200" dirty="0"/>
              <a:t> </a:t>
            </a:r>
            <a:r>
              <a:rPr lang="en-US" sz="3200" dirty="0" err="1"/>
              <a:t>ise</a:t>
            </a:r>
            <a:r>
              <a:rPr lang="en-US" sz="3200" dirty="0"/>
              <a:t> </a:t>
            </a:r>
            <a:r>
              <a:rPr lang="en-US" sz="3200" dirty="0" err="1"/>
              <a:t>genellikle</a:t>
            </a:r>
            <a:r>
              <a:rPr lang="en-US" sz="3200" dirty="0"/>
              <a:t> </a:t>
            </a:r>
            <a:r>
              <a:rPr lang="en-US" sz="3200" dirty="0" err="1"/>
              <a:t>malın</a:t>
            </a:r>
            <a:r>
              <a:rPr lang="en-US" sz="3200" dirty="0"/>
              <a:t> </a:t>
            </a:r>
            <a:r>
              <a:rPr lang="en-US" sz="3200" dirty="0" err="1"/>
              <a:t>geliş</a:t>
            </a:r>
            <a:r>
              <a:rPr lang="en-US" sz="3200" dirty="0"/>
              <a:t> </a:t>
            </a:r>
            <a:r>
              <a:rPr lang="en-US" sz="3200" dirty="0" err="1"/>
              <a:t>limanı</a:t>
            </a:r>
            <a:r>
              <a:rPr lang="en-US" sz="3200" dirty="0"/>
              <a:t>, </a:t>
            </a:r>
            <a:r>
              <a:rPr lang="en-US" sz="3200" dirty="0" err="1"/>
              <a:t>teslim</a:t>
            </a:r>
            <a:r>
              <a:rPr lang="en-US" sz="3200" dirty="0"/>
              <a:t> alma </a:t>
            </a:r>
            <a:r>
              <a:rPr lang="en-US" sz="3200" dirty="0" err="1"/>
              <a:t>yeridir</a:t>
            </a:r>
            <a:r>
              <a:rPr lang="en-US" sz="3200" dirty="0"/>
              <a:t>. </a:t>
            </a:r>
            <a:r>
              <a:rPr lang="en-US" sz="3200" dirty="0" err="1"/>
              <a:t>Teslim</a:t>
            </a:r>
            <a:r>
              <a:rPr lang="en-US" sz="3200" dirty="0"/>
              <a:t> alma </a:t>
            </a:r>
            <a:r>
              <a:rPr lang="en-US" sz="3200" dirty="0" err="1"/>
              <a:t>zamanı</a:t>
            </a:r>
            <a:r>
              <a:rPr lang="en-US" sz="3200" dirty="0"/>
              <a:t> </a:t>
            </a:r>
            <a:r>
              <a:rPr lang="en-US" sz="3200" dirty="0" err="1"/>
              <a:t>ise</a:t>
            </a:r>
            <a:r>
              <a:rPr lang="en-US" sz="3200" dirty="0"/>
              <a:t> </a:t>
            </a:r>
            <a:r>
              <a:rPr lang="en-US" sz="3200" dirty="0" err="1"/>
              <a:t>sevk</a:t>
            </a:r>
            <a:r>
              <a:rPr lang="en-US" sz="3200" dirty="0"/>
              <a:t>  </a:t>
            </a:r>
            <a:r>
              <a:rPr lang="en-US" sz="3200" dirty="0" err="1"/>
              <a:t>emirlerinde</a:t>
            </a:r>
            <a:r>
              <a:rPr lang="en-US" sz="3200" dirty="0"/>
              <a:t> </a:t>
            </a:r>
            <a:r>
              <a:rPr lang="en-US" sz="3200" dirty="0" err="1"/>
              <a:t>belirtilecek</a:t>
            </a:r>
            <a:r>
              <a:rPr lang="en-US" sz="3200" dirty="0"/>
              <a:t> </a:t>
            </a:r>
            <a:r>
              <a:rPr lang="en-US" sz="3200" dirty="0" err="1"/>
              <a:t>olan</a:t>
            </a:r>
            <a:r>
              <a:rPr lang="en-US" sz="3200" dirty="0"/>
              <a:t> </a:t>
            </a:r>
            <a:r>
              <a:rPr lang="en-US" sz="3200" dirty="0" err="1"/>
              <a:t>zamandır</a:t>
            </a:r>
            <a:r>
              <a:rPr lang="en-US" sz="3200" dirty="0"/>
              <a:t>.</a:t>
            </a:r>
            <a:endParaRPr lang="tr-TR" sz="3200" dirty="0"/>
          </a:p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96144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200" b="1" dirty="0" err="1"/>
              <a:t>Teslim</a:t>
            </a:r>
            <a:r>
              <a:rPr lang="en-US" sz="3200" b="1" dirty="0"/>
              <a:t> Alma </a:t>
            </a:r>
            <a:r>
              <a:rPr lang="en-US" sz="3200" b="1" dirty="0" err="1"/>
              <a:t>İşlemleri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113299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          </a:t>
            </a:r>
            <a:r>
              <a:rPr lang="en-US" b="1" dirty="0" err="1" smtClean="0"/>
              <a:t>Teslim</a:t>
            </a:r>
            <a:r>
              <a:rPr lang="en-US" b="1" dirty="0" smtClean="0"/>
              <a:t> </a:t>
            </a:r>
            <a:r>
              <a:rPr lang="en-US" b="1" dirty="0" err="1"/>
              <a:t>alınacak</a:t>
            </a:r>
            <a:r>
              <a:rPr lang="en-US" b="1" dirty="0"/>
              <a:t> </a:t>
            </a:r>
            <a:r>
              <a:rPr lang="en-US" b="1" dirty="0" err="1"/>
              <a:t>malın</a:t>
            </a:r>
            <a:r>
              <a:rPr lang="en-US" b="1" dirty="0"/>
              <a:t> </a:t>
            </a:r>
            <a:r>
              <a:rPr lang="en-US" b="1" dirty="0" err="1"/>
              <a:t>cinsi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 smtClean="0"/>
              <a:t>miktarı</a:t>
            </a:r>
            <a:r>
              <a:rPr lang="en-US" b="1" dirty="0" smtClean="0"/>
              <a:t>:</a:t>
            </a:r>
            <a:endParaRPr lang="tr-TR" b="1" dirty="0"/>
          </a:p>
          <a:p>
            <a:pPr marL="0" indent="0" algn="ctr">
              <a:buNone/>
            </a:pPr>
            <a:r>
              <a:rPr lang="en-US" dirty="0" err="1" smtClean="0"/>
              <a:t>Malın</a:t>
            </a:r>
            <a:r>
              <a:rPr lang="en-US" dirty="0" smtClean="0"/>
              <a:t> </a:t>
            </a:r>
            <a:r>
              <a:rPr lang="en-US" dirty="0" err="1"/>
              <a:t>adı</a:t>
            </a:r>
            <a:r>
              <a:rPr lang="en-US" dirty="0"/>
              <a:t>, </a:t>
            </a:r>
            <a:r>
              <a:rPr lang="en-US" dirty="0" err="1"/>
              <a:t>varsa</a:t>
            </a:r>
            <a:r>
              <a:rPr lang="en-US" dirty="0"/>
              <a:t>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isimleri</a:t>
            </a:r>
            <a:r>
              <a:rPr lang="en-US" dirty="0"/>
              <a:t>, </a:t>
            </a:r>
            <a:r>
              <a:rPr lang="en-US" dirty="0" err="1"/>
              <a:t>malın</a:t>
            </a:r>
            <a:r>
              <a:rPr lang="en-US" dirty="0"/>
              <a:t> </a:t>
            </a:r>
            <a:r>
              <a:rPr lang="en-US" dirty="0" err="1"/>
              <a:t>hacim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boyutları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alınarak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seferde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alınacak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 </a:t>
            </a:r>
            <a:r>
              <a:rPr lang="en-US" dirty="0" err="1"/>
              <a:t>konusunda</a:t>
            </a:r>
            <a:r>
              <a:rPr lang="en-US" dirty="0"/>
              <a:t> </a:t>
            </a:r>
            <a:r>
              <a:rPr lang="en-US" dirty="0" err="1"/>
              <a:t>anlaşma</a:t>
            </a:r>
            <a:r>
              <a:rPr lang="en-US" dirty="0"/>
              <a:t> </a:t>
            </a:r>
            <a:r>
              <a:rPr lang="en-US" dirty="0" err="1" smtClean="0"/>
              <a:t>sağlanmalıdı</a:t>
            </a:r>
            <a:r>
              <a:rPr lang="tr-TR" dirty="0" smtClean="0"/>
              <a:t>r.</a:t>
            </a:r>
          </a:p>
          <a:p>
            <a:pPr marL="0" indent="0" algn="ctr">
              <a:buNone/>
            </a:pPr>
            <a:r>
              <a:rPr lang="tr-TR" sz="4400" dirty="0" smtClean="0"/>
              <a:t> </a:t>
            </a:r>
            <a:r>
              <a:rPr lang="en-US" sz="3200" b="1" dirty="0" err="1" smtClean="0"/>
              <a:t>Ambalaj</a:t>
            </a:r>
            <a:r>
              <a:rPr lang="en-US" sz="3200" b="1" dirty="0" smtClean="0"/>
              <a:t> </a:t>
            </a:r>
            <a:r>
              <a:rPr lang="en-US" sz="3200" b="1" dirty="0" err="1"/>
              <a:t>ve</a:t>
            </a:r>
            <a:r>
              <a:rPr lang="en-US" sz="3200" b="1" dirty="0"/>
              <a:t> </a:t>
            </a:r>
            <a:r>
              <a:rPr lang="en-US" sz="3200" b="1" dirty="0" err="1"/>
              <a:t>koli</a:t>
            </a:r>
            <a:r>
              <a:rPr lang="en-US" sz="3200" b="1" dirty="0"/>
              <a:t> </a:t>
            </a:r>
            <a:r>
              <a:rPr lang="en-US" sz="3200" b="1" dirty="0" err="1"/>
              <a:t>niteliği</a:t>
            </a:r>
            <a:r>
              <a:rPr lang="en-US" sz="3200" b="1" dirty="0" smtClean="0"/>
              <a:t>:</a:t>
            </a:r>
            <a:endParaRPr lang="tr-TR" sz="3200" b="1" dirty="0" smtClean="0"/>
          </a:p>
          <a:p>
            <a:pPr marL="0" lvl="3" indent="0" algn="ctr">
              <a:buNone/>
            </a:pPr>
            <a:r>
              <a:rPr lang="en-US" sz="3200" b="1" dirty="0" smtClean="0"/>
              <a:t> </a:t>
            </a:r>
            <a:r>
              <a:rPr lang="en-US" sz="3200" dirty="0" err="1"/>
              <a:t>Teslim</a:t>
            </a:r>
            <a:r>
              <a:rPr lang="en-US" sz="3200" dirty="0"/>
              <a:t> </a:t>
            </a:r>
            <a:r>
              <a:rPr lang="en-US" sz="3200" dirty="0" err="1"/>
              <a:t>alınacak</a:t>
            </a:r>
            <a:r>
              <a:rPr lang="en-US" sz="3200" dirty="0"/>
              <a:t> </a:t>
            </a:r>
            <a:r>
              <a:rPr lang="en-US" sz="3200" dirty="0" err="1"/>
              <a:t>ürünün</a:t>
            </a:r>
            <a:r>
              <a:rPr lang="en-US" sz="3200" dirty="0"/>
              <a:t> </a:t>
            </a:r>
            <a:r>
              <a:rPr lang="en-US" sz="3200" dirty="0" err="1"/>
              <a:t>ambalajının</a:t>
            </a:r>
            <a:r>
              <a:rPr lang="en-US" sz="3200" dirty="0"/>
              <a:t> </a:t>
            </a:r>
            <a:r>
              <a:rPr lang="en-US" sz="3200" dirty="0" err="1"/>
              <a:t>türü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nitelikleri</a:t>
            </a:r>
            <a:r>
              <a:rPr lang="en-US" sz="3200" dirty="0"/>
              <a:t>, </a:t>
            </a:r>
            <a:r>
              <a:rPr lang="en-US" sz="3200" dirty="0" err="1"/>
              <a:t>koli</a:t>
            </a:r>
            <a:r>
              <a:rPr lang="en-US" sz="3200" dirty="0"/>
              <a:t> </a:t>
            </a:r>
            <a:r>
              <a:rPr lang="en-US" sz="3200" dirty="0" err="1"/>
              <a:t>ebatları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paletli</a:t>
            </a:r>
            <a:r>
              <a:rPr lang="en-US" sz="3200" dirty="0"/>
              <a:t> </a:t>
            </a:r>
            <a:r>
              <a:rPr lang="en-US" sz="3200" dirty="0" err="1"/>
              <a:t>olup</a:t>
            </a:r>
            <a:r>
              <a:rPr lang="en-US" sz="3200" dirty="0"/>
              <a:t> </a:t>
            </a:r>
            <a:r>
              <a:rPr lang="en-US" sz="3200" dirty="0" err="1"/>
              <a:t>olmadığı</a:t>
            </a:r>
            <a:r>
              <a:rPr lang="en-US" sz="3200" dirty="0"/>
              <a:t> </a:t>
            </a:r>
            <a:r>
              <a:rPr lang="en-US" sz="3200" dirty="0" err="1"/>
              <a:t>konusunda</a:t>
            </a:r>
            <a:r>
              <a:rPr lang="en-US" sz="3200" dirty="0"/>
              <a:t> </a:t>
            </a:r>
            <a:r>
              <a:rPr lang="en-US" sz="3200" dirty="0" err="1"/>
              <a:t>bilgi</a:t>
            </a:r>
            <a:r>
              <a:rPr lang="en-US" sz="3200" dirty="0"/>
              <a:t> </a:t>
            </a:r>
            <a:r>
              <a:rPr lang="en-US" sz="3200" dirty="0" err="1"/>
              <a:t>alınmalıdır</a:t>
            </a:r>
            <a:r>
              <a:rPr lang="en-US" sz="3200" dirty="0"/>
              <a:t>. </a:t>
            </a:r>
            <a:r>
              <a:rPr lang="en-US" sz="3200" dirty="0" err="1"/>
              <a:t>Ayrıca</a:t>
            </a:r>
            <a:r>
              <a:rPr lang="en-US" sz="3200" dirty="0"/>
              <a:t> </a:t>
            </a:r>
            <a:r>
              <a:rPr lang="en-US" sz="3200" dirty="0" err="1"/>
              <a:t>ambalajlama</a:t>
            </a:r>
            <a:r>
              <a:rPr lang="en-US" sz="3200" dirty="0"/>
              <a:t> </a:t>
            </a:r>
            <a:r>
              <a:rPr lang="en-US" sz="3200" dirty="0" err="1"/>
              <a:t>işlemi</a:t>
            </a:r>
            <a:r>
              <a:rPr lang="en-US" sz="3200" dirty="0"/>
              <a:t> </a:t>
            </a:r>
            <a:r>
              <a:rPr lang="en-US" sz="3200" dirty="0" err="1"/>
              <a:t>lojistik</a:t>
            </a:r>
            <a:r>
              <a:rPr lang="en-US" sz="3200" dirty="0"/>
              <a:t> firma </a:t>
            </a:r>
            <a:r>
              <a:rPr lang="en-US" sz="3200" dirty="0" err="1"/>
              <a:t>tarafından</a:t>
            </a:r>
            <a:r>
              <a:rPr lang="en-US" sz="3200" dirty="0"/>
              <a:t> </a:t>
            </a:r>
            <a:r>
              <a:rPr lang="en-US" sz="3200" dirty="0" err="1"/>
              <a:t>yapılacaksa</a:t>
            </a:r>
            <a:r>
              <a:rPr lang="en-US" sz="3200" dirty="0"/>
              <a:t>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konu</a:t>
            </a:r>
            <a:r>
              <a:rPr lang="en-US" sz="3200" dirty="0"/>
              <a:t> </a:t>
            </a:r>
            <a:r>
              <a:rPr lang="en-US" sz="3200" dirty="0" err="1"/>
              <a:t>hakkında</a:t>
            </a:r>
            <a:r>
              <a:rPr lang="en-US" sz="3200" dirty="0"/>
              <a:t> da </a:t>
            </a:r>
            <a:r>
              <a:rPr lang="en-US" sz="3200" dirty="0" err="1"/>
              <a:t>anlaşma</a:t>
            </a:r>
            <a:r>
              <a:rPr lang="en-US" sz="3200" dirty="0"/>
              <a:t> </a:t>
            </a:r>
            <a:r>
              <a:rPr lang="en-US" sz="3200" dirty="0" err="1"/>
              <a:t>sağlanmalıdır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6312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92500"/>
          </a:bodyPr>
          <a:lstStyle/>
          <a:p>
            <a:pPr marL="0" lvl="3" indent="0" algn="ctr">
              <a:buNone/>
            </a:pPr>
            <a:endParaRPr lang="tr-TR" sz="3200" b="1" dirty="0"/>
          </a:p>
          <a:p>
            <a:pPr marL="0" lvl="3" indent="0" algn="ctr">
              <a:buNone/>
            </a:pPr>
            <a:r>
              <a:rPr lang="tr-TR" sz="3200" b="1" dirty="0" smtClean="0"/>
              <a:t>   </a:t>
            </a:r>
            <a:r>
              <a:rPr lang="en-US" sz="3200" b="1" dirty="0" err="1" smtClean="0"/>
              <a:t>Malların</a:t>
            </a:r>
            <a:r>
              <a:rPr lang="en-US" sz="3200" b="1" dirty="0" smtClean="0"/>
              <a:t> </a:t>
            </a:r>
            <a:r>
              <a:rPr lang="en-US" sz="3200" b="1" dirty="0" err="1"/>
              <a:t>sigortalanması</a:t>
            </a:r>
            <a:r>
              <a:rPr lang="en-US" sz="3200" b="1" dirty="0"/>
              <a:t>: </a:t>
            </a:r>
            <a:endParaRPr lang="tr-TR" sz="3200" b="1" dirty="0" smtClean="0"/>
          </a:p>
          <a:p>
            <a:pPr marL="0" lvl="3" indent="0" algn="ctr">
              <a:buNone/>
            </a:pPr>
            <a:r>
              <a:rPr lang="en-US" sz="3200" dirty="0" err="1" smtClean="0"/>
              <a:t>Nakliye</a:t>
            </a:r>
            <a:r>
              <a:rPr lang="en-US" sz="3200" dirty="0" smtClean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depolama</a:t>
            </a:r>
            <a:r>
              <a:rPr lang="en-US" sz="3200" dirty="0"/>
              <a:t> </a:t>
            </a:r>
            <a:r>
              <a:rPr lang="en-US" sz="3200" dirty="0" err="1"/>
              <a:t>sırasında</a:t>
            </a:r>
            <a:r>
              <a:rPr lang="en-US" sz="3200" dirty="0"/>
              <a:t> </a:t>
            </a:r>
            <a:r>
              <a:rPr lang="en-US" sz="3200" dirty="0" err="1"/>
              <a:t>meydana</a:t>
            </a:r>
            <a:r>
              <a:rPr lang="en-US" sz="3200" dirty="0"/>
              <a:t> </a:t>
            </a:r>
            <a:r>
              <a:rPr lang="en-US" sz="3200" dirty="0" err="1"/>
              <a:t>gelebilecek</a:t>
            </a:r>
            <a:r>
              <a:rPr lang="en-US" sz="3200" dirty="0"/>
              <a:t> </a:t>
            </a:r>
            <a:r>
              <a:rPr lang="en-US" sz="3200" dirty="0" err="1"/>
              <a:t>kayıp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hasarlara</a:t>
            </a:r>
            <a:r>
              <a:rPr lang="en-US" sz="3200" dirty="0"/>
              <a:t> </a:t>
            </a:r>
            <a:r>
              <a:rPr lang="en-US" sz="3200" dirty="0" err="1"/>
              <a:t>karşı</a:t>
            </a:r>
            <a:r>
              <a:rPr lang="en-US" sz="3200" dirty="0"/>
              <a:t> </a:t>
            </a:r>
            <a:r>
              <a:rPr lang="en-US" sz="3200" dirty="0" err="1"/>
              <a:t>yapılacak</a:t>
            </a:r>
            <a:r>
              <a:rPr lang="en-US" sz="3200" dirty="0"/>
              <a:t> </a:t>
            </a:r>
            <a:r>
              <a:rPr lang="en-US" sz="3200" dirty="0" err="1"/>
              <a:t>sigortanın</a:t>
            </a:r>
            <a:r>
              <a:rPr lang="en-US" sz="3200" dirty="0"/>
              <a:t> </a:t>
            </a:r>
            <a:r>
              <a:rPr lang="en-US" sz="3200" dirty="0" err="1"/>
              <a:t>kapsamı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sigorta</a:t>
            </a:r>
            <a:r>
              <a:rPr lang="en-US" sz="3200" dirty="0"/>
              <a:t> </a:t>
            </a:r>
            <a:r>
              <a:rPr lang="en-US" sz="3200" dirty="0" err="1"/>
              <a:t>masraflarının</a:t>
            </a:r>
            <a:r>
              <a:rPr lang="en-US" sz="3200" dirty="0"/>
              <a:t> </a:t>
            </a:r>
            <a:r>
              <a:rPr lang="en-US" sz="3200" dirty="0" err="1"/>
              <a:t>kim</a:t>
            </a:r>
            <a:r>
              <a:rPr lang="en-US" sz="3200" dirty="0"/>
              <a:t> </a:t>
            </a:r>
            <a:r>
              <a:rPr lang="en-US" sz="3200" dirty="0" err="1"/>
              <a:t>tarafından</a:t>
            </a:r>
            <a:r>
              <a:rPr lang="en-US" sz="3200" dirty="0"/>
              <a:t> </a:t>
            </a:r>
            <a:r>
              <a:rPr lang="en-US" sz="3200" dirty="0" err="1"/>
              <a:t>karşılanacağı</a:t>
            </a:r>
            <a:r>
              <a:rPr lang="en-US" sz="3200" dirty="0"/>
              <a:t>, </a:t>
            </a:r>
            <a:r>
              <a:rPr lang="en-US" sz="3200" dirty="0" err="1"/>
              <a:t>sigorta</a:t>
            </a:r>
            <a:r>
              <a:rPr lang="en-US" sz="3200" dirty="0"/>
              <a:t> </a:t>
            </a:r>
            <a:r>
              <a:rPr lang="en-US" sz="3200" dirty="0" err="1"/>
              <a:t>riski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oranları</a:t>
            </a:r>
            <a:r>
              <a:rPr lang="en-US" sz="3200" dirty="0"/>
              <a:t> </a:t>
            </a:r>
            <a:r>
              <a:rPr lang="en-US" sz="3200" dirty="0" err="1"/>
              <a:t>belirlenmelidir</a:t>
            </a:r>
            <a:r>
              <a:rPr lang="en-US" sz="3200" dirty="0"/>
              <a:t>.</a:t>
            </a:r>
            <a:endParaRPr lang="tr-TR" sz="3200" dirty="0"/>
          </a:p>
          <a:p>
            <a:pPr marL="0" lvl="3" indent="0" algn="ctr">
              <a:buNone/>
            </a:pPr>
            <a:r>
              <a:rPr lang="tr-TR" sz="3200" b="1" dirty="0" smtClean="0"/>
              <a:t>        </a:t>
            </a:r>
            <a:r>
              <a:rPr lang="en-US" sz="3200" b="1" dirty="0" err="1" smtClean="0"/>
              <a:t>Sevk</a:t>
            </a:r>
            <a:r>
              <a:rPr lang="en-US" sz="3200" b="1" dirty="0" smtClean="0"/>
              <a:t> </a:t>
            </a:r>
            <a:r>
              <a:rPr lang="en-US" sz="3200" b="1" dirty="0" err="1"/>
              <a:t>irsaliyeleri</a:t>
            </a:r>
            <a:r>
              <a:rPr lang="en-US" sz="3200" b="1" dirty="0"/>
              <a:t> </a:t>
            </a:r>
            <a:r>
              <a:rPr lang="en-US" sz="3200" b="1" dirty="0" err="1"/>
              <a:t>ve</a:t>
            </a:r>
            <a:r>
              <a:rPr lang="en-US" sz="3200" b="1" dirty="0"/>
              <a:t> </a:t>
            </a:r>
            <a:r>
              <a:rPr lang="en-US" sz="3200" b="1" dirty="0" err="1"/>
              <a:t>faturalar</a:t>
            </a:r>
            <a:r>
              <a:rPr lang="en-US" sz="3200" b="1" dirty="0"/>
              <a:t>: </a:t>
            </a:r>
            <a:endParaRPr lang="tr-TR" sz="3200" b="1" dirty="0" smtClean="0"/>
          </a:p>
          <a:p>
            <a:pPr marL="0" lvl="3" indent="0" algn="ctr">
              <a:buNone/>
            </a:pPr>
            <a:r>
              <a:rPr lang="en-US" sz="3200" dirty="0" err="1" smtClean="0"/>
              <a:t>Sevk</a:t>
            </a:r>
            <a:r>
              <a:rPr lang="en-US" sz="3200" dirty="0" smtClean="0"/>
              <a:t> </a:t>
            </a:r>
            <a:r>
              <a:rPr lang="en-US" sz="3200" dirty="0" err="1"/>
              <a:t>edilen</a:t>
            </a:r>
            <a:r>
              <a:rPr lang="en-US" sz="3200" dirty="0"/>
              <a:t> her </a:t>
            </a:r>
            <a:r>
              <a:rPr lang="en-US" sz="3200" dirty="0" err="1"/>
              <a:t>ürün</a:t>
            </a:r>
            <a:r>
              <a:rPr lang="en-US" sz="3200" dirty="0"/>
              <a:t> </a:t>
            </a:r>
            <a:r>
              <a:rPr lang="en-US" sz="3200" dirty="0" err="1"/>
              <a:t>için</a:t>
            </a:r>
            <a:r>
              <a:rPr lang="en-US" sz="3200" dirty="0"/>
              <a:t> </a:t>
            </a:r>
            <a:r>
              <a:rPr lang="en-US" sz="3200" dirty="0" err="1"/>
              <a:t>müşteri</a:t>
            </a:r>
            <a:r>
              <a:rPr lang="en-US" sz="3200" dirty="0"/>
              <a:t> </a:t>
            </a:r>
            <a:r>
              <a:rPr lang="en-US" sz="3200" dirty="0" err="1"/>
              <a:t>tarafından</a:t>
            </a:r>
            <a:r>
              <a:rPr lang="en-US" sz="3200" dirty="0"/>
              <a:t> </a:t>
            </a:r>
            <a:r>
              <a:rPr lang="en-US" sz="3200" dirty="0" err="1"/>
              <a:t>yetki</a:t>
            </a:r>
            <a:r>
              <a:rPr lang="en-US" sz="3200" dirty="0"/>
              <a:t> </a:t>
            </a:r>
            <a:r>
              <a:rPr lang="en-US" sz="3200" dirty="0" err="1"/>
              <a:t>verilmesi</a:t>
            </a:r>
            <a:r>
              <a:rPr lang="en-US" sz="3200" dirty="0"/>
              <a:t> </a:t>
            </a:r>
            <a:r>
              <a:rPr lang="en-US" sz="3200" dirty="0" err="1"/>
              <a:t>hâlinde</a:t>
            </a:r>
            <a:r>
              <a:rPr lang="en-US" sz="3200" dirty="0"/>
              <a:t> Freight Forwarder </a:t>
            </a:r>
            <a:r>
              <a:rPr lang="en-US" sz="3200" dirty="0" err="1"/>
              <a:t>müşteri</a:t>
            </a:r>
            <a:r>
              <a:rPr lang="en-US" sz="3200" dirty="0"/>
              <a:t> </a:t>
            </a:r>
            <a:r>
              <a:rPr lang="en-US" sz="3200" dirty="0" err="1"/>
              <a:t>adına</a:t>
            </a:r>
            <a:r>
              <a:rPr lang="en-US" sz="3200" dirty="0"/>
              <a:t> </a:t>
            </a:r>
            <a:r>
              <a:rPr lang="en-US" sz="3200" dirty="0" err="1"/>
              <a:t>irsaliye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fatura</a:t>
            </a:r>
            <a:r>
              <a:rPr lang="en-US" sz="3200" dirty="0"/>
              <a:t> </a:t>
            </a:r>
            <a:r>
              <a:rPr lang="en-US" sz="3200" dirty="0" err="1"/>
              <a:t>düzenleyebilir</a:t>
            </a:r>
            <a:r>
              <a:rPr lang="en-US" sz="3200" dirty="0"/>
              <a:t>. </a:t>
            </a:r>
            <a:r>
              <a:rPr lang="en-US" sz="3200" dirty="0" err="1"/>
              <a:t>İrsaliye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faturaların</a:t>
            </a:r>
            <a:r>
              <a:rPr lang="en-US" sz="3200" dirty="0"/>
              <a:t> </a:t>
            </a:r>
            <a:r>
              <a:rPr lang="en-US" sz="3200" dirty="0" err="1"/>
              <a:t>kim</a:t>
            </a:r>
            <a:r>
              <a:rPr lang="en-US" sz="3200" dirty="0"/>
              <a:t> </a:t>
            </a:r>
            <a:r>
              <a:rPr lang="en-US" sz="3200" dirty="0" err="1"/>
              <a:t>tarafından</a:t>
            </a:r>
            <a:r>
              <a:rPr lang="en-US" sz="3200" dirty="0"/>
              <a:t> </a:t>
            </a:r>
            <a:r>
              <a:rPr lang="en-US" sz="3200" dirty="0" err="1"/>
              <a:t>düzenleneceği</a:t>
            </a:r>
            <a:r>
              <a:rPr lang="en-US" sz="3200" dirty="0"/>
              <a:t> </a:t>
            </a:r>
            <a:r>
              <a:rPr lang="en-US" sz="3200" dirty="0" err="1"/>
              <a:t>konusunda</a:t>
            </a:r>
            <a:r>
              <a:rPr lang="en-US" sz="3200" dirty="0"/>
              <a:t> </a:t>
            </a:r>
            <a:r>
              <a:rPr lang="en-US" sz="3200" dirty="0" err="1"/>
              <a:t>anlaşma</a:t>
            </a:r>
            <a:r>
              <a:rPr lang="en-US" sz="3200" dirty="0"/>
              <a:t> </a:t>
            </a:r>
            <a:r>
              <a:rPr lang="en-US" sz="3200" dirty="0" err="1"/>
              <a:t>sağlanmalıdır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849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lvl="3" indent="0" algn="ctr">
              <a:buNone/>
            </a:pPr>
            <a:r>
              <a:rPr lang="tr-TR" sz="3600" b="1" dirty="0" smtClean="0"/>
              <a:t>    </a:t>
            </a:r>
          </a:p>
          <a:p>
            <a:pPr marL="0" lvl="3" indent="0" algn="ctr">
              <a:buNone/>
            </a:pPr>
            <a:endParaRPr lang="tr-TR" sz="3600" b="1" dirty="0"/>
          </a:p>
          <a:p>
            <a:pPr marL="0" lvl="3" indent="0" algn="ctr">
              <a:buNone/>
            </a:pPr>
            <a:endParaRPr lang="tr-TR" sz="3600" b="1" dirty="0" smtClean="0"/>
          </a:p>
          <a:p>
            <a:pPr marL="0" lvl="3" indent="0" algn="ctr">
              <a:buNone/>
            </a:pPr>
            <a:r>
              <a:rPr lang="tr-TR" sz="3600" b="1" dirty="0" smtClean="0"/>
              <a:t> </a:t>
            </a:r>
            <a:r>
              <a:rPr lang="en-US" sz="3600" b="1" dirty="0" err="1" smtClean="0"/>
              <a:t>Stok</a:t>
            </a:r>
            <a:r>
              <a:rPr lang="en-US" sz="3600" b="1" dirty="0" smtClean="0"/>
              <a:t> </a:t>
            </a:r>
            <a:r>
              <a:rPr lang="en-US" sz="3600" b="1" dirty="0" err="1"/>
              <a:t>yönetimi</a:t>
            </a:r>
            <a:r>
              <a:rPr lang="en-US" sz="3600" b="1" dirty="0"/>
              <a:t> </a:t>
            </a:r>
            <a:r>
              <a:rPr lang="en-US" sz="3600" b="1" dirty="0" err="1"/>
              <a:t>ve</a:t>
            </a:r>
            <a:r>
              <a:rPr lang="en-US" sz="3600" b="1" dirty="0"/>
              <a:t> </a:t>
            </a:r>
            <a:r>
              <a:rPr lang="en-US" sz="3600" b="1" dirty="0" err="1"/>
              <a:t>bilgi</a:t>
            </a:r>
            <a:r>
              <a:rPr lang="en-US" sz="3600" b="1" dirty="0"/>
              <a:t> </a:t>
            </a:r>
            <a:r>
              <a:rPr lang="en-US" sz="3600" b="1" dirty="0" err="1" smtClean="0"/>
              <a:t>paylaşımı</a:t>
            </a:r>
            <a:r>
              <a:rPr lang="en-US" sz="3600" b="1" dirty="0" smtClean="0"/>
              <a:t>:</a:t>
            </a:r>
            <a:endParaRPr lang="tr-TR" sz="3600" b="1" dirty="0" smtClean="0"/>
          </a:p>
          <a:p>
            <a:pPr marL="0" lvl="3" indent="0" algn="ctr">
              <a:buNone/>
            </a:pPr>
            <a:r>
              <a:rPr lang="en-US" sz="3600" dirty="0" err="1" smtClean="0"/>
              <a:t>Müşteriye</a:t>
            </a:r>
            <a:r>
              <a:rPr lang="en-US" sz="3600" dirty="0" smtClean="0"/>
              <a:t> </a:t>
            </a:r>
            <a:r>
              <a:rPr lang="en-US" sz="3600" dirty="0" err="1"/>
              <a:t>aktarılacak</a:t>
            </a:r>
            <a:r>
              <a:rPr lang="en-US" sz="3600" dirty="0"/>
              <a:t> </a:t>
            </a:r>
            <a:r>
              <a:rPr lang="en-US" sz="3600" dirty="0" err="1"/>
              <a:t>stok</a:t>
            </a:r>
            <a:r>
              <a:rPr lang="en-US" sz="3600" dirty="0"/>
              <a:t> </a:t>
            </a:r>
            <a:r>
              <a:rPr lang="en-US" sz="3600" dirty="0" err="1"/>
              <a:t>bilgilerinin</a:t>
            </a:r>
            <a:r>
              <a:rPr lang="en-US" sz="3600" dirty="0"/>
              <a:t> </a:t>
            </a:r>
            <a:r>
              <a:rPr lang="en-US" sz="3600" dirty="0" err="1"/>
              <a:t>niteligi</a:t>
            </a:r>
            <a:r>
              <a:rPr lang="en-US" sz="3600" dirty="0"/>
              <a:t> </a:t>
            </a:r>
            <a:r>
              <a:rPr lang="en-US" sz="3600" dirty="0" err="1"/>
              <a:t>ve</a:t>
            </a:r>
            <a:r>
              <a:rPr lang="en-US" sz="3600" dirty="0"/>
              <a:t> </a:t>
            </a:r>
            <a:r>
              <a:rPr lang="en-US" sz="3600" dirty="0" err="1"/>
              <a:t>bilgi</a:t>
            </a:r>
            <a:r>
              <a:rPr lang="en-US" sz="3600" dirty="0"/>
              <a:t> </a:t>
            </a:r>
            <a:r>
              <a:rPr lang="en-US" sz="3600" dirty="0" err="1"/>
              <a:t>aktarma</a:t>
            </a:r>
            <a:r>
              <a:rPr lang="en-US" sz="3600" dirty="0"/>
              <a:t> </a:t>
            </a:r>
            <a:r>
              <a:rPr lang="en-US" sz="3600" dirty="0" err="1"/>
              <a:t>dönemleri</a:t>
            </a:r>
            <a:r>
              <a:rPr lang="en-US" sz="3600" dirty="0"/>
              <a:t> </a:t>
            </a:r>
            <a:r>
              <a:rPr lang="en-US" sz="3600" dirty="0" err="1"/>
              <a:t>hakkında</a:t>
            </a:r>
            <a:r>
              <a:rPr lang="en-US" sz="3600" dirty="0"/>
              <a:t> </a:t>
            </a:r>
            <a:r>
              <a:rPr lang="en-US" sz="3600" dirty="0" err="1"/>
              <a:t>mütabakat</a:t>
            </a:r>
            <a:r>
              <a:rPr lang="en-US" sz="3600" dirty="0"/>
              <a:t> </a:t>
            </a:r>
            <a:r>
              <a:rPr lang="en-US" sz="3600" dirty="0" err="1"/>
              <a:t>oluşturulmalıdır</a:t>
            </a:r>
            <a:r>
              <a:rPr lang="en-US" sz="3600" dirty="0"/>
              <a:t>.</a:t>
            </a:r>
            <a:endParaRPr lang="tr-TR" sz="3600" dirty="0"/>
          </a:p>
          <a:p>
            <a:pPr marL="0" indent="0" algn="ctr">
              <a:buNone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1917920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en-US" dirty="0" smtClean="0"/>
              <a:t>Yurt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dağıtımı</a:t>
            </a:r>
            <a:r>
              <a:rPr lang="en-US" dirty="0"/>
              <a:t> </a:t>
            </a:r>
            <a:r>
              <a:rPr lang="en-US" dirty="0" err="1"/>
              <a:t>gerçekleştirilecek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ürünler</a:t>
            </a:r>
            <a:r>
              <a:rPr lang="en-US" dirty="0"/>
              <a:t> </a:t>
            </a:r>
            <a:r>
              <a:rPr lang="en-US" dirty="0" err="1"/>
              <a:t>müşteriden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şekillerde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alınabilir</a:t>
            </a:r>
            <a:r>
              <a:rPr lang="en-US" dirty="0"/>
              <a:t>. </a:t>
            </a:r>
            <a:r>
              <a:rPr lang="en-US" dirty="0" err="1"/>
              <a:t>Üretimi</a:t>
            </a:r>
            <a:r>
              <a:rPr lang="en-US" dirty="0"/>
              <a:t> yurt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dağıtıma</a:t>
            </a:r>
            <a:r>
              <a:rPr lang="en-US" dirty="0"/>
              <a:t> </a:t>
            </a:r>
            <a:r>
              <a:rPr lang="en-US" dirty="0" err="1"/>
              <a:t>hazır</a:t>
            </a:r>
            <a:r>
              <a:rPr lang="en-US" dirty="0"/>
              <a:t> </a:t>
            </a:r>
            <a:r>
              <a:rPr lang="en-US" dirty="0" err="1"/>
              <a:t>ürünler</a:t>
            </a:r>
            <a:r>
              <a:rPr lang="en-US" dirty="0"/>
              <a:t>, </a:t>
            </a:r>
            <a:r>
              <a:rPr lang="en-US" dirty="0" err="1"/>
              <a:t>müşterinin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deposundan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ithal</a:t>
            </a:r>
            <a:r>
              <a:rPr lang="en-US" dirty="0"/>
              <a:t> </a:t>
            </a:r>
            <a:r>
              <a:rPr lang="en-US" dirty="0" err="1"/>
              <a:t>edimiş</a:t>
            </a:r>
            <a:r>
              <a:rPr lang="en-US" dirty="0"/>
              <a:t> </a:t>
            </a:r>
            <a:r>
              <a:rPr lang="en-US" dirty="0" err="1"/>
              <a:t>ürünler</a:t>
            </a:r>
            <a:r>
              <a:rPr lang="en-US" dirty="0"/>
              <a:t> </a:t>
            </a:r>
            <a:r>
              <a:rPr lang="en-US" dirty="0" err="1"/>
              <a:t>geliş</a:t>
            </a:r>
            <a:r>
              <a:rPr lang="en-US" dirty="0"/>
              <a:t> </a:t>
            </a:r>
            <a:r>
              <a:rPr lang="en-US" dirty="0" err="1"/>
              <a:t>limanından</a:t>
            </a:r>
            <a:r>
              <a:rPr lang="en-US" dirty="0"/>
              <a:t> </a:t>
            </a:r>
            <a:r>
              <a:rPr lang="en-US" dirty="0" err="1"/>
              <a:t>alınarak</a:t>
            </a:r>
            <a:r>
              <a:rPr lang="en-US" dirty="0"/>
              <a:t> </a:t>
            </a:r>
            <a:r>
              <a:rPr lang="en-US" dirty="0" err="1"/>
              <a:t>depolanabilir</a:t>
            </a:r>
            <a:r>
              <a:rPr lang="en-US" dirty="0"/>
              <a:t>. </a:t>
            </a:r>
            <a:r>
              <a:rPr lang="en-US" dirty="0" err="1"/>
              <a:t>Depolama</a:t>
            </a:r>
            <a:r>
              <a:rPr lang="en-US" dirty="0"/>
              <a:t> </a:t>
            </a:r>
            <a:r>
              <a:rPr lang="en-US" dirty="0" err="1"/>
              <a:t>sürecinde</a:t>
            </a:r>
            <a:r>
              <a:rPr lang="en-US" dirty="0"/>
              <a:t> </a:t>
            </a:r>
            <a:r>
              <a:rPr lang="en-US" dirty="0" err="1"/>
              <a:t>ürünlere</a:t>
            </a:r>
            <a:r>
              <a:rPr lang="en-US" dirty="0"/>
              <a:t> </a:t>
            </a:r>
            <a:r>
              <a:rPr lang="en-US" dirty="0" err="1"/>
              <a:t>birtakım</a:t>
            </a:r>
            <a:r>
              <a:rPr lang="en-US" dirty="0"/>
              <a:t> </a:t>
            </a:r>
            <a:r>
              <a:rPr lang="en-US" dirty="0" err="1"/>
              <a:t>katma</a:t>
            </a:r>
            <a:r>
              <a:rPr lang="en-US" dirty="0"/>
              <a:t> </a:t>
            </a:r>
            <a:r>
              <a:rPr lang="en-US" dirty="0" err="1"/>
              <a:t>değerli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hizmetleri</a:t>
            </a:r>
            <a:r>
              <a:rPr lang="en-US" dirty="0"/>
              <a:t> (</a:t>
            </a:r>
            <a:r>
              <a:rPr lang="en-US" dirty="0" err="1"/>
              <a:t>paketleme</a:t>
            </a:r>
            <a:r>
              <a:rPr lang="en-US" dirty="0"/>
              <a:t>, </a:t>
            </a:r>
            <a:r>
              <a:rPr lang="en-US" dirty="0" err="1"/>
              <a:t>etiketleme</a:t>
            </a:r>
            <a:r>
              <a:rPr lang="en-US" dirty="0"/>
              <a:t> vb.) </a:t>
            </a:r>
            <a:r>
              <a:rPr lang="en-US" dirty="0" err="1"/>
              <a:t>uygulanabilir</a:t>
            </a:r>
            <a:r>
              <a:rPr lang="en-US" dirty="0"/>
              <a:t>.</a:t>
            </a:r>
            <a:endParaRPr lang="tr-TR" dirty="0"/>
          </a:p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56984" cy="1008112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600" dirty="0" err="1"/>
              <a:t>Dağıtım</a:t>
            </a:r>
            <a:r>
              <a:rPr lang="en-US" sz="3600" dirty="0"/>
              <a:t> </a:t>
            </a:r>
            <a:r>
              <a:rPr lang="en-US" sz="3600" dirty="0" err="1"/>
              <a:t>Öncesi</a:t>
            </a:r>
            <a:r>
              <a:rPr lang="en-US" sz="3600" dirty="0"/>
              <a:t> </a:t>
            </a:r>
            <a:r>
              <a:rPr lang="en-US" sz="3600" dirty="0" err="1"/>
              <a:t>Depolama</a:t>
            </a:r>
            <a:r>
              <a:rPr lang="en-US" sz="3600" dirty="0"/>
              <a:t> </a:t>
            </a:r>
            <a:r>
              <a:rPr lang="en-US" sz="3600" dirty="0" err="1"/>
              <a:t>Süreci</a:t>
            </a:r>
            <a:r>
              <a:rPr lang="tr-TR" sz="3600" dirty="0"/>
              <a:t/>
            </a:r>
            <a:br>
              <a:rPr lang="tr-TR" sz="3600" dirty="0"/>
            </a:b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224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Autofit/>
          </a:bodyPr>
          <a:lstStyle/>
          <a:p>
            <a:pPr marL="0" lvl="3" indent="0" algn="ctr">
              <a:buNone/>
            </a:pPr>
            <a:r>
              <a:rPr lang="en-US" sz="3200" b="1" dirty="0" err="1" smtClean="0"/>
              <a:t>Paketleme</a:t>
            </a:r>
            <a:r>
              <a:rPr lang="en-US" sz="3200" b="1" dirty="0" smtClean="0"/>
              <a:t>:</a:t>
            </a:r>
            <a:endParaRPr lang="tr-TR" sz="3200" b="1" dirty="0" smtClean="0"/>
          </a:p>
          <a:p>
            <a:pPr marL="0" lvl="3" indent="0" algn="ctr">
              <a:buNone/>
            </a:pPr>
            <a:r>
              <a:rPr lang="en-US" sz="3200" dirty="0" err="1" smtClean="0"/>
              <a:t>Müşteri</a:t>
            </a:r>
            <a:r>
              <a:rPr lang="en-US" sz="3200" dirty="0"/>
              <a:t>, firma </a:t>
            </a:r>
            <a:r>
              <a:rPr lang="en-US" sz="3200" dirty="0" err="1"/>
              <a:t>ürünlerin</a:t>
            </a:r>
            <a:r>
              <a:rPr lang="en-US" sz="3200" dirty="0"/>
              <a:t> </a:t>
            </a:r>
            <a:r>
              <a:rPr lang="en-US" sz="3200" dirty="0" err="1"/>
              <a:t>paketlenmesinin</a:t>
            </a:r>
            <a:r>
              <a:rPr lang="en-US" sz="3200" dirty="0"/>
              <a:t> </a:t>
            </a:r>
            <a:r>
              <a:rPr lang="en-US" sz="3200" dirty="0" err="1"/>
              <a:t>hizmet</a:t>
            </a:r>
            <a:r>
              <a:rPr lang="en-US" sz="3200" dirty="0"/>
              <a:t> </a:t>
            </a:r>
            <a:r>
              <a:rPr lang="en-US" sz="3200" dirty="0" err="1"/>
              <a:t>kapsamına</a:t>
            </a:r>
            <a:r>
              <a:rPr lang="en-US" sz="3200" dirty="0"/>
              <a:t> </a:t>
            </a:r>
            <a:r>
              <a:rPr lang="en-US" sz="3200" dirty="0" err="1"/>
              <a:t>alınarak</a:t>
            </a:r>
            <a:r>
              <a:rPr lang="en-US" sz="3200" dirty="0"/>
              <a:t> </a:t>
            </a:r>
            <a:r>
              <a:rPr lang="en-US" sz="3200" dirty="0" err="1"/>
              <a:t>yapılmasını</a:t>
            </a:r>
            <a:r>
              <a:rPr lang="en-US" sz="3200" dirty="0"/>
              <a:t> </a:t>
            </a:r>
            <a:r>
              <a:rPr lang="en-US" sz="3200" dirty="0" err="1"/>
              <a:t>isteyebilir</a:t>
            </a:r>
            <a:r>
              <a:rPr lang="en-US" sz="3200" dirty="0"/>
              <a:t>. </a:t>
            </a:r>
            <a:r>
              <a:rPr lang="en-US" sz="3200" dirty="0" err="1"/>
              <a:t>Ambalajlama</a:t>
            </a:r>
            <a:r>
              <a:rPr lang="en-US" sz="3200" dirty="0"/>
              <a:t> </a:t>
            </a:r>
            <a:r>
              <a:rPr lang="en-US" sz="3200" dirty="0" err="1"/>
              <a:t>malzemelerinin</a:t>
            </a:r>
            <a:r>
              <a:rPr lang="en-US" sz="3200" dirty="0"/>
              <a:t> </a:t>
            </a:r>
            <a:r>
              <a:rPr lang="en-US" sz="3200" dirty="0" err="1"/>
              <a:t>niteliği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temini</a:t>
            </a:r>
            <a:r>
              <a:rPr lang="en-US" sz="3200" dirty="0"/>
              <a:t> </a:t>
            </a:r>
            <a:r>
              <a:rPr lang="en-US" sz="3200" dirty="0" err="1"/>
              <a:t>konusunda</a:t>
            </a:r>
            <a:r>
              <a:rPr lang="en-US" sz="3200" dirty="0"/>
              <a:t> </a:t>
            </a:r>
            <a:r>
              <a:rPr lang="en-US" sz="3200" dirty="0" err="1"/>
              <a:t>bilgi</a:t>
            </a:r>
            <a:r>
              <a:rPr lang="en-US" sz="3200" dirty="0"/>
              <a:t> </a:t>
            </a:r>
            <a:r>
              <a:rPr lang="en-US" sz="3200" dirty="0" err="1"/>
              <a:t>alınarak</a:t>
            </a:r>
            <a:r>
              <a:rPr lang="en-US" sz="3200" dirty="0"/>
              <a:t> </a:t>
            </a:r>
            <a:r>
              <a:rPr lang="en-US" sz="3200" dirty="0" err="1"/>
              <a:t>anlaşma</a:t>
            </a:r>
            <a:r>
              <a:rPr lang="en-US" sz="3200" dirty="0"/>
              <a:t> </a:t>
            </a:r>
            <a:r>
              <a:rPr lang="en-US" sz="3200" dirty="0" err="1"/>
              <a:t>sağlanmalıdır</a:t>
            </a:r>
            <a:r>
              <a:rPr lang="en-US" sz="3200" dirty="0"/>
              <a:t>.</a:t>
            </a:r>
            <a:endParaRPr lang="tr-TR" sz="3200" dirty="0"/>
          </a:p>
          <a:p>
            <a:pPr marL="0" lvl="3" indent="0" algn="ctr">
              <a:buNone/>
            </a:pPr>
            <a:r>
              <a:rPr lang="en-US" sz="3200" b="1" dirty="0" err="1" smtClean="0"/>
              <a:t>Etiketleme</a:t>
            </a:r>
            <a:r>
              <a:rPr lang="en-US" sz="3200" b="1" dirty="0" smtClean="0"/>
              <a:t>:</a:t>
            </a:r>
            <a:endParaRPr lang="tr-TR" sz="3200" b="1" dirty="0" smtClean="0"/>
          </a:p>
          <a:p>
            <a:pPr marL="0" lvl="3" indent="0" algn="ctr">
              <a:buNone/>
            </a:pPr>
            <a:r>
              <a:rPr lang="en-US" sz="3200" dirty="0" err="1" smtClean="0"/>
              <a:t>Ürünlerin</a:t>
            </a:r>
            <a:r>
              <a:rPr lang="en-US" sz="3200" dirty="0" smtClean="0"/>
              <a:t> </a:t>
            </a:r>
            <a:r>
              <a:rPr lang="en-US" sz="3200" dirty="0" err="1"/>
              <a:t>etiketlenmesinin</a:t>
            </a:r>
            <a:r>
              <a:rPr lang="en-US" sz="3200" dirty="0"/>
              <a:t> </a:t>
            </a:r>
            <a:r>
              <a:rPr lang="en-US" sz="3200" dirty="0" err="1"/>
              <a:t>hizmet</a:t>
            </a:r>
            <a:r>
              <a:rPr lang="en-US" sz="3200" dirty="0"/>
              <a:t> </a:t>
            </a:r>
            <a:r>
              <a:rPr lang="en-US" sz="3200" dirty="0" err="1"/>
              <a:t>kapsamına</a:t>
            </a:r>
            <a:r>
              <a:rPr lang="en-US" sz="3200" dirty="0"/>
              <a:t> </a:t>
            </a:r>
            <a:r>
              <a:rPr lang="en-US" sz="3200" dirty="0" err="1"/>
              <a:t>alınarak</a:t>
            </a:r>
            <a:r>
              <a:rPr lang="en-US" sz="3200" dirty="0"/>
              <a:t> </a:t>
            </a:r>
            <a:r>
              <a:rPr lang="en-US" sz="3200" dirty="0" err="1"/>
              <a:t>yapılması</a:t>
            </a:r>
            <a:r>
              <a:rPr lang="en-US" sz="3200" dirty="0"/>
              <a:t> </a:t>
            </a:r>
            <a:r>
              <a:rPr lang="en-US" sz="3200" dirty="0" err="1"/>
              <a:t>istenebilir</a:t>
            </a:r>
            <a:r>
              <a:rPr lang="en-US" sz="3200" dirty="0"/>
              <a:t>. </a:t>
            </a:r>
            <a:r>
              <a:rPr lang="en-US" sz="3200" dirty="0" err="1"/>
              <a:t>Etiket</a:t>
            </a:r>
            <a:r>
              <a:rPr lang="en-US" sz="3200" dirty="0"/>
              <a:t> </a:t>
            </a:r>
            <a:r>
              <a:rPr lang="en-US" sz="3200" dirty="0" err="1"/>
              <a:t>bilgileri</a:t>
            </a:r>
            <a:r>
              <a:rPr lang="en-US" sz="3200" dirty="0"/>
              <a:t> </a:t>
            </a:r>
            <a:r>
              <a:rPr lang="en-US" sz="3200" dirty="0" err="1"/>
              <a:t>alınmalı</a:t>
            </a:r>
            <a:r>
              <a:rPr lang="en-US" sz="3200" dirty="0"/>
              <a:t>, </a:t>
            </a:r>
            <a:r>
              <a:rPr lang="en-US" sz="3200" dirty="0" err="1"/>
              <a:t>basımının</a:t>
            </a:r>
            <a:r>
              <a:rPr lang="en-US" sz="3200" dirty="0"/>
              <a:t> </a:t>
            </a:r>
            <a:r>
              <a:rPr lang="en-US" sz="3200" dirty="0" err="1"/>
              <a:t>nerede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kim</a:t>
            </a:r>
            <a:r>
              <a:rPr lang="en-US" sz="3200" dirty="0"/>
              <a:t> </a:t>
            </a:r>
            <a:r>
              <a:rPr lang="en-US" sz="3200" dirty="0" err="1"/>
              <a:t>tarafından</a:t>
            </a:r>
            <a:r>
              <a:rPr lang="en-US" sz="3200" dirty="0"/>
              <a:t> </a:t>
            </a:r>
            <a:r>
              <a:rPr lang="en-US" sz="3200" dirty="0" err="1"/>
              <a:t>yapılacağı</a:t>
            </a:r>
            <a:r>
              <a:rPr lang="en-US" sz="3200" dirty="0"/>
              <a:t> </a:t>
            </a:r>
            <a:r>
              <a:rPr lang="en-US" sz="3200" dirty="0" err="1"/>
              <a:t>kararlaştırılmalıdır</a:t>
            </a:r>
            <a:r>
              <a:rPr lang="en-US" sz="3200" dirty="0"/>
              <a:t>.</a:t>
            </a:r>
            <a:endParaRPr lang="tr-TR" sz="3200" dirty="0"/>
          </a:p>
          <a:p>
            <a:pPr marL="0" indent="0" algn="ctr">
              <a:buNone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14180124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79475" marR="869315"/>
            <a:r>
              <a:rPr lang="tr-TR" b="1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tr-TR" b="1" dirty="0" smtClean="0">
                <a:latin typeface="Times New Roman"/>
                <a:ea typeface="Calibri"/>
                <a:cs typeface="Times New Roman"/>
              </a:rPr>
            </a:br>
            <a:r>
              <a:rPr lang="en-US" b="1" dirty="0" smtClean="0">
                <a:latin typeface="Times New Roman"/>
                <a:ea typeface="Calibri"/>
                <a:cs typeface="Times New Roman"/>
              </a:rPr>
              <a:t>DAĞITIM</a:t>
            </a:r>
            <a:r>
              <a:rPr lang="en-US" b="1" spc="-5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SÜRECİ</a:t>
            </a:r>
            <a:r>
              <a:rPr lang="tr-TR" sz="2400" dirty="0">
                <a:latin typeface="Calibri"/>
                <a:ea typeface="Calibri"/>
                <a:cs typeface="Times New Roman"/>
              </a:rPr>
              <a:t/>
            </a:r>
            <a:br>
              <a:rPr lang="tr-TR" sz="2400" dirty="0">
                <a:latin typeface="Calibri"/>
                <a:ea typeface="Calibri"/>
                <a:cs typeface="Times New Roman"/>
              </a:rPr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7142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>
            <a:noAutofit/>
          </a:bodyPr>
          <a:lstStyle/>
          <a:p>
            <a:pPr marL="1371600" lvl="3" indent="0">
              <a:buNone/>
            </a:pPr>
            <a:r>
              <a:rPr lang="en-US" sz="2800" b="1" dirty="0" err="1"/>
              <a:t>Sevkiyat</a:t>
            </a:r>
            <a:r>
              <a:rPr lang="en-US" sz="2800" b="1" dirty="0"/>
              <a:t> </a:t>
            </a:r>
            <a:r>
              <a:rPr lang="en-US" sz="2800" b="1" dirty="0" err="1"/>
              <a:t>adresleri</a:t>
            </a:r>
            <a:r>
              <a:rPr lang="en-US" sz="2800" b="1" dirty="0"/>
              <a:t>: </a:t>
            </a:r>
            <a:r>
              <a:rPr lang="en-US" sz="2800" dirty="0" err="1"/>
              <a:t>Ürünlerin</a:t>
            </a:r>
            <a:r>
              <a:rPr lang="en-US" sz="2800" dirty="0"/>
              <a:t> </a:t>
            </a:r>
            <a:r>
              <a:rPr lang="en-US" sz="2800" dirty="0" err="1"/>
              <a:t>dağıtımının</a:t>
            </a:r>
            <a:r>
              <a:rPr lang="en-US" sz="2800" dirty="0"/>
              <a:t> </a:t>
            </a:r>
            <a:r>
              <a:rPr lang="en-US" sz="2800" dirty="0" err="1"/>
              <a:t>yapılacağı</a:t>
            </a:r>
            <a:r>
              <a:rPr lang="en-US" sz="2800" dirty="0"/>
              <a:t> </a:t>
            </a:r>
            <a:r>
              <a:rPr lang="en-US" sz="2800" dirty="0" err="1"/>
              <a:t>adresler</a:t>
            </a:r>
            <a:r>
              <a:rPr lang="en-US" sz="2800" dirty="0"/>
              <a:t> yurt </a:t>
            </a:r>
            <a:r>
              <a:rPr lang="en-US" sz="2800" dirty="0" err="1"/>
              <a:t>genelinde</a:t>
            </a:r>
            <a:r>
              <a:rPr lang="en-US" sz="2800" dirty="0"/>
              <a:t> </a:t>
            </a:r>
            <a:r>
              <a:rPr lang="en-US" sz="2800" dirty="0" err="1"/>
              <a:t>ya</a:t>
            </a:r>
            <a:r>
              <a:rPr lang="en-US" sz="2800" dirty="0"/>
              <a:t> da </a:t>
            </a:r>
            <a:r>
              <a:rPr lang="en-US" sz="2800" dirty="0" err="1"/>
              <a:t>bölgesel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belirlenerek</a:t>
            </a:r>
            <a:r>
              <a:rPr lang="en-US" sz="2800" dirty="0"/>
              <a:t> </a:t>
            </a:r>
            <a:r>
              <a:rPr lang="en-US" sz="2800" dirty="0" err="1"/>
              <a:t>anlaşma</a:t>
            </a:r>
            <a:r>
              <a:rPr lang="en-US" sz="2800" dirty="0"/>
              <a:t> </a:t>
            </a:r>
            <a:r>
              <a:rPr lang="en-US" sz="2800" dirty="0" err="1"/>
              <a:t>sağlanmalıdır</a:t>
            </a:r>
            <a:r>
              <a:rPr lang="en-US" sz="2800" dirty="0"/>
              <a:t>.</a:t>
            </a:r>
            <a:endParaRPr lang="tr-TR" sz="2800" dirty="0"/>
          </a:p>
          <a:p>
            <a:pPr marL="1371600" lvl="3" indent="0">
              <a:buNone/>
            </a:pPr>
            <a:r>
              <a:rPr lang="en-US" sz="2800" b="1" dirty="0" err="1" smtClean="0"/>
              <a:t>Sevkiyat</a:t>
            </a:r>
            <a:r>
              <a:rPr lang="en-US" sz="2800" b="1" dirty="0" smtClean="0"/>
              <a:t> </a:t>
            </a:r>
            <a:r>
              <a:rPr lang="en-US" sz="2800" b="1" dirty="0" err="1"/>
              <a:t>süresi</a:t>
            </a:r>
            <a:r>
              <a:rPr lang="en-US" sz="2800" b="1" dirty="0"/>
              <a:t>: </a:t>
            </a:r>
            <a:r>
              <a:rPr lang="en-US" sz="2800" dirty="0" err="1"/>
              <a:t>Sevkiyatın</a:t>
            </a:r>
            <a:r>
              <a:rPr lang="en-US" sz="2800" dirty="0"/>
              <a:t> </a:t>
            </a:r>
            <a:r>
              <a:rPr lang="en-US" sz="2800" dirty="0" err="1"/>
              <a:t>hangi</a:t>
            </a:r>
            <a:r>
              <a:rPr lang="en-US" sz="2800" dirty="0"/>
              <a:t> </a:t>
            </a:r>
            <a:r>
              <a:rPr lang="en-US" sz="2800" dirty="0" err="1"/>
              <a:t>süre</a:t>
            </a:r>
            <a:r>
              <a:rPr lang="en-US" sz="2800" dirty="0"/>
              <a:t> </a:t>
            </a:r>
            <a:r>
              <a:rPr lang="en-US" sz="2800" dirty="0" err="1"/>
              <a:t>içinde</a:t>
            </a:r>
            <a:r>
              <a:rPr lang="en-US" sz="2800" dirty="0"/>
              <a:t> </a:t>
            </a:r>
            <a:r>
              <a:rPr lang="en-US" sz="2800" dirty="0" err="1"/>
              <a:t>yapılacağı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belirlenen</a:t>
            </a:r>
            <a:r>
              <a:rPr lang="en-US" sz="2800" dirty="0"/>
              <a:t> </a:t>
            </a:r>
            <a:r>
              <a:rPr lang="en-US" sz="2800" dirty="0" err="1"/>
              <a:t>süre</a:t>
            </a:r>
            <a:r>
              <a:rPr lang="en-US" sz="2800" dirty="0"/>
              <a:t> </a:t>
            </a:r>
            <a:r>
              <a:rPr lang="en-US" sz="2800" dirty="0" err="1"/>
              <a:t>içinde</a:t>
            </a:r>
            <a:r>
              <a:rPr lang="en-US" sz="2800" dirty="0"/>
              <a:t> </a:t>
            </a:r>
            <a:r>
              <a:rPr lang="en-US" sz="2800" dirty="0" err="1"/>
              <a:t>yapılmazsa</a:t>
            </a:r>
            <a:r>
              <a:rPr lang="en-US" sz="2800" dirty="0"/>
              <a:t> </a:t>
            </a:r>
            <a:r>
              <a:rPr lang="en-US" sz="2800" dirty="0" err="1"/>
              <a:t>yaptırımının</a:t>
            </a:r>
            <a:r>
              <a:rPr lang="en-US" sz="2800" dirty="0"/>
              <a:t> ne </a:t>
            </a:r>
            <a:r>
              <a:rPr lang="en-US" sz="2800" dirty="0" err="1"/>
              <a:t>olacağı</a:t>
            </a:r>
            <a:r>
              <a:rPr lang="en-US" sz="2800" dirty="0"/>
              <a:t> </a:t>
            </a:r>
            <a:r>
              <a:rPr lang="en-US" sz="2800" dirty="0" err="1"/>
              <a:t>konusunda</a:t>
            </a:r>
            <a:r>
              <a:rPr lang="en-US" sz="2800" dirty="0"/>
              <a:t> </a:t>
            </a:r>
            <a:r>
              <a:rPr lang="en-US" sz="2800" dirty="0" err="1"/>
              <a:t>anlaşma</a:t>
            </a:r>
            <a:r>
              <a:rPr lang="en-US" sz="2800" dirty="0"/>
              <a:t> </a:t>
            </a:r>
            <a:r>
              <a:rPr lang="en-US" sz="2800" dirty="0" err="1"/>
              <a:t>sağlanmalıdır</a:t>
            </a:r>
            <a:r>
              <a:rPr lang="en-US" sz="2800" dirty="0"/>
              <a:t>.</a:t>
            </a:r>
            <a:endParaRPr lang="tr-TR" sz="2800" dirty="0"/>
          </a:p>
          <a:p>
            <a:pPr marL="1371600" lvl="3" indent="0">
              <a:buNone/>
            </a:pPr>
            <a:r>
              <a:rPr lang="en-US" sz="2800" b="1" dirty="0" err="1" smtClean="0"/>
              <a:t>Alıcısına</a:t>
            </a:r>
            <a:r>
              <a:rPr lang="en-US" sz="2800" b="1" dirty="0" smtClean="0"/>
              <a:t> </a:t>
            </a:r>
            <a:r>
              <a:rPr lang="en-US" sz="2800" b="1" dirty="0" err="1"/>
              <a:t>ulaşmayan</a:t>
            </a:r>
            <a:r>
              <a:rPr lang="en-US" sz="2800" b="1" dirty="0"/>
              <a:t> </a:t>
            </a:r>
            <a:r>
              <a:rPr lang="en-US" sz="2800" b="1" dirty="0" err="1"/>
              <a:t>ürünlere</a:t>
            </a:r>
            <a:r>
              <a:rPr lang="en-US" sz="2800" b="1" dirty="0"/>
              <a:t> </a:t>
            </a:r>
            <a:r>
              <a:rPr lang="en-US" sz="2800" b="1" dirty="0" err="1"/>
              <a:t>yapılacak</a:t>
            </a:r>
            <a:r>
              <a:rPr lang="en-US" sz="2800" b="1" dirty="0"/>
              <a:t> </a:t>
            </a:r>
            <a:r>
              <a:rPr lang="en-US" sz="2800" b="1" dirty="0" err="1"/>
              <a:t>işlemler</a:t>
            </a:r>
            <a:r>
              <a:rPr lang="en-US" sz="2800" b="1" dirty="0"/>
              <a:t>: </a:t>
            </a:r>
            <a:r>
              <a:rPr lang="en-US" sz="2800" dirty="0" err="1"/>
              <a:t>Ürünler</a:t>
            </a:r>
            <a:r>
              <a:rPr lang="en-US" sz="2800" dirty="0"/>
              <a:t> </a:t>
            </a:r>
            <a:r>
              <a:rPr lang="en-US" sz="2800" dirty="0" err="1"/>
              <a:t>alıcısına</a:t>
            </a:r>
            <a:r>
              <a:rPr lang="en-US" sz="2800" dirty="0"/>
              <a:t> </a:t>
            </a:r>
            <a:r>
              <a:rPr lang="en-US" sz="2800" dirty="0" err="1"/>
              <a:t>çeşitli</a:t>
            </a:r>
            <a:r>
              <a:rPr lang="en-US" sz="2800" dirty="0"/>
              <a:t> </a:t>
            </a:r>
            <a:r>
              <a:rPr lang="en-US" sz="2800" dirty="0" err="1"/>
              <a:t>nedenlerden</a:t>
            </a:r>
            <a:r>
              <a:rPr lang="en-US" sz="2800" dirty="0"/>
              <a:t> </a:t>
            </a:r>
            <a:r>
              <a:rPr lang="en-US" sz="2800" dirty="0" err="1"/>
              <a:t>dolayı</a:t>
            </a:r>
            <a:r>
              <a:rPr lang="en-US" sz="2800" dirty="0"/>
              <a:t> </a:t>
            </a:r>
            <a:r>
              <a:rPr lang="en-US" sz="2800" dirty="0" err="1"/>
              <a:t>ulaşmayabilir</a:t>
            </a:r>
            <a:r>
              <a:rPr lang="en-US" sz="2800" dirty="0"/>
              <a:t>. </a:t>
            </a:r>
            <a:r>
              <a:rPr lang="en-US" sz="2800" dirty="0" err="1"/>
              <a:t>Alıcısına</a:t>
            </a:r>
            <a:r>
              <a:rPr lang="en-US" sz="2800" dirty="0"/>
              <a:t> </a:t>
            </a:r>
            <a:r>
              <a:rPr lang="en-US" sz="2800" dirty="0" err="1"/>
              <a:t>ulaşmayan</a:t>
            </a:r>
            <a:r>
              <a:rPr lang="en-US" sz="2800" dirty="0"/>
              <a:t> </a:t>
            </a:r>
            <a:r>
              <a:rPr lang="en-US" sz="2800" dirty="0" err="1"/>
              <a:t>ürünlere</a:t>
            </a:r>
            <a:r>
              <a:rPr lang="en-US" sz="2800" dirty="0"/>
              <a:t> </a:t>
            </a:r>
            <a:r>
              <a:rPr lang="en-US" sz="2800" dirty="0" err="1"/>
              <a:t>hangi</a:t>
            </a:r>
            <a:r>
              <a:rPr lang="en-US" sz="2800" dirty="0"/>
              <a:t>  </a:t>
            </a:r>
            <a:r>
              <a:rPr lang="en-US" sz="2800" dirty="0" err="1"/>
              <a:t>işlemlerin</a:t>
            </a:r>
            <a:r>
              <a:rPr lang="en-US" sz="2800" dirty="0"/>
              <a:t> </a:t>
            </a:r>
            <a:r>
              <a:rPr lang="en-US" sz="2800" dirty="0" err="1"/>
              <a:t>uygulanacağı</a:t>
            </a:r>
            <a:r>
              <a:rPr lang="en-US" sz="2800" dirty="0"/>
              <a:t> </a:t>
            </a:r>
            <a:r>
              <a:rPr lang="en-US" sz="2800" dirty="0" err="1"/>
              <a:t>kararlaştırılarak</a:t>
            </a:r>
            <a:r>
              <a:rPr lang="en-US" sz="2800" dirty="0"/>
              <a:t> </a:t>
            </a:r>
            <a:r>
              <a:rPr lang="en-US" sz="2800" dirty="0" err="1"/>
              <a:t>analaşma</a:t>
            </a:r>
            <a:r>
              <a:rPr lang="en-US" sz="2800" dirty="0"/>
              <a:t> </a:t>
            </a:r>
            <a:r>
              <a:rPr lang="en-US" sz="2800" dirty="0" err="1"/>
              <a:t>sağlanmalıdır</a:t>
            </a:r>
            <a:r>
              <a:rPr lang="en-US" sz="2800" dirty="0"/>
              <a:t>.</a:t>
            </a:r>
            <a:endParaRPr lang="tr-TR" sz="2800" dirty="0"/>
          </a:p>
          <a:p>
            <a:endParaRPr lang="tr-TR" sz="2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600" b="1" dirty="0" err="1"/>
              <a:t>Sevkiyat</a:t>
            </a:r>
            <a:r>
              <a:rPr lang="tr-TR" sz="3600" b="1" dirty="0"/>
              <a:t/>
            </a:r>
            <a:br>
              <a:rPr lang="tr-TR" sz="3600" b="1" dirty="0"/>
            </a:b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610768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4000" dirty="0" smtClean="0"/>
          </a:p>
          <a:p>
            <a:pPr marL="0" indent="0" algn="ctr">
              <a:buNone/>
            </a:pPr>
            <a:r>
              <a:rPr lang="en-US" sz="4000" dirty="0" err="1" smtClean="0"/>
              <a:t>Sunulacak</a:t>
            </a:r>
            <a:r>
              <a:rPr lang="en-US" sz="4000" dirty="0" smtClean="0"/>
              <a:t> </a:t>
            </a:r>
            <a:r>
              <a:rPr lang="en-US" sz="4000" dirty="0" err="1"/>
              <a:t>hizmetin</a:t>
            </a:r>
            <a:r>
              <a:rPr lang="en-US" sz="4000" dirty="0"/>
              <a:t> </a:t>
            </a:r>
            <a:r>
              <a:rPr lang="en-US" sz="4000" dirty="0" err="1"/>
              <a:t>bedelinin</a:t>
            </a:r>
            <a:r>
              <a:rPr lang="en-US" sz="4000" dirty="0"/>
              <a:t> </a:t>
            </a:r>
            <a:r>
              <a:rPr lang="en-US" sz="4000" dirty="0" err="1"/>
              <a:t>belirlenmesi</a:t>
            </a:r>
            <a:r>
              <a:rPr lang="en-US" sz="4000" dirty="0"/>
              <a:t> </a:t>
            </a:r>
            <a:r>
              <a:rPr lang="en-US" sz="4000" dirty="0" err="1"/>
              <a:t>ve</a:t>
            </a:r>
            <a:r>
              <a:rPr lang="en-US" sz="4000" dirty="0"/>
              <a:t> </a:t>
            </a:r>
            <a:r>
              <a:rPr lang="en-US" sz="4000" dirty="0" err="1"/>
              <a:t>tahsilatıyla</a:t>
            </a:r>
            <a:r>
              <a:rPr lang="en-US" sz="4000" dirty="0"/>
              <a:t> </a:t>
            </a:r>
            <a:r>
              <a:rPr lang="en-US" sz="4000" dirty="0" err="1"/>
              <a:t>ilgili</a:t>
            </a:r>
            <a:r>
              <a:rPr lang="en-US" sz="4000" dirty="0"/>
              <a:t> </a:t>
            </a:r>
            <a:r>
              <a:rPr lang="en-US" sz="4000" dirty="0" err="1"/>
              <a:t>mali</a:t>
            </a:r>
            <a:r>
              <a:rPr lang="en-US" sz="4000" dirty="0"/>
              <a:t> </a:t>
            </a:r>
            <a:r>
              <a:rPr lang="en-US" sz="4000" dirty="0" err="1"/>
              <a:t>konularla</a:t>
            </a:r>
            <a:r>
              <a:rPr lang="en-US" sz="4000" dirty="0"/>
              <a:t> </a:t>
            </a:r>
            <a:r>
              <a:rPr lang="en-US" sz="4000" dirty="0" err="1"/>
              <a:t>faturalandırma</a:t>
            </a:r>
            <a:r>
              <a:rPr lang="en-US" sz="4000" dirty="0"/>
              <a:t> </a:t>
            </a:r>
            <a:r>
              <a:rPr lang="en-US" sz="4000" dirty="0" err="1"/>
              <a:t>dönemlerinin</a:t>
            </a:r>
            <a:r>
              <a:rPr lang="en-US" sz="4000" dirty="0"/>
              <a:t> </a:t>
            </a:r>
            <a:r>
              <a:rPr lang="en-US" sz="4000" dirty="0" err="1"/>
              <a:t>hangi</a:t>
            </a:r>
            <a:r>
              <a:rPr lang="en-US" sz="4000" dirty="0"/>
              <a:t> </a:t>
            </a:r>
            <a:r>
              <a:rPr lang="en-US" sz="4000" dirty="0" err="1"/>
              <a:t>aralıklarda</a:t>
            </a:r>
            <a:r>
              <a:rPr lang="en-US" sz="4000" dirty="0"/>
              <a:t> </a:t>
            </a:r>
            <a:r>
              <a:rPr lang="en-US" sz="4000" dirty="0" err="1"/>
              <a:t>olacağı</a:t>
            </a:r>
            <a:r>
              <a:rPr lang="en-US" sz="4000" dirty="0"/>
              <a:t> </a:t>
            </a:r>
            <a:r>
              <a:rPr lang="en-US" sz="4000" dirty="0" err="1"/>
              <a:t>ile</a:t>
            </a:r>
            <a:r>
              <a:rPr lang="en-US" sz="4000" dirty="0"/>
              <a:t> </a:t>
            </a:r>
            <a:r>
              <a:rPr lang="en-US" sz="4000" dirty="0" err="1"/>
              <a:t>ilgili</a:t>
            </a:r>
            <a:r>
              <a:rPr lang="en-US" sz="4000" dirty="0"/>
              <a:t> </a:t>
            </a:r>
            <a:r>
              <a:rPr lang="en-US" sz="4000" dirty="0" err="1"/>
              <a:t>ayrıntılar</a:t>
            </a:r>
            <a:r>
              <a:rPr lang="en-US" sz="4000" dirty="0"/>
              <a:t> </a:t>
            </a:r>
            <a:r>
              <a:rPr lang="en-US" sz="4000" dirty="0" err="1"/>
              <a:t>belirlenerek</a:t>
            </a:r>
            <a:r>
              <a:rPr lang="en-US" sz="4000" dirty="0"/>
              <a:t> </a:t>
            </a:r>
            <a:r>
              <a:rPr lang="en-US" sz="4000" dirty="0" err="1"/>
              <a:t>mütabakat</a:t>
            </a:r>
            <a:r>
              <a:rPr lang="en-US" sz="4000" dirty="0"/>
              <a:t> </a:t>
            </a:r>
            <a:r>
              <a:rPr lang="en-US" sz="4000" dirty="0" err="1"/>
              <a:t>sağlanmalıdır</a:t>
            </a:r>
            <a:r>
              <a:rPr lang="en-US" sz="4000" dirty="0"/>
              <a:t>.</a:t>
            </a:r>
            <a:endParaRPr lang="tr-TR" sz="4000" dirty="0"/>
          </a:p>
          <a:p>
            <a:pPr algn="ctr"/>
            <a:endParaRPr lang="tr-TR" sz="40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52128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n-US" sz="3200" b="1" dirty="0"/>
              <a:t>Mali </a:t>
            </a:r>
            <a:r>
              <a:rPr lang="en-US" sz="3200" b="1" dirty="0" err="1"/>
              <a:t>Hükümler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32357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r>
              <a:rPr lang="en-US" sz="2800" b="1" dirty="0" err="1"/>
              <a:t>Fiyatlandırma</a:t>
            </a:r>
            <a:r>
              <a:rPr lang="en-US" sz="2800" b="1" dirty="0"/>
              <a:t>: </a:t>
            </a:r>
            <a:r>
              <a:rPr lang="en-US" sz="2800" dirty="0" err="1"/>
              <a:t>Taşıma</a:t>
            </a:r>
            <a:r>
              <a:rPr lang="en-US" sz="2800" dirty="0"/>
              <a:t>, </a:t>
            </a:r>
            <a:r>
              <a:rPr lang="en-US" sz="2800" dirty="0" err="1"/>
              <a:t>depolama</a:t>
            </a:r>
            <a:r>
              <a:rPr lang="en-US" sz="2800" dirty="0"/>
              <a:t>, </a:t>
            </a:r>
            <a:r>
              <a:rPr lang="en-US" sz="2800" dirty="0" err="1"/>
              <a:t>dağıtım</a:t>
            </a:r>
            <a:r>
              <a:rPr lang="en-US" sz="2800" dirty="0"/>
              <a:t> </a:t>
            </a:r>
            <a:r>
              <a:rPr lang="en-US" sz="2800" dirty="0" err="1"/>
              <a:t>hizmetleri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sunulacak</a:t>
            </a:r>
            <a:r>
              <a:rPr lang="en-US" sz="2800" dirty="0"/>
              <a:t> </a:t>
            </a:r>
            <a:r>
              <a:rPr lang="en-US" sz="2800" dirty="0" err="1"/>
              <a:t>diğer</a:t>
            </a:r>
            <a:r>
              <a:rPr lang="en-US" sz="2800" dirty="0"/>
              <a:t> </a:t>
            </a:r>
            <a:r>
              <a:rPr lang="en-US" sz="2800" dirty="0" err="1"/>
              <a:t>hizmetler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ücret</a:t>
            </a:r>
            <a:r>
              <a:rPr lang="en-US" sz="2800" dirty="0"/>
              <a:t> </a:t>
            </a:r>
            <a:r>
              <a:rPr lang="en-US" sz="2800" dirty="0" err="1"/>
              <a:t>belirlenmelidir</a:t>
            </a:r>
            <a:r>
              <a:rPr lang="en-US" sz="2800" dirty="0"/>
              <a:t>. </a:t>
            </a:r>
            <a:r>
              <a:rPr lang="en-US" sz="2800" dirty="0" err="1"/>
              <a:t>Ücret</a:t>
            </a:r>
            <a:r>
              <a:rPr lang="en-US" sz="2800" dirty="0"/>
              <a:t> </a:t>
            </a:r>
            <a:r>
              <a:rPr lang="en-US" sz="2800" dirty="0" err="1"/>
              <a:t>belirlenirken</a:t>
            </a:r>
            <a:r>
              <a:rPr lang="en-US" sz="2800" dirty="0"/>
              <a:t> </a:t>
            </a:r>
            <a:r>
              <a:rPr lang="en-US" sz="2800" dirty="0" err="1"/>
              <a:t>sunulacak</a:t>
            </a:r>
            <a:r>
              <a:rPr lang="en-US" sz="2800" dirty="0"/>
              <a:t> </a:t>
            </a:r>
            <a:r>
              <a:rPr lang="en-US" sz="2800" dirty="0" err="1"/>
              <a:t>hizmetlerin</a:t>
            </a:r>
            <a:r>
              <a:rPr lang="en-US" sz="2800" dirty="0"/>
              <a:t> </a:t>
            </a:r>
            <a:r>
              <a:rPr lang="en-US" sz="2800" dirty="0" err="1"/>
              <a:t>piyasa</a:t>
            </a:r>
            <a:r>
              <a:rPr lang="en-US" sz="2800" dirty="0"/>
              <a:t> </a:t>
            </a:r>
            <a:r>
              <a:rPr lang="en-US" sz="2800" dirty="0" err="1"/>
              <a:t>fiyatları</a:t>
            </a:r>
            <a:r>
              <a:rPr lang="en-US" sz="2800" dirty="0"/>
              <a:t>, </a:t>
            </a:r>
            <a:r>
              <a:rPr lang="en-US" sz="2800" dirty="0" err="1"/>
              <a:t>değişken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sabit</a:t>
            </a:r>
            <a:r>
              <a:rPr lang="en-US" sz="2800" dirty="0"/>
              <a:t> </a:t>
            </a:r>
            <a:r>
              <a:rPr lang="en-US" sz="2800" dirty="0" err="1"/>
              <a:t>maliyetler</a:t>
            </a:r>
            <a:r>
              <a:rPr lang="en-US" sz="2800" dirty="0"/>
              <a:t>, </a:t>
            </a:r>
            <a:r>
              <a:rPr lang="en-US" sz="2800" dirty="0" err="1"/>
              <a:t>rakiplerin</a:t>
            </a:r>
            <a:r>
              <a:rPr lang="en-US" sz="2800" dirty="0"/>
              <a:t> </a:t>
            </a:r>
            <a:r>
              <a:rPr lang="en-US" sz="2800" dirty="0" err="1"/>
              <a:t>durumları</a:t>
            </a:r>
            <a:r>
              <a:rPr lang="en-US" sz="2800" dirty="0"/>
              <a:t> </a:t>
            </a:r>
            <a:r>
              <a:rPr lang="en-US" sz="2800" dirty="0" err="1"/>
              <a:t>gibi</a:t>
            </a:r>
            <a:r>
              <a:rPr lang="en-US" sz="2800" dirty="0"/>
              <a:t> </a:t>
            </a:r>
            <a:r>
              <a:rPr lang="en-US" sz="2800" dirty="0" err="1"/>
              <a:t>etkenler</a:t>
            </a:r>
            <a:r>
              <a:rPr lang="en-US" sz="2800" dirty="0"/>
              <a:t> </a:t>
            </a:r>
            <a:r>
              <a:rPr lang="en-US" sz="2800" dirty="0" err="1"/>
              <a:t>göz</a:t>
            </a:r>
            <a:r>
              <a:rPr lang="en-US" sz="2800" dirty="0"/>
              <a:t> </a:t>
            </a:r>
            <a:r>
              <a:rPr lang="en-US" sz="2800" dirty="0" err="1"/>
              <a:t>önüne</a:t>
            </a:r>
            <a:r>
              <a:rPr lang="en-US" sz="2800" dirty="0"/>
              <a:t> </a:t>
            </a:r>
            <a:r>
              <a:rPr lang="en-US" sz="2800" dirty="0" err="1"/>
              <a:t>alınır</a:t>
            </a:r>
            <a:r>
              <a:rPr lang="en-US" sz="2800" dirty="0"/>
              <a:t>. </a:t>
            </a:r>
            <a:r>
              <a:rPr lang="en-US" sz="2800" dirty="0" err="1"/>
              <a:t>Bunların</a:t>
            </a:r>
            <a:r>
              <a:rPr lang="en-US" sz="2800" dirty="0"/>
              <a:t> </a:t>
            </a:r>
            <a:r>
              <a:rPr lang="en-US" sz="2800" dirty="0" err="1"/>
              <a:t>sonucunda</a:t>
            </a:r>
            <a:r>
              <a:rPr lang="en-US" sz="2800" dirty="0"/>
              <a:t>, </a:t>
            </a:r>
            <a:r>
              <a:rPr lang="en-US" sz="2800" dirty="0" err="1"/>
              <a:t>fiyat</a:t>
            </a:r>
            <a:r>
              <a:rPr lang="en-US" sz="2800" dirty="0"/>
              <a:t> </a:t>
            </a:r>
            <a:r>
              <a:rPr lang="en-US" sz="2800" dirty="0" err="1"/>
              <a:t>üzerinde</a:t>
            </a:r>
            <a:r>
              <a:rPr lang="en-US" sz="2800" dirty="0"/>
              <a:t> </a:t>
            </a:r>
            <a:r>
              <a:rPr lang="en-US" sz="2800" dirty="0" err="1"/>
              <a:t>mütabakat</a:t>
            </a:r>
            <a:r>
              <a:rPr lang="en-US" sz="2800" dirty="0"/>
              <a:t> </a:t>
            </a:r>
            <a:r>
              <a:rPr lang="en-US" sz="2800" dirty="0" err="1" smtClean="0"/>
              <a:t>sağlanır</a:t>
            </a:r>
            <a:r>
              <a:rPr lang="tr-TR" sz="2800" dirty="0" smtClean="0"/>
              <a:t>.</a:t>
            </a:r>
          </a:p>
          <a:p>
            <a:pPr marL="1371600" lvl="3" indent="0">
              <a:buNone/>
            </a:pPr>
            <a:r>
              <a:rPr lang="en-US" sz="2800" b="1" dirty="0" err="1" smtClean="0"/>
              <a:t>Hizmet</a:t>
            </a:r>
            <a:r>
              <a:rPr lang="en-US" sz="2800" b="1" dirty="0" smtClean="0"/>
              <a:t> </a:t>
            </a:r>
            <a:r>
              <a:rPr lang="en-US" sz="2800" b="1" dirty="0" err="1"/>
              <a:t>faturası</a:t>
            </a:r>
            <a:r>
              <a:rPr lang="en-US" sz="2800" b="1" dirty="0"/>
              <a:t>: </a:t>
            </a:r>
            <a:r>
              <a:rPr lang="en-US" sz="2800" dirty="0" err="1"/>
              <a:t>Hizmet</a:t>
            </a:r>
            <a:r>
              <a:rPr lang="en-US" sz="2800" dirty="0"/>
              <a:t> </a:t>
            </a:r>
            <a:r>
              <a:rPr lang="en-US" sz="2800" dirty="0" err="1"/>
              <a:t>faturalarının</a:t>
            </a:r>
            <a:r>
              <a:rPr lang="en-US" sz="2800" dirty="0"/>
              <a:t> </a:t>
            </a:r>
            <a:r>
              <a:rPr lang="en-US" sz="2800" dirty="0" err="1"/>
              <a:t>düzenlenmesine</a:t>
            </a:r>
            <a:r>
              <a:rPr lang="en-US" sz="2800" dirty="0"/>
              <a:t> </a:t>
            </a:r>
            <a:r>
              <a:rPr lang="en-US" sz="2800" dirty="0" err="1"/>
              <a:t>ilişkin</a:t>
            </a:r>
            <a:r>
              <a:rPr lang="en-US" sz="2800" dirty="0"/>
              <a:t> </a:t>
            </a:r>
            <a:r>
              <a:rPr lang="en-US" sz="2800" dirty="0" err="1"/>
              <a:t>dönemler</a:t>
            </a:r>
            <a:r>
              <a:rPr lang="en-US" sz="2800" dirty="0"/>
              <a:t> </a:t>
            </a:r>
            <a:r>
              <a:rPr lang="en-US" sz="2800" dirty="0" err="1"/>
              <a:t>belirlenir</a:t>
            </a:r>
            <a:r>
              <a:rPr lang="en-US" sz="2800" dirty="0"/>
              <a:t>. </a:t>
            </a:r>
            <a:r>
              <a:rPr lang="en-US" sz="2800" dirty="0" err="1"/>
              <a:t>Kural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sözleşmede</a:t>
            </a:r>
            <a:r>
              <a:rPr lang="en-US" sz="2800" dirty="0"/>
              <a:t> </a:t>
            </a:r>
            <a:r>
              <a:rPr lang="en-US" sz="2800" dirty="0" err="1"/>
              <a:t>yazılı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vade </a:t>
            </a:r>
            <a:r>
              <a:rPr lang="en-US" sz="2800" dirty="0" err="1"/>
              <a:t>belirlenmediği</a:t>
            </a:r>
            <a:r>
              <a:rPr lang="en-US" sz="2800" dirty="0"/>
              <a:t> </a:t>
            </a:r>
            <a:r>
              <a:rPr lang="en-US" sz="2800" dirty="0" err="1"/>
              <a:t>sürece</a:t>
            </a:r>
            <a:r>
              <a:rPr lang="en-US" sz="2800" dirty="0"/>
              <a:t> </a:t>
            </a:r>
            <a:r>
              <a:rPr lang="en-US" sz="2800" dirty="0" err="1"/>
              <a:t>hizmet</a:t>
            </a:r>
            <a:r>
              <a:rPr lang="en-US" sz="2800" dirty="0"/>
              <a:t> </a:t>
            </a:r>
            <a:r>
              <a:rPr lang="en-US" sz="2800" dirty="0" err="1"/>
              <a:t>faturaları</a:t>
            </a:r>
            <a:r>
              <a:rPr lang="en-US" sz="2800" dirty="0"/>
              <a:t>, </a:t>
            </a:r>
            <a:r>
              <a:rPr lang="en-US" sz="2800" dirty="0" err="1"/>
              <a:t>müşteri</a:t>
            </a:r>
            <a:r>
              <a:rPr lang="en-US" sz="2800" dirty="0"/>
              <a:t> </a:t>
            </a:r>
            <a:r>
              <a:rPr lang="en-US" sz="2800" dirty="0" err="1"/>
              <a:t>tarafından</a:t>
            </a:r>
            <a:r>
              <a:rPr lang="en-US" sz="2800" dirty="0"/>
              <a:t> </a:t>
            </a:r>
            <a:r>
              <a:rPr lang="en-US" sz="2800" dirty="0" err="1"/>
              <a:t>hemen</a:t>
            </a:r>
            <a:r>
              <a:rPr lang="en-US" sz="2800" dirty="0"/>
              <a:t> </a:t>
            </a:r>
            <a:r>
              <a:rPr lang="en-US" sz="2800" dirty="0" err="1"/>
              <a:t>ödenir</a:t>
            </a:r>
            <a:r>
              <a:rPr lang="en-US" sz="2800" dirty="0"/>
              <a:t>. </a:t>
            </a:r>
            <a:r>
              <a:rPr lang="en-US" sz="2800" dirty="0" err="1"/>
              <a:t>Görüşmeler</a:t>
            </a:r>
            <a:r>
              <a:rPr lang="en-US" sz="2800" dirty="0"/>
              <a:t> </a:t>
            </a:r>
            <a:r>
              <a:rPr lang="en-US" sz="2800" dirty="0" err="1"/>
              <a:t>sırasında</a:t>
            </a:r>
            <a:r>
              <a:rPr lang="en-US" sz="2800" dirty="0"/>
              <a:t> </a:t>
            </a:r>
            <a:r>
              <a:rPr lang="en-US" sz="2800" dirty="0" err="1"/>
              <a:t>fatura</a:t>
            </a:r>
            <a:r>
              <a:rPr lang="en-US" sz="2800" dirty="0"/>
              <a:t> </a:t>
            </a:r>
            <a:r>
              <a:rPr lang="en-US" sz="2800" dirty="0" err="1"/>
              <a:t>tarihi</a:t>
            </a:r>
            <a:r>
              <a:rPr lang="en-US" sz="2800" dirty="0"/>
              <a:t> </a:t>
            </a:r>
            <a:r>
              <a:rPr lang="en-US" sz="2800" dirty="0" err="1"/>
              <a:t>üzerinden</a:t>
            </a:r>
            <a:r>
              <a:rPr lang="en-US" sz="2800" dirty="0"/>
              <a:t>, </a:t>
            </a:r>
            <a:r>
              <a:rPr lang="en-US" sz="2800" dirty="0" err="1"/>
              <a:t>ödeme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vade </a:t>
            </a:r>
            <a:r>
              <a:rPr lang="en-US" sz="2800" dirty="0" err="1"/>
              <a:t>belirlenebilir</a:t>
            </a:r>
            <a:r>
              <a:rPr lang="en-US" sz="2800" dirty="0"/>
              <a:t>.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1198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800" dirty="0" smtClean="0"/>
          </a:p>
          <a:p>
            <a:pPr marL="0" indent="0" algn="ctr">
              <a:buNone/>
            </a:pPr>
            <a:r>
              <a:rPr lang="en-US" sz="2800" dirty="0" err="1" smtClean="0"/>
              <a:t>Yapılacak</a:t>
            </a:r>
            <a:r>
              <a:rPr lang="en-US" sz="2800" dirty="0" smtClean="0"/>
              <a:t> </a:t>
            </a:r>
            <a:r>
              <a:rPr lang="en-US" sz="2800" dirty="0" err="1"/>
              <a:t>sözleşmede</a:t>
            </a:r>
            <a:r>
              <a:rPr lang="en-US" sz="2800" dirty="0"/>
              <a:t> </a:t>
            </a:r>
            <a:r>
              <a:rPr lang="en-US" sz="2800" dirty="0" err="1"/>
              <a:t>geçerli</a:t>
            </a:r>
            <a:r>
              <a:rPr lang="en-US" sz="2800" dirty="0"/>
              <a:t> </a:t>
            </a:r>
            <a:r>
              <a:rPr lang="en-US" sz="2800" dirty="0" err="1"/>
              <a:t>olacak</a:t>
            </a:r>
            <a:r>
              <a:rPr lang="en-US" sz="2800" dirty="0"/>
              <a:t> </a:t>
            </a:r>
            <a:r>
              <a:rPr lang="en-US" sz="2800" dirty="0" err="1"/>
              <a:t>kurallar</a:t>
            </a:r>
            <a:r>
              <a:rPr lang="en-US" sz="2800" dirty="0"/>
              <a:t> </a:t>
            </a:r>
            <a:r>
              <a:rPr lang="en-US" sz="2800" dirty="0" err="1"/>
              <a:t>belirlenir</a:t>
            </a:r>
            <a:r>
              <a:rPr lang="en-US" sz="2800" dirty="0"/>
              <a:t>. </a:t>
            </a:r>
            <a:r>
              <a:rPr lang="en-US" sz="2800" dirty="0" err="1"/>
              <a:t>Sözleşmeler</a:t>
            </a:r>
            <a:r>
              <a:rPr lang="en-US" sz="2800" dirty="0"/>
              <a:t> </a:t>
            </a:r>
            <a:r>
              <a:rPr lang="en-US" sz="2800" dirty="0" err="1"/>
              <a:t>genel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Türk</a:t>
            </a:r>
            <a:r>
              <a:rPr lang="en-US" sz="2800" dirty="0"/>
              <a:t> </a:t>
            </a:r>
            <a:r>
              <a:rPr lang="en-US" sz="2800" dirty="0" err="1"/>
              <a:t>Ticaret</a:t>
            </a:r>
            <a:r>
              <a:rPr lang="en-US" sz="2800" dirty="0"/>
              <a:t> </a:t>
            </a:r>
            <a:r>
              <a:rPr lang="en-US" sz="2800" dirty="0" err="1"/>
              <a:t>Kanunu</a:t>
            </a:r>
            <a:r>
              <a:rPr lang="en-US" sz="2800" dirty="0"/>
              <a:t> (TTK) </a:t>
            </a:r>
            <a:r>
              <a:rPr lang="en-US" sz="2800" dirty="0" err="1"/>
              <a:t>hükümlerine</a:t>
            </a:r>
            <a:r>
              <a:rPr lang="en-US" sz="2800" dirty="0"/>
              <a:t> </a:t>
            </a:r>
            <a:r>
              <a:rPr lang="en-US" sz="2800" dirty="0" err="1"/>
              <a:t>tabidir</a:t>
            </a:r>
            <a:r>
              <a:rPr lang="en-US" sz="2800" dirty="0"/>
              <a:t>. </a:t>
            </a:r>
            <a:r>
              <a:rPr lang="en-US" sz="2800" dirty="0" err="1"/>
              <a:t>Sözleşmede</a:t>
            </a:r>
            <a:r>
              <a:rPr lang="en-US" sz="2800" dirty="0"/>
              <a:t> </a:t>
            </a:r>
            <a:r>
              <a:rPr lang="en-US" sz="2800" dirty="0" err="1"/>
              <a:t>yer</a:t>
            </a:r>
            <a:r>
              <a:rPr lang="en-US" sz="2800" dirty="0"/>
              <a:t> </a:t>
            </a:r>
            <a:r>
              <a:rPr lang="en-US" sz="2800" dirty="0" err="1"/>
              <a:t>almayan</a:t>
            </a:r>
            <a:r>
              <a:rPr lang="en-US" sz="2800" dirty="0"/>
              <a:t> </a:t>
            </a:r>
            <a:r>
              <a:rPr lang="en-US" sz="2800" dirty="0" err="1"/>
              <a:t>bazı</a:t>
            </a:r>
            <a:r>
              <a:rPr lang="en-US" sz="2800" dirty="0"/>
              <a:t> </a:t>
            </a:r>
            <a:r>
              <a:rPr lang="en-US" sz="2800" dirty="0" err="1"/>
              <a:t>konularda</a:t>
            </a:r>
            <a:r>
              <a:rPr lang="en-US" sz="2800" dirty="0"/>
              <a:t> TTK </a:t>
            </a:r>
            <a:r>
              <a:rPr lang="en-US" sz="2800" dirty="0" err="1"/>
              <a:t>kükümleri</a:t>
            </a:r>
            <a:r>
              <a:rPr lang="en-US" sz="2800" dirty="0"/>
              <a:t> </a:t>
            </a:r>
            <a:r>
              <a:rPr lang="en-US" sz="2800" dirty="0" err="1"/>
              <a:t>geçerlidir</a:t>
            </a:r>
            <a:r>
              <a:rPr lang="en-US" sz="2800" dirty="0"/>
              <a:t>. </a:t>
            </a:r>
            <a:r>
              <a:rPr lang="en-US" sz="2800" dirty="0" err="1"/>
              <a:t>Bunun</a:t>
            </a:r>
            <a:r>
              <a:rPr lang="en-US" sz="2800" dirty="0"/>
              <a:t> </a:t>
            </a:r>
            <a:r>
              <a:rPr lang="en-US" sz="2800" dirty="0" err="1"/>
              <a:t>dışında</a:t>
            </a:r>
            <a:r>
              <a:rPr lang="en-US" sz="2800" dirty="0"/>
              <a:t> </a:t>
            </a:r>
            <a:r>
              <a:rPr lang="en-US" sz="2800" dirty="0" err="1"/>
              <a:t>sözleşmede</a:t>
            </a:r>
            <a:r>
              <a:rPr lang="en-US" sz="2800" dirty="0"/>
              <a:t> </a:t>
            </a:r>
            <a:r>
              <a:rPr lang="en-US" sz="2800" dirty="0" err="1"/>
              <a:t>belirtilmesi</a:t>
            </a:r>
            <a:r>
              <a:rPr lang="en-US" sz="2800" dirty="0"/>
              <a:t> </a:t>
            </a:r>
            <a:r>
              <a:rPr lang="en-US" sz="2800" dirty="0" err="1"/>
              <a:t>kaydıyla</a:t>
            </a:r>
            <a:r>
              <a:rPr lang="en-US" sz="2800" dirty="0"/>
              <a:t> UTİKAD (</a:t>
            </a:r>
            <a:r>
              <a:rPr lang="en-US" sz="2800" dirty="0" err="1"/>
              <a:t>Uluslararası</a:t>
            </a:r>
            <a:r>
              <a:rPr lang="en-US" sz="2800" dirty="0"/>
              <a:t> </a:t>
            </a:r>
            <a:r>
              <a:rPr lang="en-US" sz="2800" dirty="0" err="1"/>
              <a:t>Taşımacılık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Lojistik</a:t>
            </a:r>
            <a:r>
              <a:rPr lang="en-US" sz="2800" dirty="0"/>
              <a:t> </a:t>
            </a:r>
            <a:r>
              <a:rPr lang="en-US" sz="2800" dirty="0" err="1"/>
              <a:t>Hizmet</a:t>
            </a:r>
            <a:r>
              <a:rPr lang="en-US" sz="2800" dirty="0"/>
              <a:t> </a:t>
            </a:r>
            <a:r>
              <a:rPr lang="en-US" sz="2800" dirty="0" err="1"/>
              <a:t>Üretenleri</a:t>
            </a:r>
            <a:r>
              <a:rPr lang="en-US" sz="2800" dirty="0"/>
              <a:t> </a:t>
            </a:r>
            <a:r>
              <a:rPr lang="en-US" sz="2800" dirty="0" err="1"/>
              <a:t>Derneği</a:t>
            </a:r>
            <a:r>
              <a:rPr lang="en-US" sz="2800" dirty="0"/>
              <a:t>), LODER (</a:t>
            </a:r>
            <a:r>
              <a:rPr lang="en-US" sz="2800" dirty="0" err="1"/>
              <a:t>Lojistik</a:t>
            </a:r>
            <a:r>
              <a:rPr lang="en-US" sz="2800" dirty="0"/>
              <a:t> </a:t>
            </a:r>
            <a:r>
              <a:rPr lang="en-US" sz="2800" dirty="0" err="1"/>
              <a:t>Derneği</a:t>
            </a:r>
            <a:r>
              <a:rPr lang="en-US" sz="2800" dirty="0"/>
              <a:t>), UND (</a:t>
            </a:r>
            <a:r>
              <a:rPr lang="en-US" sz="2800" dirty="0" err="1"/>
              <a:t>Uluslararası</a:t>
            </a:r>
            <a:r>
              <a:rPr lang="en-US" sz="2800" dirty="0"/>
              <a:t> </a:t>
            </a:r>
            <a:r>
              <a:rPr lang="en-US" sz="2800" dirty="0" err="1"/>
              <a:t>Nakliyeciler</a:t>
            </a:r>
            <a:r>
              <a:rPr lang="en-US" sz="2800" dirty="0"/>
              <a:t> </a:t>
            </a:r>
            <a:r>
              <a:rPr lang="en-US" sz="2800" dirty="0" err="1"/>
              <a:t>Derneği</a:t>
            </a:r>
            <a:r>
              <a:rPr lang="en-US" sz="2800" dirty="0"/>
              <a:t>) </a:t>
            </a:r>
            <a:r>
              <a:rPr lang="en-US" sz="2800" dirty="0" err="1"/>
              <a:t>gibi</a:t>
            </a:r>
            <a:r>
              <a:rPr lang="en-US" sz="2800" dirty="0"/>
              <a:t> </a:t>
            </a:r>
            <a:r>
              <a:rPr lang="en-US" sz="2800" dirty="0" err="1"/>
              <a:t>meslek</a:t>
            </a:r>
            <a:r>
              <a:rPr lang="en-US" sz="2800" dirty="0"/>
              <a:t> </a:t>
            </a:r>
            <a:r>
              <a:rPr lang="en-US" sz="2800" dirty="0" err="1"/>
              <a:t>kuruluşlarının</a:t>
            </a:r>
            <a:r>
              <a:rPr lang="en-US" sz="2800" dirty="0"/>
              <a:t> da </a:t>
            </a:r>
            <a:r>
              <a:rPr lang="en-US" sz="2800" dirty="0" err="1"/>
              <a:t>yazılı</a:t>
            </a:r>
            <a:r>
              <a:rPr lang="en-US" sz="2800" dirty="0"/>
              <a:t> </a:t>
            </a:r>
            <a:r>
              <a:rPr lang="en-US" sz="2800" dirty="0" err="1"/>
              <a:t>kuralları</a:t>
            </a:r>
            <a:r>
              <a:rPr lang="en-US" sz="2800" dirty="0"/>
              <a:t> </a:t>
            </a:r>
            <a:r>
              <a:rPr lang="en-US" sz="2800" dirty="0" err="1"/>
              <a:t>geçerli</a:t>
            </a:r>
            <a:r>
              <a:rPr lang="en-US" sz="2800" dirty="0"/>
              <a:t> </a:t>
            </a:r>
            <a:r>
              <a:rPr lang="en-US" sz="2800" dirty="0" err="1"/>
              <a:t>olur</a:t>
            </a:r>
            <a:r>
              <a:rPr lang="en-US" sz="2800" dirty="0"/>
              <a:t>. </a:t>
            </a:r>
            <a:r>
              <a:rPr lang="en-US" sz="2800" dirty="0" err="1"/>
              <a:t>Anlaşmazlık</a:t>
            </a:r>
            <a:r>
              <a:rPr lang="en-US" sz="2800" dirty="0"/>
              <a:t> </a:t>
            </a:r>
            <a:r>
              <a:rPr lang="en-US" sz="2800" dirty="0" err="1"/>
              <a:t>konularının</a:t>
            </a:r>
            <a:r>
              <a:rPr lang="en-US" sz="2800" dirty="0"/>
              <a:t> </a:t>
            </a:r>
            <a:r>
              <a:rPr lang="en-US" sz="2800" dirty="0" err="1"/>
              <a:t>çözümü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hangi</a:t>
            </a:r>
            <a:r>
              <a:rPr lang="en-US" sz="2800" dirty="0"/>
              <a:t> </a:t>
            </a:r>
            <a:r>
              <a:rPr lang="en-US" sz="2800" dirty="0" err="1"/>
              <a:t>bölgedeki</a:t>
            </a:r>
            <a:r>
              <a:rPr lang="en-US" sz="2800" dirty="0"/>
              <a:t> </a:t>
            </a:r>
            <a:r>
              <a:rPr lang="en-US" sz="2800" dirty="0" err="1"/>
              <a:t>mahkemelerin</a:t>
            </a:r>
            <a:r>
              <a:rPr lang="en-US" sz="2800" dirty="0"/>
              <a:t> </a:t>
            </a:r>
            <a:r>
              <a:rPr lang="en-US" sz="2800" dirty="0" err="1"/>
              <a:t>sorumlu</a:t>
            </a:r>
            <a:r>
              <a:rPr lang="en-US" sz="2800" dirty="0"/>
              <a:t> </a:t>
            </a:r>
            <a:r>
              <a:rPr lang="en-US" sz="2800" dirty="0" err="1"/>
              <a:t>olacağı</a:t>
            </a:r>
            <a:r>
              <a:rPr lang="en-US" sz="2800" dirty="0"/>
              <a:t> </a:t>
            </a:r>
            <a:r>
              <a:rPr lang="en-US" sz="2800" dirty="0" err="1"/>
              <a:t>kararlaştırılır</a:t>
            </a:r>
            <a:r>
              <a:rPr lang="en-US" sz="2800" dirty="0"/>
              <a:t>.</a:t>
            </a:r>
            <a:endParaRPr lang="tr-TR" sz="2800" dirty="0"/>
          </a:p>
          <a:p>
            <a:pPr algn="ctr"/>
            <a:endParaRPr lang="tr-TR" sz="2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n-US" sz="3200" b="1" dirty="0" err="1"/>
              <a:t>Genel</a:t>
            </a:r>
            <a:r>
              <a:rPr lang="en-US" sz="3200" b="1" dirty="0"/>
              <a:t> </a:t>
            </a:r>
            <a:r>
              <a:rPr lang="en-US" sz="3200" b="1" dirty="0" err="1"/>
              <a:t>hükümler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319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4000" dirty="0" smtClean="0"/>
          </a:p>
          <a:p>
            <a:pPr marL="0" indent="0" algn="ctr">
              <a:buNone/>
            </a:pPr>
            <a:r>
              <a:rPr lang="en-US" sz="4000" dirty="0" err="1" smtClean="0"/>
              <a:t>Mütabakat</a:t>
            </a:r>
            <a:r>
              <a:rPr lang="en-US" sz="4000" dirty="0" smtClean="0"/>
              <a:t> </a:t>
            </a:r>
            <a:r>
              <a:rPr lang="en-US" sz="4000" dirty="0" err="1"/>
              <a:t>sonucunda</a:t>
            </a:r>
            <a:r>
              <a:rPr lang="en-US" sz="4000" dirty="0"/>
              <a:t>, </a:t>
            </a:r>
            <a:r>
              <a:rPr lang="en-US" sz="4000" dirty="0" err="1"/>
              <a:t>görüşülen</a:t>
            </a:r>
            <a:r>
              <a:rPr lang="en-US" sz="4000" dirty="0"/>
              <a:t> </a:t>
            </a:r>
            <a:r>
              <a:rPr lang="en-US" sz="4000" dirty="0" err="1"/>
              <a:t>konular</a:t>
            </a:r>
            <a:r>
              <a:rPr lang="en-US" sz="4000" dirty="0"/>
              <a:t> </a:t>
            </a:r>
            <a:r>
              <a:rPr lang="en-US" sz="4000" dirty="0" err="1"/>
              <a:t>üzerinde</a:t>
            </a:r>
            <a:r>
              <a:rPr lang="en-US" sz="4000" dirty="0"/>
              <a:t> </a:t>
            </a:r>
            <a:r>
              <a:rPr lang="en-US" sz="4000" dirty="0" err="1"/>
              <a:t>varılan</a:t>
            </a:r>
            <a:r>
              <a:rPr lang="en-US" sz="4000" dirty="0"/>
              <a:t> </a:t>
            </a:r>
            <a:r>
              <a:rPr lang="en-US" sz="4000" dirty="0" err="1"/>
              <a:t>anlaşma</a:t>
            </a:r>
            <a:r>
              <a:rPr lang="en-US" sz="4000" dirty="0"/>
              <a:t> </a:t>
            </a:r>
            <a:r>
              <a:rPr lang="en-US" sz="4000" dirty="0" err="1"/>
              <a:t>maddeleri</a:t>
            </a:r>
            <a:r>
              <a:rPr lang="en-US" sz="4000" dirty="0"/>
              <a:t> </a:t>
            </a:r>
            <a:r>
              <a:rPr lang="en-US" sz="4000" dirty="0" err="1"/>
              <a:t>yazılı</a:t>
            </a:r>
            <a:r>
              <a:rPr lang="en-US" sz="4000" dirty="0"/>
              <a:t> </a:t>
            </a:r>
            <a:r>
              <a:rPr lang="en-US" sz="4000" dirty="0" err="1"/>
              <a:t>hâle</a:t>
            </a:r>
            <a:r>
              <a:rPr lang="en-US" sz="4000" dirty="0"/>
              <a:t> </a:t>
            </a:r>
            <a:r>
              <a:rPr lang="en-US" sz="4000" dirty="0" err="1"/>
              <a:t>getirilir</a:t>
            </a:r>
            <a:r>
              <a:rPr lang="en-US" sz="4000" dirty="0"/>
              <a:t>. </a:t>
            </a:r>
            <a:r>
              <a:rPr lang="en-US" sz="4000" dirty="0" err="1"/>
              <a:t>Yazılı</a:t>
            </a:r>
            <a:r>
              <a:rPr lang="en-US" sz="4000" dirty="0"/>
              <a:t> </a:t>
            </a:r>
            <a:r>
              <a:rPr lang="en-US" sz="4000" dirty="0" err="1"/>
              <a:t>bir</a:t>
            </a:r>
            <a:r>
              <a:rPr lang="en-US" sz="4000" dirty="0"/>
              <a:t> </a:t>
            </a:r>
            <a:r>
              <a:rPr lang="en-US" sz="4000" dirty="0" err="1"/>
              <a:t>sözleşmede</a:t>
            </a:r>
            <a:r>
              <a:rPr lang="en-US" sz="4000" dirty="0"/>
              <a:t> </a:t>
            </a:r>
            <a:r>
              <a:rPr lang="en-US" sz="4000" dirty="0" err="1"/>
              <a:t>bulunması</a:t>
            </a:r>
            <a:r>
              <a:rPr lang="en-US" sz="4000" dirty="0"/>
              <a:t> </a:t>
            </a:r>
            <a:r>
              <a:rPr lang="en-US" sz="4000" dirty="0" err="1"/>
              <a:t>gereken</a:t>
            </a:r>
            <a:r>
              <a:rPr lang="en-US" sz="4000" dirty="0"/>
              <a:t> </a:t>
            </a:r>
            <a:r>
              <a:rPr lang="en-US" sz="4000" dirty="0" err="1"/>
              <a:t>ana</a:t>
            </a:r>
            <a:r>
              <a:rPr lang="en-US" sz="4000" dirty="0"/>
              <a:t> </a:t>
            </a:r>
            <a:r>
              <a:rPr lang="en-US" sz="4000" dirty="0" err="1"/>
              <a:t>başlıklar</a:t>
            </a:r>
            <a:r>
              <a:rPr lang="en-US" sz="4000" dirty="0"/>
              <a:t> </a:t>
            </a:r>
            <a:r>
              <a:rPr lang="en-US" sz="4000" dirty="0" err="1"/>
              <a:t>genel</a:t>
            </a:r>
            <a:r>
              <a:rPr lang="en-US" sz="4000" dirty="0"/>
              <a:t> </a:t>
            </a:r>
            <a:r>
              <a:rPr lang="en-US" sz="4000" dirty="0" err="1"/>
              <a:t>olarak</a:t>
            </a:r>
            <a:r>
              <a:rPr lang="en-US" sz="4000" dirty="0"/>
              <a:t> </a:t>
            </a:r>
            <a:r>
              <a:rPr lang="en-US" sz="4000" dirty="0" err="1"/>
              <a:t>aşağıdaki</a:t>
            </a:r>
            <a:r>
              <a:rPr lang="en-US" sz="4000" dirty="0"/>
              <a:t> </a:t>
            </a:r>
            <a:r>
              <a:rPr lang="en-US" sz="4000" dirty="0" err="1"/>
              <a:t>şekilde</a:t>
            </a:r>
            <a:r>
              <a:rPr lang="en-US" sz="4000" dirty="0"/>
              <a:t> </a:t>
            </a:r>
            <a:r>
              <a:rPr lang="en-US" sz="4000" dirty="0" err="1"/>
              <a:t>sıralanabilir</a:t>
            </a:r>
            <a:r>
              <a:rPr lang="en-US" sz="4000" dirty="0"/>
              <a:t>.</a:t>
            </a:r>
            <a:endParaRPr lang="tr-TR" sz="4000" dirty="0"/>
          </a:p>
          <a:p>
            <a:pPr algn="ctr"/>
            <a:endParaRPr lang="tr-TR" sz="40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en-US" sz="3200" b="1" dirty="0" err="1"/>
              <a:t>Sözleşme</a:t>
            </a:r>
            <a:r>
              <a:rPr lang="en-US" sz="3200" b="1" dirty="0"/>
              <a:t> </a:t>
            </a:r>
            <a:r>
              <a:rPr lang="en-US" sz="3200" b="1" dirty="0" err="1"/>
              <a:t>Konuları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728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lvl="2"/>
            <a:endParaRPr lang="tr-TR" sz="3200" dirty="0" smtClean="0"/>
          </a:p>
          <a:p>
            <a:pPr lvl="2"/>
            <a:r>
              <a:rPr lang="en-US" sz="3200" dirty="0" err="1" smtClean="0"/>
              <a:t>Sözleşmenin</a:t>
            </a:r>
            <a:r>
              <a:rPr lang="en-US" sz="3200" dirty="0" smtClean="0"/>
              <a:t> </a:t>
            </a:r>
            <a:r>
              <a:rPr lang="en-US" sz="3200" dirty="0" err="1"/>
              <a:t>tarafları</a:t>
            </a:r>
            <a:endParaRPr lang="tr-TR" sz="3200" dirty="0"/>
          </a:p>
          <a:p>
            <a:pPr lvl="2"/>
            <a:r>
              <a:rPr lang="en-US" sz="3200" dirty="0" err="1"/>
              <a:t>Tanımlar</a:t>
            </a:r>
            <a:endParaRPr lang="tr-TR" sz="3200" dirty="0"/>
          </a:p>
          <a:p>
            <a:pPr lvl="2"/>
            <a:r>
              <a:rPr lang="en-US" sz="3200" dirty="0" err="1"/>
              <a:t>Kapsam</a:t>
            </a:r>
            <a:endParaRPr lang="tr-TR" sz="3200" dirty="0"/>
          </a:p>
          <a:p>
            <a:pPr lvl="2"/>
            <a:r>
              <a:rPr lang="en-US" sz="3200" dirty="0" err="1"/>
              <a:t>Tarafların</a:t>
            </a:r>
            <a:r>
              <a:rPr lang="en-US" sz="3200" dirty="0"/>
              <a:t> </a:t>
            </a:r>
            <a:r>
              <a:rPr lang="en-US" sz="3200" dirty="0" err="1"/>
              <a:t>yapacağı</a:t>
            </a:r>
            <a:r>
              <a:rPr lang="en-US" sz="3200" dirty="0"/>
              <a:t> </a:t>
            </a:r>
            <a:r>
              <a:rPr lang="en-US" sz="3200" dirty="0" err="1"/>
              <a:t>işler</a:t>
            </a:r>
            <a:endParaRPr lang="tr-TR" sz="3200" dirty="0"/>
          </a:p>
          <a:p>
            <a:pPr lvl="2"/>
            <a:r>
              <a:rPr lang="en-US" sz="3200" dirty="0" err="1"/>
              <a:t>Tarafların</a:t>
            </a:r>
            <a:r>
              <a:rPr lang="en-US" sz="3200" dirty="0"/>
              <a:t> </a:t>
            </a:r>
            <a:r>
              <a:rPr lang="en-US" sz="3200" dirty="0" err="1"/>
              <a:t>sorumluluk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yükümlülükleri</a:t>
            </a:r>
            <a:endParaRPr lang="tr-TR" sz="3200" dirty="0"/>
          </a:p>
          <a:p>
            <a:pPr lvl="2"/>
            <a:r>
              <a:rPr lang="en-US" sz="3200" dirty="0"/>
              <a:t>Mali </a:t>
            </a:r>
            <a:r>
              <a:rPr lang="en-US" sz="3200" dirty="0" err="1"/>
              <a:t>hükümler</a:t>
            </a:r>
            <a:endParaRPr lang="tr-TR" sz="3200" dirty="0"/>
          </a:p>
          <a:p>
            <a:pPr lvl="2"/>
            <a:r>
              <a:rPr lang="en-US" sz="3200" dirty="0" err="1"/>
              <a:t>Özel</a:t>
            </a:r>
            <a:r>
              <a:rPr lang="en-US" sz="3200" dirty="0"/>
              <a:t> </a:t>
            </a:r>
            <a:r>
              <a:rPr lang="en-US" sz="3200" dirty="0" err="1"/>
              <a:t>hükümler</a:t>
            </a:r>
            <a:endParaRPr lang="tr-TR" sz="3200" dirty="0"/>
          </a:p>
          <a:p>
            <a:pPr lvl="2"/>
            <a:r>
              <a:rPr lang="en-US" sz="3200" dirty="0" err="1"/>
              <a:t>Sözleşmenin</a:t>
            </a:r>
            <a:r>
              <a:rPr lang="en-US" sz="3200" dirty="0"/>
              <a:t> </a:t>
            </a:r>
            <a:r>
              <a:rPr lang="en-US" sz="3200" dirty="0" err="1"/>
              <a:t>geçerlilik</a:t>
            </a:r>
            <a:r>
              <a:rPr lang="en-US" sz="3200" dirty="0"/>
              <a:t> </a:t>
            </a:r>
            <a:r>
              <a:rPr lang="en-US" sz="3200" dirty="0" err="1"/>
              <a:t>süresi</a:t>
            </a:r>
            <a:endParaRPr lang="tr-TR" sz="3200" dirty="0"/>
          </a:p>
          <a:p>
            <a:pPr lvl="2"/>
            <a:r>
              <a:rPr lang="en-US" sz="3200" dirty="0" err="1"/>
              <a:t>Uygulanacak</a:t>
            </a:r>
            <a:r>
              <a:rPr lang="en-US" sz="3200" dirty="0"/>
              <a:t> </a:t>
            </a:r>
            <a:r>
              <a:rPr lang="en-US" sz="3200" dirty="0" err="1" smtClean="0"/>
              <a:t>hükümler</a:t>
            </a:r>
            <a:r>
              <a:rPr lang="tr-TR" sz="3200" dirty="0"/>
              <a:t> ,</a:t>
            </a:r>
            <a:r>
              <a:rPr lang="tr-TR" sz="3200" dirty="0" smtClean="0"/>
              <a:t>  </a:t>
            </a:r>
            <a:r>
              <a:rPr lang="en-US" sz="3200" dirty="0" err="1" smtClean="0"/>
              <a:t>Yetkili</a:t>
            </a:r>
            <a:r>
              <a:rPr lang="en-US" sz="3200" dirty="0" smtClean="0"/>
              <a:t> </a:t>
            </a:r>
            <a:r>
              <a:rPr lang="en-US" sz="3200" dirty="0" err="1"/>
              <a:t>mahkeme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1950065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 lnSpcReduction="10000"/>
          </a:bodyPr>
          <a:lstStyle/>
          <a:p>
            <a:pPr marL="1371600" lvl="3" indent="0">
              <a:buNone/>
            </a:pPr>
            <a:endParaRPr lang="tr-TR" sz="3200" b="1" dirty="0"/>
          </a:p>
          <a:p>
            <a:pPr marL="1371600" lvl="3" indent="0">
              <a:buNone/>
            </a:pPr>
            <a:r>
              <a:rPr lang="en-US" sz="3200" b="1" dirty="0" err="1" smtClean="0"/>
              <a:t>Gönderici</a:t>
            </a:r>
            <a:r>
              <a:rPr lang="en-US" sz="3200" b="1" dirty="0"/>
              <a:t>: </a:t>
            </a:r>
            <a:r>
              <a:rPr lang="en-US" sz="3200" dirty="0"/>
              <a:t>Yurt </a:t>
            </a:r>
            <a:r>
              <a:rPr lang="en-US" sz="3200" dirty="0" err="1"/>
              <a:t>içi</a:t>
            </a:r>
            <a:r>
              <a:rPr lang="en-US" sz="3200" dirty="0"/>
              <a:t> </a:t>
            </a:r>
            <a:r>
              <a:rPr lang="en-US" sz="3200" dirty="0" err="1"/>
              <a:t>dağıtımı</a:t>
            </a:r>
            <a:r>
              <a:rPr lang="en-US" sz="3200" dirty="0"/>
              <a:t> </a:t>
            </a:r>
            <a:r>
              <a:rPr lang="en-US" sz="3200" dirty="0" err="1"/>
              <a:t>yapılacak</a:t>
            </a:r>
            <a:r>
              <a:rPr lang="en-US" sz="3200" dirty="0"/>
              <a:t> </a:t>
            </a:r>
            <a:r>
              <a:rPr lang="en-US" sz="3200" dirty="0" err="1"/>
              <a:t>malı</a:t>
            </a:r>
            <a:r>
              <a:rPr lang="en-US" sz="3200" dirty="0"/>
              <a:t> </a:t>
            </a:r>
            <a:r>
              <a:rPr lang="en-US" sz="3200" dirty="0" err="1"/>
              <a:t>teslim</a:t>
            </a:r>
            <a:r>
              <a:rPr lang="en-US" sz="3200" dirty="0"/>
              <a:t> </a:t>
            </a:r>
            <a:r>
              <a:rPr lang="en-US" sz="3200" dirty="0" err="1"/>
              <a:t>eden</a:t>
            </a:r>
            <a:r>
              <a:rPr lang="en-US" sz="3200" dirty="0"/>
              <a:t> </a:t>
            </a:r>
            <a:r>
              <a:rPr lang="en-US" sz="3200" dirty="0" err="1"/>
              <a:t>gerçek</a:t>
            </a:r>
            <a:r>
              <a:rPr lang="en-US" sz="3200" dirty="0"/>
              <a:t> </a:t>
            </a:r>
            <a:r>
              <a:rPr lang="en-US" sz="3200" dirty="0" err="1"/>
              <a:t>ya</a:t>
            </a:r>
            <a:r>
              <a:rPr lang="en-US" sz="3200" dirty="0"/>
              <a:t> da </a:t>
            </a:r>
            <a:r>
              <a:rPr lang="en-US" sz="3200" dirty="0" err="1"/>
              <a:t>tüzel</a:t>
            </a:r>
            <a:r>
              <a:rPr lang="en-US" sz="3200" dirty="0"/>
              <a:t> </a:t>
            </a:r>
            <a:r>
              <a:rPr lang="en-US" sz="3200" dirty="0" err="1"/>
              <a:t>kişidir</a:t>
            </a:r>
            <a:r>
              <a:rPr lang="en-US" sz="3200" dirty="0"/>
              <a:t>.</a:t>
            </a:r>
            <a:endParaRPr lang="tr-TR" sz="3200" dirty="0"/>
          </a:p>
          <a:p>
            <a:pPr marL="1371600" lvl="3" indent="0">
              <a:buNone/>
            </a:pPr>
            <a:r>
              <a:rPr lang="en-US" sz="3200" b="1" dirty="0" err="1"/>
              <a:t>Lojistik</a:t>
            </a:r>
            <a:r>
              <a:rPr lang="en-US" sz="3200" b="1" dirty="0"/>
              <a:t> </a:t>
            </a:r>
            <a:r>
              <a:rPr lang="en-US" sz="3200" b="1" dirty="0" err="1"/>
              <a:t>işletmecisi</a:t>
            </a:r>
            <a:r>
              <a:rPr lang="en-US" sz="3200" b="1" dirty="0"/>
              <a:t>: </a:t>
            </a:r>
            <a:r>
              <a:rPr lang="en-US" sz="3200" dirty="0" err="1"/>
              <a:t>Göndericinin</a:t>
            </a:r>
            <a:r>
              <a:rPr lang="en-US" sz="3200" dirty="0"/>
              <a:t> </a:t>
            </a:r>
            <a:r>
              <a:rPr lang="en-US" sz="3200" dirty="0" err="1"/>
              <a:t>teslim</a:t>
            </a:r>
            <a:r>
              <a:rPr lang="en-US" sz="3200" dirty="0"/>
              <a:t> </a:t>
            </a:r>
            <a:r>
              <a:rPr lang="en-US" sz="3200" dirty="0" err="1"/>
              <a:t>ettiği</a:t>
            </a:r>
            <a:r>
              <a:rPr lang="en-US" sz="3200" dirty="0"/>
              <a:t> </a:t>
            </a:r>
            <a:r>
              <a:rPr lang="en-US" sz="3200" dirty="0" err="1"/>
              <a:t>malı</a:t>
            </a:r>
            <a:r>
              <a:rPr lang="en-US" sz="3200" dirty="0"/>
              <a:t>, </a:t>
            </a:r>
            <a:r>
              <a:rPr lang="en-US" sz="3200" dirty="0" err="1"/>
              <a:t>kendi</a:t>
            </a:r>
            <a:r>
              <a:rPr lang="en-US" sz="3200" dirty="0"/>
              <a:t> </a:t>
            </a:r>
            <a:r>
              <a:rPr lang="en-US" sz="3200" dirty="0" err="1"/>
              <a:t>nam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hesabına</a:t>
            </a:r>
            <a:r>
              <a:rPr lang="en-US" sz="3200" dirty="0"/>
              <a:t> </a:t>
            </a:r>
            <a:r>
              <a:rPr lang="en-US" sz="3200" dirty="0" err="1"/>
              <a:t>ücret</a:t>
            </a:r>
            <a:r>
              <a:rPr lang="en-US" sz="3200" dirty="0"/>
              <a:t> </a:t>
            </a:r>
            <a:r>
              <a:rPr lang="en-US" sz="3200" dirty="0" err="1"/>
              <a:t>karşılığı</a:t>
            </a:r>
            <a:r>
              <a:rPr lang="en-US" sz="3200" dirty="0"/>
              <a:t> </a:t>
            </a:r>
            <a:r>
              <a:rPr lang="en-US" sz="3200" dirty="0" err="1"/>
              <a:t>taşıyan</a:t>
            </a:r>
            <a:r>
              <a:rPr lang="en-US" sz="3200" dirty="0"/>
              <a:t>, </a:t>
            </a:r>
            <a:r>
              <a:rPr lang="en-US" sz="3200" dirty="0" err="1"/>
              <a:t>depolayan</a:t>
            </a:r>
            <a:r>
              <a:rPr lang="en-US" sz="3200" dirty="0"/>
              <a:t> </a:t>
            </a:r>
            <a:r>
              <a:rPr lang="en-US" sz="3200" dirty="0" err="1"/>
              <a:t>ve</a:t>
            </a:r>
            <a:r>
              <a:rPr lang="en-US" sz="3200" dirty="0"/>
              <a:t> yurt </a:t>
            </a:r>
            <a:r>
              <a:rPr lang="en-US" sz="3200" dirty="0" err="1"/>
              <a:t>içi</a:t>
            </a:r>
            <a:r>
              <a:rPr lang="en-US" sz="3200" dirty="0"/>
              <a:t> </a:t>
            </a:r>
            <a:r>
              <a:rPr lang="en-US" sz="3200" dirty="0" err="1"/>
              <a:t>dağıtımını</a:t>
            </a:r>
            <a:r>
              <a:rPr lang="en-US" sz="3200" dirty="0"/>
              <a:t> </a:t>
            </a:r>
            <a:r>
              <a:rPr lang="en-US" sz="3200" dirty="0" err="1"/>
              <a:t>yapan</a:t>
            </a:r>
            <a:r>
              <a:rPr lang="en-US" sz="3200" dirty="0"/>
              <a:t> </a:t>
            </a:r>
            <a:r>
              <a:rPr lang="en-US" sz="3200" dirty="0" err="1"/>
              <a:t>gerçek</a:t>
            </a:r>
            <a:r>
              <a:rPr lang="en-US" sz="3200" dirty="0"/>
              <a:t> </a:t>
            </a:r>
            <a:r>
              <a:rPr lang="en-US" sz="3200" dirty="0" err="1"/>
              <a:t>veya</a:t>
            </a:r>
            <a:r>
              <a:rPr lang="en-US" sz="3200" dirty="0"/>
              <a:t> </a:t>
            </a:r>
            <a:r>
              <a:rPr lang="en-US" sz="3200" dirty="0" err="1"/>
              <a:t>tüzel</a:t>
            </a:r>
            <a:r>
              <a:rPr lang="en-US" sz="3200" dirty="0"/>
              <a:t> </a:t>
            </a:r>
            <a:r>
              <a:rPr lang="en-US" sz="3200" dirty="0" err="1"/>
              <a:t>kişidir</a:t>
            </a:r>
            <a:r>
              <a:rPr lang="en-US" sz="3200" dirty="0"/>
              <a:t>. </a:t>
            </a:r>
            <a:r>
              <a:rPr lang="en-US" sz="3200" dirty="0" err="1"/>
              <a:t>Lojistik</a:t>
            </a:r>
            <a:r>
              <a:rPr lang="en-US" sz="3200" dirty="0"/>
              <a:t> </a:t>
            </a:r>
            <a:r>
              <a:rPr lang="en-US" sz="3200" dirty="0" err="1"/>
              <a:t>firmalar</a:t>
            </a:r>
            <a:r>
              <a:rPr lang="en-US" sz="3200" dirty="0"/>
              <a:t>, </a:t>
            </a:r>
            <a:r>
              <a:rPr lang="en-US" sz="3200" dirty="0" err="1"/>
              <a:t>Karayolu</a:t>
            </a:r>
            <a:r>
              <a:rPr lang="en-US" sz="3200" dirty="0"/>
              <a:t> </a:t>
            </a:r>
            <a:r>
              <a:rPr lang="en-US" sz="3200" dirty="0" err="1"/>
              <a:t>Taşıma</a:t>
            </a:r>
            <a:r>
              <a:rPr lang="en-US" sz="3200" dirty="0"/>
              <a:t> </a:t>
            </a:r>
            <a:r>
              <a:rPr lang="en-US" sz="3200" dirty="0" err="1"/>
              <a:t>Kanununda</a:t>
            </a:r>
            <a:r>
              <a:rPr lang="en-US" sz="3200" dirty="0"/>
              <a:t> “</a:t>
            </a:r>
            <a:r>
              <a:rPr lang="en-US" sz="3200" dirty="0" err="1"/>
              <a:t>Lojistik</a:t>
            </a:r>
            <a:r>
              <a:rPr lang="en-US" sz="3200" dirty="0"/>
              <a:t> </a:t>
            </a:r>
            <a:r>
              <a:rPr lang="en-US" sz="3200" dirty="0" err="1"/>
              <a:t>İşletmecisi</a:t>
            </a:r>
            <a:r>
              <a:rPr lang="en-US" sz="3200" dirty="0"/>
              <a:t>” </a:t>
            </a:r>
            <a:r>
              <a:rPr lang="en-US" sz="3200" dirty="0" err="1"/>
              <a:t>deyimi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yer</a:t>
            </a:r>
            <a:r>
              <a:rPr lang="en-US" sz="3200" dirty="0"/>
              <a:t> </a:t>
            </a:r>
            <a:r>
              <a:rPr lang="en-US" sz="3200" dirty="0" err="1"/>
              <a:t>almaktadır</a:t>
            </a:r>
            <a:r>
              <a:rPr lang="en-US" sz="3200" dirty="0"/>
              <a:t>.</a:t>
            </a:r>
            <a:endParaRPr lang="tr-TR" sz="32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n-US" sz="3200" b="1" dirty="0" err="1"/>
              <a:t>Sözleşme</a:t>
            </a:r>
            <a:r>
              <a:rPr lang="en-US" sz="3200" b="1" dirty="0"/>
              <a:t> </a:t>
            </a:r>
            <a:r>
              <a:rPr lang="en-US" sz="3200" b="1" dirty="0" err="1"/>
              <a:t>Tarafları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68810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/>
          <a:lstStyle/>
          <a:p>
            <a:pPr algn="ctr"/>
            <a:r>
              <a:rPr lang="en-US" dirty="0"/>
              <a:t>Bu </a:t>
            </a:r>
            <a:r>
              <a:rPr lang="en-US" dirty="0" err="1"/>
              <a:t>bölüme</a:t>
            </a:r>
            <a:r>
              <a:rPr lang="en-US" dirty="0"/>
              <a:t> </a:t>
            </a:r>
            <a:r>
              <a:rPr lang="en-US" dirty="0" err="1"/>
              <a:t>sözleşmenin</a:t>
            </a:r>
            <a:r>
              <a:rPr lang="en-US" dirty="0"/>
              <a:t> </a:t>
            </a:r>
            <a:r>
              <a:rPr lang="en-US" dirty="0" err="1"/>
              <a:t>hangi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konularını</a:t>
            </a:r>
            <a:r>
              <a:rPr lang="en-US" dirty="0"/>
              <a:t> </a:t>
            </a:r>
            <a:r>
              <a:rPr lang="en-US" dirty="0" err="1"/>
              <a:t>kapsadığı</a:t>
            </a:r>
            <a:r>
              <a:rPr lang="en-US" dirty="0"/>
              <a:t> </a:t>
            </a:r>
            <a:r>
              <a:rPr lang="en-US" dirty="0" err="1"/>
              <a:t>yazılır</a:t>
            </a:r>
            <a:r>
              <a:rPr lang="en-US" dirty="0"/>
              <a:t>. Yurt </a:t>
            </a:r>
            <a:r>
              <a:rPr lang="en-US" dirty="0" err="1"/>
              <a:t>içi</a:t>
            </a:r>
            <a:r>
              <a:rPr lang="en-US" dirty="0"/>
              <a:t> </a:t>
            </a:r>
            <a:r>
              <a:rPr lang="en-US" dirty="0" err="1"/>
              <a:t>dağıtım</a:t>
            </a:r>
            <a:r>
              <a:rPr lang="en-US" dirty="0"/>
              <a:t> </a:t>
            </a: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konuları</a:t>
            </a:r>
            <a:r>
              <a:rPr lang="en-US" dirty="0"/>
              <a:t> </a:t>
            </a: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şöyledir</a:t>
            </a:r>
            <a:r>
              <a:rPr lang="en-US" dirty="0"/>
              <a:t>:</a:t>
            </a:r>
            <a:endParaRPr lang="tr-TR" dirty="0"/>
          </a:p>
          <a:p>
            <a:pPr lvl="3"/>
            <a:r>
              <a:rPr lang="en-US" sz="2800" dirty="0" err="1"/>
              <a:t>Yüklerin</a:t>
            </a:r>
            <a:r>
              <a:rPr lang="en-US" sz="2800" dirty="0"/>
              <a:t> </a:t>
            </a:r>
            <a:r>
              <a:rPr lang="en-US" sz="2800" dirty="0" err="1"/>
              <a:t>taşınması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taşıtılması</a:t>
            </a:r>
            <a:endParaRPr lang="tr-TR" sz="2800" dirty="0"/>
          </a:p>
          <a:p>
            <a:pPr lvl="3"/>
            <a:r>
              <a:rPr lang="en-US" sz="2800" dirty="0" err="1"/>
              <a:t>Yüklerin</a:t>
            </a:r>
            <a:r>
              <a:rPr lang="en-US" sz="2800" dirty="0"/>
              <a:t> </a:t>
            </a:r>
            <a:r>
              <a:rPr lang="en-US" sz="2800" dirty="0" err="1"/>
              <a:t>depolanması</a:t>
            </a:r>
            <a:endParaRPr lang="tr-TR" sz="2800" dirty="0"/>
          </a:p>
          <a:p>
            <a:pPr lvl="3"/>
            <a:r>
              <a:rPr lang="en-US" sz="2800" dirty="0" err="1"/>
              <a:t>Yükleri</a:t>
            </a:r>
            <a:r>
              <a:rPr lang="en-US" sz="2800" dirty="0"/>
              <a:t> </a:t>
            </a:r>
            <a:r>
              <a:rPr lang="en-US" sz="2800" dirty="0" err="1"/>
              <a:t>konsolide</a:t>
            </a:r>
            <a:r>
              <a:rPr lang="en-US" sz="2800" dirty="0"/>
              <a:t> </a:t>
            </a:r>
            <a:r>
              <a:rPr lang="en-US" sz="2800" dirty="0" err="1"/>
              <a:t>etme</a:t>
            </a:r>
            <a:r>
              <a:rPr lang="en-US" sz="2800" dirty="0"/>
              <a:t> (</a:t>
            </a:r>
            <a:r>
              <a:rPr lang="en-US" sz="2800" dirty="0" err="1"/>
              <a:t>yük</a:t>
            </a:r>
            <a:r>
              <a:rPr lang="en-US" sz="2800" dirty="0"/>
              <a:t> </a:t>
            </a:r>
            <a:r>
              <a:rPr lang="en-US" sz="2800" dirty="0" err="1"/>
              <a:t>birleştirme</a:t>
            </a:r>
            <a:r>
              <a:rPr lang="en-US" sz="2800" dirty="0"/>
              <a:t>)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konsolide</a:t>
            </a:r>
            <a:r>
              <a:rPr lang="en-US" sz="2800" dirty="0"/>
              <a:t> </a:t>
            </a:r>
            <a:r>
              <a:rPr lang="en-US" sz="2800" dirty="0" err="1"/>
              <a:t>edilmiş</a:t>
            </a:r>
            <a:r>
              <a:rPr lang="en-US" sz="2800" dirty="0"/>
              <a:t> </a:t>
            </a:r>
            <a:r>
              <a:rPr lang="en-US" sz="2800" dirty="0" err="1"/>
              <a:t>yükleri</a:t>
            </a:r>
            <a:r>
              <a:rPr lang="en-US" sz="2800" dirty="0"/>
              <a:t> </a:t>
            </a:r>
            <a:r>
              <a:rPr lang="en-US" sz="2800" dirty="0" err="1"/>
              <a:t>ayırma</a:t>
            </a:r>
            <a:endParaRPr lang="tr-TR" sz="2800" dirty="0"/>
          </a:p>
          <a:p>
            <a:pPr lvl="3"/>
            <a:r>
              <a:rPr lang="en-US" sz="2800" dirty="0" err="1"/>
              <a:t>Ambalajlama</a:t>
            </a:r>
            <a:endParaRPr lang="tr-TR" sz="2800" dirty="0"/>
          </a:p>
          <a:p>
            <a:pPr lvl="3"/>
            <a:r>
              <a:rPr lang="en-US" sz="2800" dirty="0" err="1"/>
              <a:t>Yüklerin</a:t>
            </a:r>
            <a:r>
              <a:rPr lang="en-US" sz="2800" dirty="0"/>
              <a:t> </a:t>
            </a:r>
            <a:r>
              <a:rPr lang="en-US" sz="2800" dirty="0" err="1"/>
              <a:t>elden</a:t>
            </a:r>
            <a:r>
              <a:rPr lang="en-US" sz="2800" dirty="0"/>
              <a:t> </a:t>
            </a:r>
            <a:r>
              <a:rPr lang="en-US" sz="2800" dirty="0" err="1"/>
              <a:t>geçirilmesi</a:t>
            </a:r>
            <a:r>
              <a:rPr lang="en-US" sz="2800" dirty="0"/>
              <a:t>, </a:t>
            </a:r>
            <a:r>
              <a:rPr lang="en-US" sz="2800" dirty="0" err="1"/>
              <a:t>elleçlenmesi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markalanması</a:t>
            </a:r>
            <a:endParaRPr lang="tr-TR" sz="2800" dirty="0"/>
          </a:p>
          <a:p>
            <a:pPr lvl="3"/>
            <a:r>
              <a:rPr lang="en-US" sz="2800" dirty="0" err="1"/>
              <a:t>Sigorta</a:t>
            </a:r>
            <a:r>
              <a:rPr lang="en-US" sz="2800" dirty="0"/>
              <a:t> </a:t>
            </a:r>
            <a:r>
              <a:rPr lang="en-US" sz="2800" dirty="0" err="1"/>
              <a:t>yaptırılması</a:t>
            </a:r>
            <a:endParaRPr lang="tr-TR" sz="2800" dirty="0"/>
          </a:p>
          <a:p>
            <a:endParaRPr lang="tr-TR" sz="2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64096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3200" b="1" dirty="0" err="1"/>
              <a:t>Kapsam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3342088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lnSpcReduction="10000"/>
          </a:bodyPr>
          <a:lstStyle/>
          <a:p>
            <a:pPr marL="914400" lvl="2" indent="0" algn="ctr">
              <a:buNone/>
            </a:pPr>
            <a:r>
              <a:rPr lang="en-US" sz="2800" b="1" dirty="0" err="1" smtClean="0"/>
              <a:t>Tarafların</a:t>
            </a:r>
            <a:r>
              <a:rPr lang="en-US" sz="2800" b="1" dirty="0" smtClean="0"/>
              <a:t> </a:t>
            </a:r>
            <a:r>
              <a:rPr lang="en-US" sz="2800" b="1" dirty="0" err="1"/>
              <a:t>Yapacağı</a:t>
            </a:r>
            <a:r>
              <a:rPr lang="en-US" sz="2800" b="1" dirty="0"/>
              <a:t> </a:t>
            </a:r>
            <a:r>
              <a:rPr lang="en-US" sz="2800" b="1" dirty="0" err="1"/>
              <a:t>İşler</a:t>
            </a:r>
            <a:endParaRPr lang="tr-TR" sz="2800" b="1" dirty="0"/>
          </a:p>
          <a:p>
            <a:pPr algn="ctr"/>
            <a:r>
              <a:rPr lang="en-US" sz="2800" dirty="0" err="1"/>
              <a:t>Tarafların</a:t>
            </a:r>
            <a:r>
              <a:rPr lang="en-US" sz="2800" dirty="0"/>
              <a:t> </a:t>
            </a:r>
            <a:r>
              <a:rPr lang="en-US" sz="2800" dirty="0" err="1"/>
              <a:t>dağıtım</a:t>
            </a:r>
            <a:r>
              <a:rPr lang="en-US" sz="2800" dirty="0"/>
              <a:t> </a:t>
            </a:r>
            <a:r>
              <a:rPr lang="en-US" sz="2800" dirty="0" err="1"/>
              <a:t>hizmeti</a:t>
            </a:r>
            <a:r>
              <a:rPr lang="en-US" sz="2800" dirty="0"/>
              <a:t> </a:t>
            </a:r>
            <a:r>
              <a:rPr lang="en-US" sz="2800" dirty="0" err="1"/>
              <a:t>kapsamında</a:t>
            </a:r>
            <a:r>
              <a:rPr lang="en-US" sz="2800" dirty="0"/>
              <a:t> </a:t>
            </a:r>
            <a:r>
              <a:rPr lang="en-US" sz="2800" dirty="0" err="1"/>
              <a:t>sözleşme</a:t>
            </a:r>
            <a:r>
              <a:rPr lang="en-US" sz="2800" dirty="0"/>
              <a:t> </a:t>
            </a:r>
            <a:r>
              <a:rPr lang="en-US" sz="2800" dirty="0" err="1"/>
              <a:t>gereği</a:t>
            </a:r>
            <a:r>
              <a:rPr lang="en-US" sz="2800" dirty="0"/>
              <a:t> </a:t>
            </a:r>
            <a:r>
              <a:rPr lang="en-US" sz="2800" dirty="0" err="1"/>
              <a:t>yapması</a:t>
            </a:r>
            <a:r>
              <a:rPr lang="en-US" sz="2800" dirty="0"/>
              <a:t> </a:t>
            </a:r>
            <a:r>
              <a:rPr lang="en-US" sz="2800" dirty="0" err="1"/>
              <a:t>gereken</a:t>
            </a:r>
            <a:r>
              <a:rPr lang="en-US" sz="2800" dirty="0"/>
              <a:t> </a:t>
            </a:r>
            <a:r>
              <a:rPr lang="en-US" sz="2800" dirty="0" err="1"/>
              <a:t>işlerdir</a:t>
            </a:r>
            <a:r>
              <a:rPr lang="en-US" sz="2800" dirty="0"/>
              <a:t>.</a:t>
            </a:r>
            <a:endParaRPr lang="tr-TR" sz="2800" dirty="0"/>
          </a:p>
          <a:p>
            <a:pPr marL="914400" lvl="2" indent="0" algn="ctr">
              <a:buNone/>
            </a:pPr>
            <a:r>
              <a:rPr lang="tr-TR" sz="2800" b="1" dirty="0" smtClean="0"/>
              <a:t> </a:t>
            </a:r>
            <a:r>
              <a:rPr lang="en-US" sz="2800" b="1" dirty="0" err="1" smtClean="0"/>
              <a:t>Tarafların</a:t>
            </a:r>
            <a:r>
              <a:rPr lang="en-US" sz="2800" b="1" dirty="0" smtClean="0"/>
              <a:t> </a:t>
            </a:r>
            <a:r>
              <a:rPr lang="en-US" sz="2800" b="1" dirty="0" err="1"/>
              <a:t>sorumluluk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Yükümlülükleri</a:t>
            </a:r>
            <a:endParaRPr lang="tr-TR" sz="2800" b="1" dirty="0"/>
          </a:p>
          <a:p>
            <a:pPr algn="ctr"/>
            <a:r>
              <a:rPr lang="en-US" sz="2800" dirty="0" err="1"/>
              <a:t>Tarafların</a:t>
            </a:r>
            <a:r>
              <a:rPr lang="en-US" sz="2800" dirty="0"/>
              <a:t>	</a:t>
            </a:r>
            <a:r>
              <a:rPr lang="en-US" sz="2800" dirty="0" err="1"/>
              <a:t>hizmet</a:t>
            </a:r>
            <a:r>
              <a:rPr lang="en-US" sz="2800" dirty="0"/>
              <a:t>	</a:t>
            </a:r>
            <a:r>
              <a:rPr lang="en-US" sz="2800" dirty="0" err="1"/>
              <a:t>kapsamındaki</a:t>
            </a:r>
            <a:r>
              <a:rPr lang="en-US" sz="2800" dirty="0"/>
              <a:t>	</a:t>
            </a:r>
            <a:r>
              <a:rPr lang="en-US" sz="2800" dirty="0" err="1"/>
              <a:t>işlerle</a:t>
            </a:r>
            <a:r>
              <a:rPr lang="en-US" sz="2800" dirty="0"/>
              <a:t>	</a:t>
            </a:r>
            <a:r>
              <a:rPr lang="en-US" sz="2800" dirty="0" err="1"/>
              <a:t>ilgili</a:t>
            </a:r>
            <a:r>
              <a:rPr lang="en-US" sz="2800" dirty="0"/>
              <a:t>	</a:t>
            </a:r>
            <a:r>
              <a:rPr lang="en-US" sz="2800" dirty="0" err="1"/>
              <a:t>yerine</a:t>
            </a:r>
            <a:r>
              <a:rPr lang="en-US" sz="2800" dirty="0"/>
              <a:t>	</a:t>
            </a:r>
            <a:r>
              <a:rPr lang="en-US" sz="2800" dirty="0" err="1"/>
              <a:t>getirmesi</a:t>
            </a:r>
            <a:r>
              <a:rPr lang="en-US" sz="2800" dirty="0"/>
              <a:t>	</a:t>
            </a:r>
            <a:r>
              <a:rPr lang="en-US" sz="2800" dirty="0" err="1"/>
              <a:t>gereken</a:t>
            </a:r>
            <a:r>
              <a:rPr lang="en-US" sz="2800" dirty="0"/>
              <a:t> </a:t>
            </a:r>
            <a:r>
              <a:rPr lang="en-US" sz="2800" dirty="0" err="1"/>
              <a:t>sorumluluklarıdır</a:t>
            </a:r>
            <a:r>
              <a:rPr lang="en-US" sz="2800" dirty="0"/>
              <a:t>.</a:t>
            </a:r>
            <a:endParaRPr lang="tr-TR" sz="2800" dirty="0"/>
          </a:p>
          <a:p>
            <a:pPr marL="0" indent="0" algn="ctr">
              <a:buNone/>
            </a:pPr>
            <a:r>
              <a:rPr lang="tr-TR" sz="2800" dirty="0"/>
              <a:t> </a:t>
            </a:r>
            <a:r>
              <a:rPr lang="tr-TR" sz="2800" dirty="0" smtClean="0"/>
              <a:t> </a:t>
            </a:r>
            <a:r>
              <a:rPr lang="en-US" sz="2800" b="1" dirty="0" err="1" smtClean="0"/>
              <a:t>Lojistik</a:t>
            </a:r>
            <a:r>
              <a:rPr lang="en-US" sz="2800" b="1" dirty="0" smtClean="0"/>
              <a:t> </a:t>
            </a:r>
            <a:r>
              <a:rPr lang="en-US" sz="2800" b="1" dirty="0" err="1"/>
              <a:t>İşletmecisinin</a:t>
            </a:r>
            <a:r>
              <a:rPr lang="en-US" sz="2800" b="1" dirty="0"/>
              <a:t> </a:t>
            </a:r>
            <a:r>
              <a:rPr lang="en-US" sz="2800" b="1" dirty="0" err="1"/>
              <a:t>Sorululukları</a:t>
            </a:r>
            <a:endParaRPr lang="tr-TR" sz="2800" b="1" dirty="0"/>
          </a:p>
          <a:p>
            <a:pPr algn="ctr"/>
            <a:r>
              <a:rPr lang="en-US" sz="2800" dirty="0" err="1"/>
              <a:t>Taşıma</a:t>
            </a:r>
            <a:r>
              <a:rPr lang="en-US" sz="2800" dirty="0"/>
              <a:t>, </a:t>
            </a:r>
            <a:r>
              <a:rPr lang="tr-TR" sz="2800" dirty="0" smtClean="0"/>
              <a:t>de</a:t>
            </a:r>
            <a:r>
              <a:rPr lang="en-US" sz="2800" dirty="0" err="1" smtClean="0"/>
              <a:t>polama</a:t>
            </a:r>
            <a:r>
              <a:rPr lang="en-US" sz="2800" dirty="0"/>
              <a:t>, </a:t>
            </a:r>
            <a:r>
              <a:rPr lang="en-US" sz="2800" dirty="0" err="1"/>
              <a:t>elden</a:t>
            </a:r>
            <a:r>
              <a:rPr lang="en-US" sz="2800" dirty="0"/>
              <a:t> </a:t>
            </a:r>
            <a:r>
              <a:rPr lang="en-US" sz="2800" dirty="0" err="1"/>
              <a:t>geçirme</a:t>
            </a:r>
            <a:r>
              <a:rPr lang="en-US" sz="2800" dirty="0"/>
              <a:t>, </a:t>
            </a:r>
            <a:r>
              <a:rPr lang="en-US" sz="2800" dirty="0" err="1"/>
              <a:t>ambalajlama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dağıtma</a:t>
            </a:r>
            <a:r>
              <a:rPr lang="en-US" sz="2800" dirty="0"/>
              <a:t> </a:t>
            </a:r>
            <a:r>
              <a:rPr lang="en-US" sz="2800" dirty="0" err="1"/>
              <a:t>gibi</a:t>
            </a:r>
            <a:r>
              <a:rPr lang="en-US" sz="2800" dirty="0"/>
              <a:t> </a:t>
            </a:r>
            <a:r>
              <a:rPr lang="en-US" sz="2800" dirty="0" err="1"/>
              <a:t>hizmetlerle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bunlarla</a:t>
            </a:r>
            <a:r>
              <a:rPr lang="en-US" sz="2800" dirty="0"/>
              <a:t> </a:t>
            </a:r>
            <a:r>
              <a:rPr lang="en-US" sz="2800" dirty="0" err="1"/>
              <a:t>ilgili</a:t>
            </a:r>
            <a:r>
              <a:rPr lang="en-US" sz="2800" dirty="0"/>
              <a:t> </a:t>
            </a:r>
            <a:r>
              <a:rPr lang="en-US" sz="2800" dirty="0" err="1"/>
              <a:t>ilave</a:t>
            </a:r>
            <a:r>
              <a:rPr lang="en-US" sz="2800" dirty="0"/>
              <a:t> </a:t>
            </a:r>
            <a:r>
              <a:rPr lang="en-US" sz="2800" dirty="0" err="1"/>
              <a:t>hizmetler</a:t>
            </a:r>
            <a:r>
              <a:rPr lang="en-US" sz="2800" dirty="0"/>
              <a:t> </a:t>
            </a:r>
            <a:r>
              <a:rPr lang="en-US" sz="2800" dirty="0" err="1"/>
              <a:t>bakımından</a:t>
            </a:r>
            <a:r>
              <a:rPr lang="en-US" sz="2800" dirty="0"/>
              <a:t> </a:t>
            </a:r>
            <a:r>
              <a:rPr lang="en-US" sz="2800" dirty="0" err="1"/>
              <a:t>sözleşen</a:t>
            </a:r>
            <a:r>
              <a:rPr lang="en-US" sz="2800" dirty="0"/>
              <a:t> </a:t>
            </a:r>
            <a:r>
              <a:rPr lang="en-US" sz="2800" dirty="0" err="1"/>
              <a:t>sıfatıyla</a:t>
            </a:r>
            <a:r>
              <a:rPr lang="en-US" sz="2800" dirty="0"/>
              <a:t> </a:t>
            </a:r>
            <a:r>
              <a:rPr lang="en-US" sz="2800" dirty="0" err="1"/>
              <a:t>sorumludur</a:t>
            </a:r>
            <a:r>
              <a:rPr lang="en-US" sz="2800" dirty="0"/>
              <a:t>. </a:t>
            </a:r>
            <a:r>
              <a:rPr lang="en-US" sz="2800" dirty="0" err="1"/>
              <a:t>Hizmetleri</a:t>
            </a:r>
            <a:r>
              <a:rPr lang="en-US" sz="2800" dirty="0"/>
              <a:t> </a:t>
            </a:r>
            <a:r>
              <a:rPr lang="en-US" sz="2800" dirty="0" err="1"/>
              <a:t>yerine</a:t>
            </a:r>
            <a:r>
              <a:rPr lang="en-US" sz="2800" dirty="0"/>
              <a:t> </a:t>
            </a:r>
            <a:r>
              <a:rPr lang="en-US" sz="2800" dirty="0" err="1"/>
              <a:t>getirmesiyle</a:t>
            </a:r>
            <a:r>
              <a:rPr lang="en-US" sz="2800" dirty="0"/>
              <a:t> </a:t>
            </a:r>
            <a:r>
              <a:rPr lang="en-US" sz="2800" dirty="0" err="1"/>
              <a:t>görevlendirdiği</a:t>
            </a:r>
            <a:r>
              <a:rPr lang="en-US" sz="2800" dirty="0"/>
              <a:t> </a:t>
            </a:r>
            <a:r>
              <a:rPr lang="en-US" sz="2800" dirty="0" err="1"/>
              <a:t>kişilerin</a:t>
            </a:r>
            <a:r>
              <a:rPr lang="en-US" sz="2800" dirty="0"/>
              <a:t> </a:t>
            </a:r>
            <a:r>
              <a:rPr lang="en-US" sz="2800" dirty="0" err="1"/>
              <a:t>fiil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ihmallerinden</a:t>
            </a:r>
            <a:r>
              <a:rPr lang="en-US" sz="2800" dirty="0"/>
              <a:t>, </a:t>
            </a:r>
            <a:r>
              <a:rPr lang="en-US" sz="2800" dirty="0" err="1"/>
              <a:t>kendi</a:t>
            </a:r>
            <a:r>
              <a:rPr lang="en-US" sz="2800" dirty="0"/>
              <a:t> </a:t>
            </a:r>
            <a:r>
              <a:rPr lang="en-US" sz="2800" dirty="0" err="1"/>
              <a:t>eylem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ihmaliymiş</a:t>
            </a:r>
            <a:r>
              <a:rPr lang="en-US" sz="2800" dirty="0"/>
              <a:t> </a:t>
            </a:r>
            <a:r>
              <a:rPr lang="en-US" sz="2800" dirty="0" err="1"/>
              <a:t>gibi</a:t>
            </a:r>
            <a:r>
              <a:rPr lang="en-US" sz="2800" dirty="0"/>
              <a:t> </a:t>
            </a:r>
            <a:r>
              <a:rPr lang="en-US" sz="2800" dirty="0" err="1"/>
              <a:t>sorumlu</a:t>
            </a:r>
            <a:r>
              <a:rPr lang="en-US" sz="2800" dirty="0"/>
              <a:t> </a:t>
            </a:r>
            <a:r>
              <a:rPr lang="en-US" sz="2800" dirty="0" err="1"/>
              <a:t>olur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tazminat</a:t>
            </a:r>
            <a:r>
              <a:rPr lang="en-US" sz="2800" dirty="0"/>
              <a:t> </a:t>
            </a:r>
            <a:r>
              <a:rPr lang="en-US" sz="2800" dirty="0" err="1"/>
              <a:t>ödemesi</a:t>
            </a:r>
            <a:r>
              <a:rPr lang="en-US" sz="2800" dirty="0"/>
              <a:t> </a:t>
            </a:r>
            <a:r>
              <a:rPr lang="en-US" sz="2800" dirty="0" err="1"/>
              <a:t>gerekir</a:t>
            </a:r>
            <a:r>
              <a:rPr lang="en-US" sz="2800" dirty="0"/>
              <a:t>.</a:t>
            </a:r>
            <a:endParaRPr lang="tr-TR" sz="2800" dirty="0"/>
          </a:p>
          <a:p>
            <a:pPr algn="ctr"/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34577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dirty="0" smtClean="0"/>
              <a:t>   </a:t>
            </a:r>
            <a:r>
              <a:rPr lang="en-US" dirty="0" err="1" smtClean="0"/>
              <a:t>Müşterinin</a:t>
            </a:r>
            <a:r>
              <a:rPr lang="en-US" dirty="0" smtClean="0"/>
              <a:t> </a:t>
            </a:r>
            <a:r>
              <a:rPr lang="en-US" dirty="0" err="1" smtClean="0"/>
              <a:t>Sorumluluğu</a:t>
            </a:r>
            <a:r>
              <a:rPr lang="tr-TR" dirty="0" smtClean="0"/>
              <a:t> </a:t>
            </a:r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en-US" dirty="0" err="1" smtClean="0"/>
              <a:t>Müşteri</a:t>
            </a:r>
            <a:r>
              <a:rPr lang="en-US" dirty="0"/>
              <a:t>,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işletmecisine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onun</a:t>
            </a:r>
            <a:r>
              <a:rPr lang="en-US" dirty="0"/>
              <a:t> </a:t>
            </a:r>
            <a:r>
              <a:rPr lang="en-US" dirty="0" err="1"/>
              <a:t>sorumlu</a:t>
            </a:r>
            <a:r>
              <a:rPr lang="en-US" dirty="0"/>
              <a:t> </a:t>
            </a:r>
            <a:r>
              <a:rPr lang="en-US" dirty="0" err="1"/>
              <a:t>olacağı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kişiye</a:t>
            </a:r>
            <a:r>
              <a:rPr lang="en-US" dirty="0"/>
              <a:t> </a:t>
            </a:r>
            <a:r>
              <a:rPr lang="en-US" dirty="0" err="1"/>
              <a:t>kendisi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kendisi</a:t>
            </a:r>
            <a:r>
              <a:rPr lang="en-US" dirty="0"/>
              <a:t> </a:t>
            </a:r>
            <a:r>
              <a:rPr lang="en-US" dirty="0" err="1"/>
              <a:t>adına</a:t>
            </a:r>
            <a:r>
              <a:rPr lang="en-US" dirty="0"/>
              <a:t> </a:t>
            </a:r>
            <a:r>
              <a:rPr lang="en-US" dirty="0" err="1"/>
              <a:t>hareket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kimse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verilmiş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yanlış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eksik</a:t>
            </a:r>
            <a:r>
              <a:rPr lang="en-US" dirty="0"/>
              <a:t> </a:t>
            </a:r>
            <a:r>
              <a:rPr lang="en-US" dirty="0" err="1"/>
              <a:t>bilgilerden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talimatlardan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ölüme</a:t>
            </a:r>
            <a:r>
              <a:rPr lang="en-US" dirty="0"/>
              <a:t>, </a:t>
            </a:r>
            <a:r>
              <a:rPr lang="en-US" dirty="0" err="1"/>
              <a:t>bedensel</a:t>
            </a:r>
            <a:r>
              <a:rPr lang="en-US" dirty="0"/>
              <a:t> </a:t>
            </a:r>
            <a:r>
              <a:rPr lang="en-US" dirty="0" err="1"/>
              <a:t>zararlara</a:t>
            </a:r>
            <a:r>
              <a:rPr lang="en-US" dirty="0"/>
              <a:t>, </a:t>
            </a:r>
            <a:r>
              <a:rPr lang="en-US" dirty="0" err="1"/>
              <a:t>eşya</a:t>
            </a:r>
            <a:r>
              <a:rPr lang="en-US" dirty="0"/>
              <a:t> </a:t>
            </a:r>
            <a:r>
              <a:rPr lang="en-US" dirty="0" err="1"/>
              <a:t>zararına</a:t>
            </a:r>
            <a:r>
              <a:rPr lang="en-US" dirty="0"/>
              <a:t>, </a:t>
            </a:r>
            <a:r>
              <a:rPr lang="en-US" dirty="0" err="1"/>
              <a:t>çevre</a:t>
            </a:r>
            <a:r>
              <a:rPr lang="en-US" dirty="0"/>
              <a:t> </a:t>
            </a:r>
            <a:r>
              <a:rPr lang="en-US" dirty="0" err="1"/>
              <a:t>zararına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herhengi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zarara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açan</a:t>
            </a:r>
            <a:r>
              <a:rPr lang="en-US" dirty="0"/>
              <a:t> </a:t>
            </a:r>
            <a:r>
              <a:rPr lang="en-US" dirty="0" err="1"/>
              <a:t>yüklerin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edilmiş</a:t>
            </a:r>
            <a:r>
              <a:rPr lang="en-US" dirty="0"/>
              <a:t> </a:t>
            </a:r>
            <a:r>
              <a:rPr lang="en-US" dirty="0" err="1"/>
              <a:t>olmasından</a:t>
            </a:r>
            <a:r>
              <a:rPr lang="en-US" dirty="0"/>
              <a:t> </a:t>
            </a:r>
            <a:r>
              <a:rPr lang="en-US" dirty="0" err="1"/>
              <a:t>ileri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zarar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masraflardan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resmî</a:t>
            </a:r>
            <a:r>
              <a:rPr lang="en-US" dirty="0"/>
              <a:t> </a:t>
            </a:r>
            <a:r>
              <a:rPr lang="en-US" dirty="0" err="1"/>
              <a:t>yükümlerden</a:t>
            </a:r>
            <a:r>
              <a:rPr lang="en-US" dirty="0"/>
              <a:t> </a:t>
            </a:r>
            <a:r>
              <a:rPr lang="en-US" dirty="0" err="1"/>
              <a:t>dolayı</a:t>
            </a:r>
            <a:r>
              <a:rPr lang="en-US" dirty="0"/>
              <a:t> </a:t>
            </a:r>
            <a:r>
              <a:rPr lang="en-US" dirty="0" err="1"/>
              <a:t>sorumludur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54328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1296144"/>
          </a:xfrm>
        </p:spPr>
        <p:txBody>
          <a:bodyPr>
            <a:normAutofit fontScale="90000"/>
          </a:bodyPr>
          <a:lstStyle/>
          <a:p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tr-TR" sz="3200" b="1" dirty="0"/>
              <a:t/>
            </a:r>
            <a:br>
              <a:rPr lang="tr-TR" sz="3200" b="1" dirty="0"/>
            </a:br>
            <a:r>
              <a:rPr lang="tr-TR" sz="3200" b="1" dirty="0" smtClean="0"/>
              <a:t/>
            </a:r>
            <a:br>
              <a:rPr lang="tr-TR" sz="3200" b="1" dirty="0" smtClean="0"/>
            </a:br>
            <a:r>
              <a:rPr lang="en-US" sz="3200" b="1" dirty="0" smtClean="0"/>
              <a:t>1</a:t>
            </a:r>
            <a:r>
              <a:rPr lang="en-US" sz="3200" b="1" dirty="0"/>
              <a:t>. YURT İÇİ DAĞITIM SÖZLEŞMESİ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8928992" cy="4824536"/>
          </a:xfrm>
        </p:spPr>
        <p:txBody>
          <a:bodyPr/>
          <a:lstStyle/>
          <a:p>
            <a:endParaRPr lang="tr-TR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Yurt </a:t>
            </a:r>
            <a:r>
              <a:rPr lang="en-US" dirty="0" err="1">
                <a:solidFill>
                  <a:schemeClr val="tx1"/>
                </a:solidFill>
              </a:rPr>
              <a:t>içi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dağıtım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yapmak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isteyen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firmaların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faaliyette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bulunabilmesi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için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öncelikle</a:t>
            </a:r>
            <a:r>
              <a:rPr lang="en-US" dirty="0">
                <a:solidFill>
                  <a:schemeClr val="tx1"/>
                </a:solidFill>
              </a:rPr>
              <a:t> T.C. </a:t>
            </a:r>
            <a:r>
              <a:rPr lang="en-US" dirty="0" err="1">
                <a:solidFill>
                  <a:schemeClr val="tx1"/>
                </a:solidFill>
              </a:rPr>
              <a:t>Ulaştırma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Bakanlığından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faaliyet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yetki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belgesi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almaları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zorunludur</a:t>
            </a:r>
            <a:r>
              <a:rPr lang="en-US" dirty="0">
                <a:solidFill>
                  <a:schemeClr val="tx1"/>
                </a:solidFill>
              </a:rPr>
              <a:t>. Yurt </a:t>
            </a:r>
            <a:r>
              <a:rPr lang="en-US" dirty="0" err="1">
                <a:solidFill>
                  <a:schemeClr val="tx1"/>
                </a:solidFill>
              </a:rPr>
              <a:t>içi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dağıtım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yapan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firmaların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almaları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gereken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yetki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belgeleri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taşımanın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şekline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göre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değişmektedir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tr-TR" dirty="0">
              <a:solidFill>
                <a:schemeClr val="tx1"/>
              </a:solidFill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85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Autofit/>
          </a:bodyPr>
          <a:lstStyle/>
          <a:p>
            <a:pPr marL="914400" lvl="2" indent="0" algn="ctr">
              <a:buNone/>
            </a:pPr>
            <a:r>
              <a:rPr lang="en-US" b="1" dirty="0"/>
              <a:t>Mali </a:t>
            </a:r>
            <a:r>
              <a:rPr lang="en-US" b="1" dirty="0" err="1"/>
              <a:t>Hükümler</a:t>
            </a:r>
            <a:endParaRPr lang="tr-TR" b="1" dirty="0"/>
          </a:p>
          <a:p>
            <a:pPr marL="0" indent="0" algn="ctr">
              <a:buNone/>
            </a:pPr>
            <a:r>
              <a:rPr lang="en-US" sz="2400" dirty="0" err="1"/>
              <a:t>Sunulacak</a:t>
            </a:r>
            <a:r>
              <a:rPr lang="en-US" sz="2400" dirty="0"/>
              <a:t> </a:t>
            </a:r>
            <a:r>
              <a:rPr lang="en-US" sz="2400" dirty="0" err="1"/>
              <a:t>hizmete</a:t>
            </a:r>
            <a:r>
              <a:rPr lang="en-US" sz="2400" dirty="0"/>
              <a:t> </a:t>
            </a:r>
            <a:r>
              <a:rPr lang="en-US" sz="2400" dirty="0" err="1"/>
              <a:t>karşılık</a:t>
            </a:r>
            <a:r>
              <a:rPr lang="en-US" sz="2400" dirty="0"/>
              <a:t> </a:t>
            </a:r>
            <a:r>
              <a:rPr lang="en-US" sz="2400" dirty="0" err="1"/>
              <a:t>olarak</a:t>
            </a:r>
            <a:r>
              <a:rPr lang="en-US" sz="2400" dirty="0"/>
              <a:t> </a:t>
            </a:r>
            <a:r>
              <a:rPr lang="en-US" sz="2400" dirty="0" err="1"/>
              <a:t>yapılacak</a:t>
            </a:r>
            <a:r>
              <a:rPr lang="en-US" sz="2400" dirty="0"/>
              <a:t> </a:t>
            </a:r>
            <a:r>
              <a:rPr lang="en-US" sz="2400" dirty="0" err="1"/>
              <a:t>ödemelerin</a:t>
            </a:r>
            <a:r>
              <a:rPr lang="en-US" sz="2400" dirty="0"/>
              <a:t> </a:t>
            </a:r>
            <a:r>
              <a:rPr lang="en-US" sz="2400" dirty="0" err="1"/>
              <a:t>türü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döviz</a:t>
            </a:r>
            <a:r>
              <a:rPr lang="en-US" sz="2400" dirty="0"/>
              <a:t> </a:t>
            </a:r>
            <a:r>
              <a:rPr lang="en-US" sz="2400" dirty="0" err="1"/>
              <a:t>türü</a:t>
            </a:r>
            <a:r>
              <a:rPr lang="en-US" sz="2400" dirty="0"/>
              <a:t>   </a:t>
            </a:r>
            <a:r>
              <a:rPr lang="en-US" sz="2400" dirty="0" err="1"/>
              <a:t>belirlenir</a:t>
            </a:r>
            <a:r>
              <a:rPr lang="en-US" sz="2400" dirty="0"/>
              <a:t>.</a:t>
            </a:r>
            <a:endParaRPr lang="tr-TR" sz="2400" dirty="0"/>
          </a:p>
          <a:p>
            <a:pPr marL="0" indent="0" algn="ctr">
              <a:buNone/>
            </a:pPr>
            <a:r>
              <a:rPr lang="en-US" sz="2400" dirty="0" err="1"/>
              <a:t>Ayrıca</a:t>
            </a:r>
            <a:r>
              <a:rPr lang="en-US" sz="2400" dirty="0"/>
              <a:t> </a:t>
            </a:r>
            <a:r>
              <a:rPr lang="en-US" sz="2400" dirty="0" err="1"/>
              <a:t>faturalandırma</a:t>
            </a:r>
            <a:r>
              <a:rPr lang="en-US" sz="2400" dirty="0"/>
              <a:t> </a:t>
            </a:r>
            <a:r>
              <a:rPr lang="en-US" sz="2400" dirty="0" err="1"/>
              <a:t>dönemleri</a:t>
            </a:r>
            <a:r>
              <a:rPr lang="en-US" sz="2400" dirty="0"/>
              <a:t> </a:t>
            </a:r>
            <a:r>
              <a:rPr lang="en-US" sz="2400" dirty="0" err="1" smtClean="0"/>
              <a:t>yazılır</a:t>
            </a:r>
            <a:r>
              <a:rPr lang="en-US" sz="2400" dirty="0" smtClean="0"/>
              <a:t>.</a:t>
            </a:r>
            <a:endParaRPr lang="tr-TR" sz="2400" dirty="0"/>
          </a:p>
          <a:p>
            <a:pPr marL="0" indent="0" algn="ctr">
              <a:buNone/>
            </a:pPr>
            <a:r>
              <a:rPr lang="en-US" sz="2400" b="1" dirty="0" err="1" smtClean="0"/>
              <a:t>Özel</a:t>
            </a:r>
            <a:r>
              <a:rPr lang="en-US" sz="2400" b="1" dirty="0" smtClean="0"/>
              <a:t> </a:t>
            </a:r>
            <a:r>
              <a:rPr lang="en-US" sz="2400" b="1" dirty="0" err="1"/>
              <a:t>Hükümler</a:t>
            </a:r>
            <a:endParaRPr lang="tr-TR" sz="2400" b="1" dirty="0"/>
          </a:p>
          <a:p>
            <a:pPr marL="0" indent="0" algn="ctr">
              <a:buNone/>
            </a:pPr>
            <a:r>
              <a:rPr lang="en-US" sz="2400" dirty="0" err="1"/>
              <a:t>Taraflar</a:t>
            </a:r>
            <a:r>
              <a:rPr lang="en-US" sz="2400" dirty="0"/>
              <a:t>, </a:t>
            </a:r>
            <a:r>
              <a:rPr lang="en-US" sz="2400" dirty="0" err="1"/>
              <a:t>işlerin</a:t>
            </a:r>
            <a:r>
              <a:rPr lang="en-US" sz="2400" dirty="0"/>
              <a:t> </a:t>
            </a:r>
            <a:r>
              <a:rPr lang="en-US" sz="2400" dirty="0" err="1"/>
              <a:t>yapılaması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işin</a:t>
            </a:r>
            <a:r>
              <a:rPr lang="en-US" sz="2400" dirty="0"/>
              <a:t> </a:t>
            </a:r>
            <a:r>
              <a:rPr lang="en-US" sz="2400" dirty="0" err="1"/>
              <a:t>özelliğinden</a:t>
            </a:r>
            <a:r>
              <a:rPr lang="en-US" sz="2400" dirty="0"/>
              <a:t> </a:t>
            </a:r>
            <a:r>
              <a:rPr lang="en-US" sz="2400" dirty="0" err="1"/>
              <a:t>kaynaklanan</a:t>
            </a:r>
            <a:r>
              <a:rPr lang="en-US" sz="2400" dirty="0"/>
              <a:t> </a:t>
            </a:r>
            <a:r>
              <a:rPr lang="en-US" sz="2400" dirty="0" err="1"/>
              <a:t>genelin</a:t>
            </a:r>
            <a:r>
              <a:rPr lang="en-US" sz="2400" dirty="0"/>
              <a:t> </a:t>
            </a:r>
            <a:r>
              <a:rPr lang="en-US" sz="2400" dirty="0" err="1"/>
              <a:t>dışında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</a:t>
            </a:r>
            <a:r>
              <a:rPr lang="en-US" sz="2400" dirty="0" err="1"/>
              <a:t>takım</a:t>
            </a:r>
            <a:r>
              <a:rPr lang="en-US" sz="2400" dirty="0"/>
              <a:t> </a:t>
            </a:r>
            <a:r>
              <a:rPr lang="en-US" sz="2400" dirty="0" err="1"/>
              <a:t>özel</a:t>
            </a:r>
            <a:r>
              <a:rPr lang="en-US" sz="2400" dirty="0"/>
              <a:t> </a:t>
            </a:r>
            <a:r>
              <a:rPr lang="en-US" sz="2400" dirty="0" err="1"/>
              <a:t>detayları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hususları</a:t>
            </a:r>
            <a:r>
              <a:rPr lang="en-US" sz="2400" dirty="0"/>
              <a:t>, </a:t>
            </a:r>
            <a:r>
              <a:rPr lang="en-US" sz="2400" dirty="0" err="1"/>
              <a:t>özel</a:t>
            </a:r>
            <a:r>
              <a:rPr lang="en-US" sz="2400" dirty="0"/>
              <a:t> </a:t>
            </a:r>
            <a:r>
              <a:rPr lang="en-US" sz="2400" dirty="0" err="1"/>
              <a:t>hümler</a:t>
            </a:r>
            <a:r>
              <a:rPr lang="en-US" sz="2400" dirty="0"/>
              <a:t> </a:t>
            </a:r>
            <a:r>
              <a:rPr lang="en-US" sz="2400" dirty="0" err="1"/>
              <a:t>başlığı</a:t>
            </a:r>
            <a:r>
              <a:rPr lang="en-US" sz="2400" dirty="0"/>
              <a:t> </a:t>
            </a:r>
            <a:r>
              <a:rPr lang="en-US" sz="2400" dirty="0" err="1"/>
              <a:t>altında</a:t>
            </a:r>
            <a:r>
              <a:rPr lang="en-US" sz="2400" dirty="0"/>
              <a:t> </a:t>
            </a:r>
            <a:r>
              <a:rPr lang="en-US" sz="2400" dirty="0" err="1"/>
              <a:t>belirtirler</a:t>
            </a:r>
            <a:r>
              <a:rPr lang="en-US" sz="2400" dirty="0"/>
              <a:t>.</a:t>
            </a:r>
            <a:endParaRPr lang="tr-TR" sz="2400" dirty="0"/>
          </a:p>
          <a:p>
            <a:pPr marL="914400" lvl="2" indent="0" algn="ctr">
              <a:buNone/>
            </a:pPr>
            <a:r>
              <a:rPr lang="en-US" b="1" dirty="0" err="1"/>
              <a:t>Sözleşmenin</a:t>
            </a:r>
            <a:r>
              <a:rPr lang="en-US" b="1" dirty="0"/>
              <a:t> </a:t>
            </a:r>
            <a:r>
              <a:rPr lang="en-US" b="1" dirty="0" err="1"/>
              <a:t>Geçerlilik</a:t>
            </a:r>
            <a:r>
              <a:rPr lang="en-US" b="1" dirty="0"/>
              <a:t> </a:t>
            </a:r>
            <a:r>
              <a:rPr lang="en-US" b="1" dirty="0" err="1"/>
              <a:t>Süresi</a:t>
            </a:r>
            <a:endParaRPr lang="tr-TR" b="1" dirty="0"/>
          </a:p>
          <a:p>
            <a:pPr marL="0" indent="0" algn="ctr">
              <a:buNone/>
            </a:pPr>
            <a:r>
              <a:rPr lang="en-US" sz="2400" dirty="0" err="1"/>
              <a:t>Sözleşmenin</a:t>
            </a:r>
            <a:r>
              <a:rPr lang="en-US" sz="2400" dirty="0"/>
              <a:t> </a:t>
            </a:r>
            <a:r>
              <a:rPr lang="en-US" sz="2400" dirty="0" err="1"/>
              <a:t>başlama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bitiş</a:t>
            </a:r>
            <a:r>
              <a:rPr lang="en-US" sz="2400" dirty="0"/>
              <a:t> </a:t>
            </a:r>
            <a:r>
              <a:rPr lang="en-US" sz="2400" dirty="0" err="1"/>
              <a:t>tarihleri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bölüme</a:t>
            </a:r>
            <a:r>
              <a:rPr lang="en-US" sz="2400" dirty="0"/>
              <a:t> </a:t>
            </a:r>
            <a:r>
              <a:rPr lang="en-US" sz="2400" dirty="0" err="1"/>
              <a:t>yazılır</a:t>
            </a:r>
            <a:r>
              <a:rPr lang="en-US" sz="2400" dirty="0"/>
              <a:t>.</a:t>
            </a:r>
            <a:endParaRPr lang="tr-TR" sz="2400" dirty="0"/>
          </a:p>
          <a:p>
            <a:pPr marL="914400" lvl="2" indent="0" algn="ctr">
              <a:buNone/>
            </a:pPr>
            <a:r>
              <a:rPr lang="en-US" b="1" dirty="0" err="1"/>
              <a:t>Uygulanacak</a:t>
            </a:r>
            <a:r>
              <a:rPr lang="en-US" b="1" dirty="0"/>
              <a:t> </a:t>
            </a:r>
            <a:r>
              <a:rPr lang="en-US" b="1" dirty="0" err="1"/>
              <a:t>Hükümler</a:t>
            </a:r>
            <a:endParaRPr lang="tr-TR" b="1" dirty="0"/>
          </a:p>
          <a:p>
            <a:pPr marL="0" indent="0" algn="ctr">
              <a:buNone/>
            </a:pPr>
            <a:r>
              <a:rPr lang="en-US" sz="2400" dirty="0" err="1" smtClean="0"/>
              <a:t>Taraflar</a:t>
            </a:r>
            <a:r>
              <a:rPr lang="en-US" sz="2400" dirty="0" smtClean="0"/>
              <a:t> </a:t>
            </a:r>
            <a:r>
              <a:rPr lang="en-US" sz="2400" dirty="0" err="1"/>
              <a:t>arasında</a:t>
            </a:r>
            <a:r>
              <a:rPr lang="en-US" sz="2400" dirty="0"/>
              <a:t> </a:t>
            </a:r>
            <a:r>
              <a:rPr lang="en-US" sz="2400" dirty="0" err="1"/>
              <a:t>çıkabilecek</a:t>
            </a:r>
            <a:r>
              <a:rPr lang="en-US" sz="2400" dirty="0"/>
              <a:t> </a:t>
            </a:r>
            <a:r>
              <a:rPr lang="en-US" sz="2400" dirty="0" err="1"/>
              <a:t>ihtilaflarda</a:t>
            </a:r>
            <a:r>
              <a:rPr lang="en-US" sz="2400" dirty="0"/>
              <a:t> </a:t>
            </a:r>
            <a:r>
              <a:rPr lang="en-US" sz="2400" dirty="0" err="1"/>
              <a:t>öncelikle</a:t>
            </a:r>
            <a:r>
              <a:rPr lang="en-US" sz="2400" dirty="0"/>
              <a:t> </a:t>
            </a:r>
            <a:r>
              <a:rPr lang="en-US" sz="2400" dirty="0" err="1"/>
              <a:t>sözleşme</a:t>
            </a:r>
            <a:r>
              <a:rPr lang="en-US" sz="2400" dirty="0"/>
              <a:t> </a:t>
            </a:r>
            <a:r>
              <a:rPr lang="en-US" sz="2400" dirty="0" err="1"/>
              <a:t>hükümleri</a:t>
            </a:r>
            <a:r>
              <a:rPr lang="en-US" sz="2400" dirty="0"/>
              <a:t> </a:t>
            </a:r>
            <a:r>
              <a:rPr lang="en-US" sz="2400" dirty="0" err="1"/>
              <a:t>geçerlidir</a:t>
            </a:r>
            <a:r>
              <a:rPr lang="en-US" sz="2400" dirty="0"/>
              <a:t>. </a:t>
            </a:r>
            <a:r>
              <a:rPr lang="en-US" sz="2400" dirty="0" err="1"/>
              <a:t>Sözleşmede</a:t>
            </a:r>
            <a:r>
              <a:rPr lang="en-US" sz="2400" dirty="0"/>
              <a:t> </a:t>
            </a:r>
            <a:r>
              <a:rPr lang="en-US" sz="2400" dirty="0" err="1"/>
              <a:t>yer</a:t>
            </a:r>
            <a:r>
              <a:rPr lang="en-US" sz="2400" dirty="0"/>
              <a:t> </a:t>
            </a:r>
            <a:r>
              <a:rPr lang="en-US" sz="2400" dirty="0" err="1"/>
              <a:t>almayan</a:t>
            </a:r>
            <a:r>
              <a:rPr lang="en-US" sz="2400" dirty="0"/>
              <a:t> </a:t>
            </a:r>
            <a:r>
              <a:rPr lang="en-US" sz="2400" dirty="0" err="1"/>
              <a:t>konularda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TTK </a:t>
            </a:r>
            <a:r>
              <a:rPr lang="en-US" sz="2400" dirty="0" err="1"/>
              <a:t>hükümleri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bağlı</a:t>
            </a:r>
            <a:r>
              <a:rPr lang="en-US" sz="2400" dirty="0"/>
              <a:t> </a:t>
            </a:r>
            <a:r>
              <a:rPr lang="en-US" sz="2400" dirty="0" err="1"/>
              <a:t>bulunulan</a:t>
            </a:r>
            <a:r>
              <a:rPr lang="en-US" sz="2400" dirty="0"/>
              <a:t> </a:t>
            </a:r>
            <a:r>
              <a:rPr lang="en-US" sz="2400" dirty="0" err="1"/>
              <a:t>meslek</a:t>
            </a:r>
            <a:r>
              <a:rPr lang="en-US" sz="2400" dirty="0"/>
              <a:t> </a:t>
            </a:r>
            <a:r>
              <a:rPr lang="en-US" sz="2400" dirty="0" err="1"/>
              <a:t>kuruluşlarının</a:t>
            </a:r>
            <a:r>
              <a:rPr lang="en-US" sz="2400" dirty="0"/>
              <a:t> </a:t>
            </a:r>
            <a:r>
              <a:rPr lang="en-US" sz="2400" dirty="0" err="1"/>
              <a:t>hükümleri</a:t>
            </a:r>
            <a:r>
              <a:rPr lang="en-US" sz="2400" dirty="0"/>
              <a:t> </a:t>
            </a:r>
            <a:r>
              <a:rPr lang="en-US" sz="2400" dirty="0" err="1"/>
              <a:t>uygulanır</a:t>
            </a:r>
            <a:r>
              <a:rPr lang="en-US" sz="2400" dirty="0"/>
              <a:t>.</a:t>
            </a:r>
            <a:endParaRPr lang="tr-TR" sz="2400" dirty="0"/>
          </a:p>
          <a:p>
            <a:pPr algn="ctr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1577123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914400" lvl="2" indent="0" algn="ctr">
              <a:buNone/>
            </a:pPr>
            <a:r>
              <a:rPr lang="en-US" sz="3600" b="1" dirty="0" err="1"/>
              <a:t>Yetkili</a:t>
            </a:r>
            <a:r>
              <a:rPr lang="en-US" sz="3600" b="1" dirty="0"/>
              <a:t> </a:t>
            </a:r>
            <a:r>
              <a:rPr lang="en-US" sz="3600" b="1" dirty="0" err="1" smtClean="0"/>
              <a:t>Mahkeme</a:t>
            </a:r>
            <a:endParaRPr lang="tr-TR" sz="3600" b="1" dirty="0"/>
          </a:p>
          <a:p>
            <a:pPr marL="914400" lvl="2" indent="0" algn="ctr">
              <a:buNone/>
            </a:pPr>
            <a:r>
              <a:rPr lang="en-US" sz="3600" dirty="0" err="1" smtClean="0"/>
              <a:t>Sözleşmenin</a:t>
            </a:r>
            <a:r>
              <a:rPr lang="en-US" sz="3600" dirty="0" smtClean="0"/>
              <a:t> </a:t>
            </a:r>
            <a:r>
              <a:rPr lang="en-US" sz="3600" dirty="0" err="1"/>
              <a:t>uygulanmasından</a:t>
            </a:r>
            <a:r>
              <a:rPr lang="en-US" sz="3600" dirty="0"/>
              <a:t> </a:t>
            </a:r>
            <a:r>
              <a:rPr lang="en-US" sz="3600" dirty="0" err="1"/>
              <a:t>doğabilecek</a:t>
            </a:r>
            <a:r>
              <a:rPr lang="en-US" sz="3600" dirty="0"/>
              <a:t> </a:t>
            </a:r>
            <a:r>
              <a:rPr lang="en-US" sz="3600" dirty="0" err="1"/>
              <a:t>hertürlü</a:t>
            </a:r>
            <a:r>
              <a:rPr lang="en-US" sz="3600" dirty="0"/>
              <a:t> </a:t>
            </a:r>
            <a:r>
              <a:rPr lang="en-US" sz="3600" dirty="0" err="1"/>
              <a:t>uyuşmazlık</a:t>
            </a:r>
            <a:r>
              <a:rPr lang="en-US" sz="3600" dirty="0"/>
              <a:t> </a:t>
            </a:r>
            <a:r>
              <a:rPr lang="en-US" sz="3600" dirty="0" err="1"/>
              <a:t>için</a:t>
            </a:r>
            <a:r>
              <a:rPr lang="en-US" sz="3600" dirty="0"/>
              <a:t> her </a:t>
            </a:r>
            <a:r>
              <a:rPr lang="en-US" sz="3600" dirty="0" err="1"/>
              <a:t>iki</a:t>
            </a:r>
            <a:r>
              <a:rPr lang="en-US" sz="3600" dirty="0"/>
              <a:t> </a:t>
            </a:r>
            <a:r>
              <a:rPr lang="en-US" sz="3600" dirty="0" err="1"/>
              <a:t>tarafın</a:t>
            </a:r>
            <a:r>
              <a:rPr lang="en-US" sz="3600" dirty="0"/>
              <a:t> </a:t>
            </a:r>
            <a:r>
              <a:rPr lang="en-US" sz="3600" dirty="0" err="1"/>
              <a:t>kabul</a:t>
            </a:r>
            <a:r>
              <a:rPr lang="en-US" sz="3600" dirty="0"/>
              <a:t> </a:t>
            </a:r>
            <a:r>
              <a:rPr lang="en-US" sz="3600" dirty="0" err="1"/>
              <a:t>edeceği</a:t>
            </a:r>
            <a:r>
              <a:rPr lang="en-US" sz="3600" dirty="0"/>
              <a:t> </a:t>
            </a:r>
            <a:r>
              <a:rPr lang="en-US" sz="3600" dirty="0" err="1"/>
              <a:t>bir</a:t>
            </a:r>
            <a:r>
              <a:rPr lang="en-US" sz="3600" dirty="0"/>
              <a:t> </a:t>
            </a:r>
            <a:r>
              <a:rPr lang="en-US" sz="3600" dirty="0" err="1"/>
              <a:t>mahkeme</a:t>
            </a:r>
            <a:r>
              <a:rPr lang="en-US" sz="3600" dirty="0"/>
              <a:t> </a:t>
            </a:r>
            <a:r>
              <a:rPr lang="en-US" sz="3600" dirty="0" err="1"/>
              <a:t>sorumlu</a:t>
            </a:r>
            <a:r>
              <a:rPr lang="en-US" sz="3600" dirty="0"/>
              <a:t> </a:t>
            </a:r>
            <a:r>
              <a:rPr lang="en-US" sz="3600" dirty="0" err="1"/>
              <a:t>olarak</a:t>
            </a:r>
            <a:r>
              <a:rPr lang="en-US" sz="3600" dirty="0"/>
              <a:t> </a:t>
            </a:r>
            <a:r>
              <a:rPr lang="en-US" sz="3600" dirty="0" err="1"/>
              <a:t>yazılır</a:t>
            </a:r>
            <a:r>
              <a:rPr lang="en-US" sz="3600" dirty="0" smtClean="0"/>
              <a:t>.</a:t>
            </a:r>
            <a:endParaRPr lang="tr-TR" sz="3600" dirty="0" smtClean="0"/>
          </a:p>
          <a:p>
            <a:pPr marL="914400" lvl="2" indent="0" algn="ctr">
              <a:buNone/>
            </a:pPr>
            <a:r>
              <a:rPr lang="en-US" sz="3600" b="1" dirty="0" smtClean="0"/>
              <a:t> </a:t>
            </a:r>
            <a:r>
              <a:rPr lang="en-US" sz="3600" b="1" dirty="0" err="1"/>
              <a:t>Sözleşme</a:t>
            </a:r>
            <a:r>
              <a:rPr lang="en-US" sz="3600" b="1" dirty="0"/>
              <a:t> </a:t>
            </a:r>
            <a:r>
              <a:rPr lang="en-US" sz="3600" b="1" dirty="0" err="1"/>
              <a:t>İmzalamak</a:t>
            </a:r>
            <a:endParaRPr lang="tr-TR" sz="3600" b="1" dirty="0"/>
          </a:p>
          <a:p>
            <a:pPr algn="ctr"/>
            <a:r>
              <a:rPr lang="en-US" sz="3600" dirty="0" err="1"/>
              <a:t>Sözleşme</a:t>
            </a:r>
            <a:r>
              <a:rPr lang="en-US" sz="3600" dirty="0"/>
              <a:t> </a:t>
            </a:r>
            <a:r>
              <a:rPr lang="en-US" sz="3600" dirty="0" err="1"/>
              <a:t>metni</a:t>
            </a:r>
            <a:r>
              <a:rPr lang="en-US" sz="3600" dirty="0"/>
              <a:t> </a:t>
            </a:r>
            <a:r>
              <a:rPr lang="en-US" sz="3600" dirty="0" err="1"/>
              <a:t>üzerinde</a:t>
            </a:r>
            <a:r>
              <a:rPr lang="en-US" sz="3600" dirty="0"/>
              <a:t> </a:t>
            </a:r>
            <a:r>
              <a:rPr lang="en-US" sz="3600" dirty="0" err="1"/>
              <a:t>anlaşma</a:t>
            </a:r>
            <a:r>
              <a:rPr lang="en-US" sz="3600" dirty="0"/>
              <a:t> </a:t>
            </a:r>
            <a:r>
              <a:rPr lang="en-US" sz="3600" dirty="0" err="1"/>
              <a:t>sağlandıktan</a:t>
            </a:r>
            <a:r>
              <a:rPr lang="en-US" sz="3600" dirty="0"/>
              <a:t> </a:t>
            </a:r>
            <a:r>
              <a:rPr lang="en-US" sz="3600" dirty="0" err="1"/>
              <a:t>sonra</a:t>
            </a:r>
            <a:r>
              <a:rPr lang="en-US" sz="3600" dirty="0"/>
              <a:t> her </a:t>
            </a:r>
            <a:r>
              <a:rPr lang="en-US" sz="3600" dirty="0" err="1"/>
              <a:t>iki</a:t>
            </a:r>
            <a:r>
              <a:rPr lang="en-US" sz="3600" dirty="0"/>
              <a:t> </a:t>
            </a:r>
            <a:r>
              <a:rPr lang="en-US" sz="3600" dirty="0" err="1"/>
              <a:t>tarafın</a:t>
            </a:r>
            <a:r>
              <a:rPr lang="en-US" sz="3600" dirty="0"/>
              <a:t> </a:t>
            </a:r>
            <a:r>
              <a:rPr lang="en-US" sz="3600" dirty="0" err="1"/>
              <a:t>imzaya</a:t>
            </a:r>
            <a:r>
              <a:rPr lang="en-US" sz="3600" dirty="0"/>
              <a:t> </a:t>
            </a:r>
            <a:r>
              <a:rPr lang="en-US" sz="3600" dirty="0" err="1"/>
              <a:t>yetkili</a:t>
            </a:r>
            <a:r>
              <a:rPr lang="en-US" sz="3600" dirty="0"/>
              <a:t> </a:t>
            </a:r>
            <a:r>
              <a:rPr lang="en-US" sz="3600" dirty="0" err="1"/>
              <a:t>kişileri</a:t>
            </a:r>
            <a:r>
              <a:rPr lang="en-US" sz="3600" dirty="0"/>
              <a:t> </a:t>
            </a:r>
            <a:r>
              <a:rPr lang="en-US" sz="3600" dirty="0" err="1"/>
              <a:t>tarafından</a:t>
            </a:r>
            <a:r>
              <a:rPr lang="en-US" sz="3600" dirty="0"/>
              <a:t> </a:t>
            </a:r>
            <a:r>
              <a:rPr lang="en-US" sz="3600" dirty="0" err="1"/>
              <a:t>imzalanır</a:t>
            </a:r>
            <a:r>
              <a:rPr lang="en-US" sz="3600" dirty="0"/>
              <a:t>. </a:t>
            </a:r>
            <a:r>
              <a:rPr lang="en-US" sz="3600" dirty="0" err="1"/>
              <a:t>İmzalayan</a:t>
            </a:r>
            <a:r>
              <a:rPr lang="en-US" sz="3600" dirty="0"/>
              <a:t> </a:t>
            </a:r>
            <a:r>
              <a:rPr lang="en-US" sz="3600" dirty="0" err="1"/>
              <a:t>kişilere</a:t>
            </a:r>
            <a:r>
              <a:rPr lang="en-US" sz="3600" dirty="0"/>
              <a:t> </a:t>
            </a:r>
            <a:r>
              <a:rPr lang="en-US" sz="3600" dirty="0" err="1"/>
              <a:t>ait</a:t>
            </a:r>
            <a:r>
              <a:rPr lang="en-US" sz="3600" dirty="0"/>
              <a:t> </a:t>
            </a:r>
            <a:r>
              <a:rPr lang="en-US" sz="3600" dirty="0" err="1"/>
              <a:t>imza</a:t>
            </a:r>
            <a:r>
              <a:rPr lang="en-US" sz="3600" dirty="0"/>
              <a:t> </a:t>
            </a:r>
            <a:r>
              <a:rPr lang="en-US" sz="3600" dirty="0" err="1"/>
              <a:t>sirküleri</a:t>
            </a:r>
            <a:r>
              <a:rPr lang="en-US" sz="3600" dirty="0"/>
              <a:t> </a:t>
            </a:r>
            <a:r>
              <a:rPr lang="en-US" sz="3600" dirty="0" err="1"/>
              <a:t>ile</a:t>
            </a:r>
            <a:r>
              <a:rPr lang="en-US" sz="3600" dirty="0"/>
              <a:t> </a:t>
            </a:r>
            <a:r>
              <a:rPr lang="en-US" sz="3600" dirty="0" err="1"/>
              <a:t>birlikte</a:t>
            </a:r>
            <a:r>
              <a:rPr lang="en-US" sz="3600" dirty="0"/>
              <a:t> </a:t>
            </a:r>
            <a:r>
              <a:rPr lang="en-US" sz="3600" dirty="0" err="1"/>
              <a:t>notere</a:t>
            </a:r>
            <a:r>
              <a:rPr lang="en-US" sz="3600" dirty="0"/>
              <a:t> </a:t>
            </a:r>
            <a:r>
              <a:rPr lang="en-US" sz="3600" dirty="0" err="1"/>
              <a:t>tastik</a:t>
            </a:r>
            <a:r>
              <a:rPr lang="en-US" sz="3600" dirty="0"/>
              <a:t> </a:t>
            </a:r>
            <a:r>
              <a:rPr lang="en-US" sz="3600" dirty="0" err="1"/>
              <a:t>ettirilir</a:t>
            </a:r>
            <a:r>
              <a:rPr lang="en-US" sz="3600" dirty="0"/>
              <a:t>.</a:t>
            </a:r>
            <a:endParaRPr lang="tr-TR" sz="3600" dirty="0"/>
          </a:p>
          <a:p>
            <a:pPr algn="ctr"/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27603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194131" y="240864"/>
            <a:ext cx="8754792" cy="6392621"/>
            <a:chOff x="0" y="0"/>
            <a:chExt cx="3828" cy="2832"/>
          </a:xfrm>
        </p:grpSpPr>
        <p:grpSp>
          <p:nvGrpSpPr>
            <p:cNvPr id="4" name="Group 471"/>
            <p:cNvGrpSpPr>
              <a:grpSpLocks/>
            </p:cNvGrpSpPr>
            <p:nvPr/>
          </p:nvGrpSpPr>
          <p:grpSpPr bwMode="auto">
            <a:xfrm>
              <a:off x="281" y="48"/>
              <a:ext cx="1047" cy="1095"/>
              <a:chOff x="281" y="48"/>
              <a:chExt cx="1047" cy="1095"/>
            </a:xfrm>
          </p:grpSpPr>
          <p:sp>
            <p:nvSpPr>
              <p:cNvPr id="3343" name="Freeform 472"/>
              <p:cNvSpPr>
                <a:spLocks/>
              </p:cNvSpPr>
              <p:nvPr/>
            </p:nvSpPr>
            <p:spPr bwMode="auto">
              <a:xfrm>
                <a:off x="281" y="48"/>
                <a:ext cx="1047" cy="1095"/>
              </a:xfrm>
              <a:custGeom>
                <a:avLst/>
                <a:gdLst>
                  <a:gd name="T0" fmla="+- 0 850 281"/>
                  <a:gd name="T1" fmla="*/ T0 w 1047"/>
                  <a:gd name="T2" fmla="+- 0 48 48"/>
                  <a:gd name="T3" fmla="*/ 48 h 1095"/>
                  <a:gd name="T4" fmla="+- 0 768 281"/>
                  <a:gd name="T5" fmla="*/ T4 w 1047"/>
                  <a:gd name="T6" fmla="+- 0 60 48"/>
                  <a:gd name="T7" fmla="*/ 60 h 1095"/>
                  <a:gd name="T8" fmla="+- 0 281 281"/>
                  <a:gd name="T9" fmla="*/ T8 w 1047"/>
                  <a:gd name="T10" fmla="+- 0 72 48"/>
                  <a:gd name="T11" fmla="*/ 72 h 1095"/>
                  <a:gd name="T12" fmla="+- 0 310 281"/>
                  <a:gd name="T13" fmla="*/ T12 w 1047"/>
                  <a:gd name="T14" fmla="+- 0 674 48"/>
                  <a:gd name="T15" fmla="*/ 674 h 1095"/>
                  <a:gd name="T16" fmla="+- 0 300 281"/>
                  <a:gd name="T17" fmla="*/ T16 w 1047"/>
                  <a:gd name="T18" fmla="+- 0 1022 48"/>
                  <a:gd name="T19" fmla="*/ 1022 h 1095"/>
                  <a:gd name="T20" fmla="+- 0 773 281"/>
                  <a:gd name="T21" fmla="*/ T20 w 1047"/>
                  <a:gd name="T22" fmla="+- 0 1142 48"/>
                  <a:gd name="T23" fmla="*/ 1142 h 1095"/>
                  <a:gd name="T24" fmla="+- 0 881 281"/>
                  <a:gd name="T25" fmla="*/ T24 w 1047"/>
                  <a:gd name="T26" fmla="+- 0 1034 48"/>
                  <a:gd name="T27" fmla="*/ 1034 h 1095"/>
                  <a:gd name="T28" fmla="+- 0 1073 281"/>
                  <a:gd name="T29" fmla="*/ T28 w 1047"/>
                  <a:gd name="T30" fmla="+- 0 806 48"/>
                  <a:gd name="T31" fmla="*/ 806 h 1095"/>
                  <a:gd name="T32" fmla="+- 0 1327 281"/>
                  <a:gd name="T33" fmla="*/ T32 w 1047"/>
                  <a:gd name="T34" fmla="+- 0 314 48"/>
                  <a:gd name="T35" fmla="*/ 314 h 1095"/>
                  <a:gd name="T36" fmla="+- 0 1102 281"/>
                  <a:gd name="T37" fmla="*/ T36 w 1047"/>
                  <a:gd name="T38" fmla="+- 0 185 48"/>
                  <a:gd name="T39" fmla="*/ 185 h 1095"/>
                  <a:gd name="T40" fmla="+- 0 850 281"/>
                  <a:gd name="T41" fmla="*/ T40 w 1047"/>
                  <a:gd name="T42" fmla="+- 0 48 48"/>
                  <a:gd name="T43" fmla="*/ 48 h 109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047" h="1095">
                    <a:moveTo>
                      <a:pt x="569" y="0"/>
                    </a:moveTo>
                    <a:lnTo>
                      <a:pt x="487" y="12"/>
                    </a:lnTo>
                    <a:lnTo>
                      <a:pt x="0" y="24"/>
                    </a:lnTo>
                    <a:lnTo>
                      <a:pt x="29" y="626"/>
                    </a:lnTo>
                    <a:lnTo>
                      <a:pt x="19" y="974"/>
                    </a:lnTo>
                    <a:lnTo>
                      <a:pt x="492" y="1094"/>
                    </a:lnTo>
                    <a:lnTo>
                      <a:pt x="600" y="986"/>
                    </a:lnTo>
                    <a:lnTo>
                      <a:pt x="792" y="758"/>
                    </a:lnTo>
                    <a:lnTo>
                      <a:pt x="1046" y="266"/>
                    </a:lnTo>
                    <a:lnTo>
                      <a:pt x="821" y="137"/>
                    </a:lnTo>
                    <a:lnTo>
                      <a:pt x="569" y="0"/>
                    </a:lnTo>
                    <a:close/>
                  </a:path>
                </a:pathLst>
              </a:custGeom>
              <a:solidFill>
                <a:srgbClr val="476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5" name="Group 468"/>
            <p:cNvGrpSpPr>
              <a:grpSpLocks/>
            </p:cNvGrpSpPr>
            <p:nvPr/>
          </p:nvGrpSpPr>
          <p:grpSpPr bwMode="auto">
            <a:xfrm>
              <a:off x="290" y="662"/>
              <a:ext cx="620" cy="418"/>
              <a:chOff x="290" y="662"/>
              <a:chExt cx="620" cy="418"/>
            </a:xfrm>
          </p:grpSpPr>
          <p:sp>
            <p:nvSpPr>
              <p:cNvPr id="3341" name="Freeform 470"/>
              <p:cNvSpPr>
                <a:spLocks/>
              </p:cNvSpPr>
              <p:nvPr/>
            </p:nvSpPr>
            <p:spPr bwMode="auto">
              <a:xfrm>
                <a:off x="290" y="662"/>
                <a:ext cx="620" cy="418"/>
              </a:xfrm>
              <a:custGeom>
                <a:avLst/>
                <a:gdLst>
                  <a:gd name="T0" fmla="+- 0 877 290"/>
                  <a:gd name="T1" fmla="*/ T0 w 620"/>
                  <a:gd name="T2" fmla="+- 0 946 662"/>
                  <a:gd name="T3" fmla="*/ 946 h 418"/>
                  <a:gd name="T4" fmla="+- 0 401 290"/>
                  <a:gd name="T5" fmla="*/ T4 w 620"/>
                  <a:gd name="T6" fmla="+- 0 946 662"/>
                  <a:gd name="T7" fmla="*/ 946 h 418"/>
                  <a:gd name="T8" fmla="+- 0 521 290"/>
                  <a:gd name="T9" fmla="*/ T8 w 620"/>
                  <a:gd name="T10" fmla="+- 0 1015 662"/>
                  <a:gd name="T11" fmla="*/ 1015 h 418"/>
                  <a:gd name="T12" fmla="+- 0 763 290"/>
                  <a:gd name="T13" fmla="*/ T12 w 620"/>
                  <a:gd name="T14" fmla="+- 0 1080 662"/>
                  <a:gd name="T15" fmla="*/ 1080 h 418"/>
                  <a:gd name="T16" fmla="+- 0 811 290"/>
                  <a:gd name="T17" fmla="*/ T16 w 620"/>
                  <a:gd name="T18" fmla="+- 0 1034 662"/>
                  <a:gd name="T19" fmla="*/ 1034 h 418"/>
                  <a:gd name="T20" fmla="+- 0 876 290"/>
                  <a:gd name="T21" fmla="*/ T20 w 620"/>
                  <a:gd name="T22" fmla="+- 0 948 662"/>
                  <a:gd name="T23" fmla="*/ 948 h 418"/>
                  <a:gd name="T24" fmla="+- 0 877 290"/>
                  <a:gd name="T25" fmla="*/ T24 w 620"/>
                  <a:gd name="T26" fmla="+- 0 946 662"/>
                  <a:gd name="T27" fmla="*/ 946 h 4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20" h="418">
                    <a:moveTo>
                      <a:pt x="587" y="284"/>
                    </a:moveTo>
                    <a:lnTo>
                      <a:pt x="111" y="284"/>
                    </a:lnTo>
                    <a:lnTo>
                      <a:pt x="231" y="353"/>
                    </a:lnTo>
                    <a:lnTo>
                      <a:pt x="473" y="418"/>
                    </a:lnTo>
                    <a:lnTo>
                      <a:pt x="521" y="372"/>
                    </a:lnTo>
                    <a:lnTo>
                      <a:pt x="586" y="286"/>
                    </a:lnTo>
                    <a:lnTo>
                      <a:pt x="587" y="284"/>
                    </a:lnTo>
                    <a:close/>
                  </a:path>
                </a:pathLst>
              </a:custGeom>
              <a:solidFill>
                <a:srgbClr val="304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42" name="Freeform 469"/>
              <p:cNvSpPr>
                <a:spLocks/>
              </p:cNvSpPr>
              <p:nvPr/>
            </p:nvSpPr>
            <p:spPr bwMode="auto">
              <a:xfrm>
                <a:off x="290" y="662"/>
                <a:ext cx="620" cy="418"/>
              </a:xfrm>
              <a:custGeom>
                <a:avLst/>
                <a:gdLst>
                  <a:gd name="T0" fmla="+- 0 295 290"/>
                  <a:gd name="T1" fmla="*/ T0 w 620"/>
                  <a:gd name="T2" fmla="+- 0 662 662"/>
                  <a:gd name="T3" fmla="*/ 662 h 418"/>
                  <a:gd name="T4" fmla="+- 0 290 290"/>
                  <a:gd name="T5" fmla="*/ T4 w 620"/>
                  <a:gd name="T6" fmla="+- 0 960 662"/>
                  <a:gd name="T7" fmla="*/ 960 h 418"/>
                  <a:gd name="T8" fmla="+- 0 379 290"/>
                  <a:gd name="T9" fmla="*/ T8 w 620"/>
                  <a:gd name="T10" fmla="+- 0 979 662"/>
                  <a:gd name="T11" fmla="*/ 979 h 418"/>
                  <a:gd name="T12" fmla="+- 0 401 290"/>
                  <a:gd name="T13" fmla="*/ T12 w 620"/>
                  <a:gd name="T14" fmla="+- 0 946 662"/>
                  <a:gd name="T15" fmla="*/ 946 h 418"/>
                  <a:gd name="T16" fmla="+- 0 877 290"/>
                  <a:gd name="T17" fmla="*/ T16 w 620"/>
                  <a:gd name="T18" fmla="+- 0 946 662"/>
                  <a:gd name="T19" fmla="*/ 946 h 418"/>
                  <a:gd name="T20" fmla="+- 0 910 290"/>
                  <a:gd name="T21" fmla="*/ T20 w 620"/>
                  <a:gd name="T22" fmla="+- 0 864 662"/>
                  <a:gd name="T23" fmla="*/ 864 h 418"/>
                  <a:gd name="T24" fmla="+- 0 756 290"/>
                  <a:gd name="T25" fmla="*/ T24 w 620"/>
                  <a:gd name="T26" fmla="+- 0 821 662"/>
                  <a:gd name="T27" fmla="*/ 821 h 418"/>
                  <a:gd name="T28" fmla="+- 0 727 290"/>
                  <a:gd name="T29" fmla="*/ T28 w 620"/>
                  <a:gd name="T30" fmla="+- 0 763 662"/>
                  <a:gd name="T31" fmla="*/ 763 h 418"/>
                  <a:gd name="T32" fmla="+- 0 478 290"/>
                  <a:gd name="T33" fmla="*/ T32 w 620"/>
                  <a:gd name="T34" fmla="+- 0 720 662"/>
                  <a:gd name="T35" fmla="*/ 720 h 418"/>
                  <a:gd name="T36" fmla="+- 0 295 290"/>
                  <a:gd name="T37" fmla="*/ T36 w 620"/>
                  <a:gd name="T38" fmla="+- 0 662 662"/>
                  <a:gd name="T39" fmla="*/ 662 h 4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20" h="418">
                    <a:moveTo>
                      <a:pt x="5" y="0"/>
                    </a:moveTo>
                    <a:lnTo>
                      <a:pt x="0" y="298"/>
                    </a:lnTo>
                    <a:lnTo>
                      <a:pt x="89" y="317"/>
                    </a:lnTo>
                    <a:lnTo>
                      <a:pt x="111" y="284"/>
                    </a:lnTo>
                    <a:lnTo>
                      <a:pt x="587" y="284"/>
                    </a:lnTo>
                    <a:lnTo>
                      <a:pt x="620" y="202"/>
                    </a:lnTo>
                    <a:lnTo>
                      <a:pt x="466" y="159"/>
                    </a:lnTo>
                    <a:lnTo>
                      <a:pt x="437" y="101"/>
                    </a:lnTo>
                    <a:lnTo>
                      <a:pt x="188" y="5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3047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6" name="Group 466"/>
            <p:cNvGrpSpPr>
              <a:grpSpLocks/>
            </p:cNvGrpSpPr>
            <p:nvPr/>
          </p:nvGrpSpPr>
          <p:grpSpPr bwMode="auto">
            <a:xfrm>
              <a:off x="2748" y="14"/>
              <a:ext cx="1061" cy="934"/>
              <a:chOff x="2748" y="14"/>
              <a:chExt cx="1061" cy="934"/>
            </a:xfrm>
          </p:grpSpPr>
          <p:sp>
            <p:nvSpPr>
              <p:cNvPr id="3340" name="Freeform 467"/>
              <p:cNvSpPr>
                <a:spLocks/>
              </p:cNvSpPr>
              <p:nvPr/>
            </p:nvSpPr>
            <p:spPr bwMode="auto">
              <a:xfrm>
                <a:off x="2748" y="14"/>
                <a:ext cx="1061" cy="934"/>
              </a:xfrm>
              <a:custGeom>
                <a:avLst/>
                <a:gdLst>
                  <a:gd name="T0" fmla="+- 0 3794 2748"/>
                  <a:gd name="T1" fmla="*/ T0 w 1061"/>
                  <a:gd name="T2" fmla="+- 0 14 14"/>
                  <a:gd name="T3" fmla="*/ 14 h 934"/>
                  <a:gd name="T4" fmla="+- 0 3084 2748"/>
                  <a:gd name="T5" fmla="*/ T4 w 1061"/>
                  <a:gd name="T6" fmla="+- 0 29 14"/>
                  <a:gd name="T7" fmla="*/ 29 h 934"/>
                  <a:gd name="T8" fmla="+- 0 2748 2748"/>
                  <a:gd name="T9" fmla="*/ T8 w 1061"/>
                  <a:gd name="T10" fmla="+- 0 254 14"/>
                  <a:gd name="T11" fmla="*/ 254 h 934"/>
                  <a:gd name="T12" fmla="+- 0 2940 2748"/>
                  <a:gd name="T13" fmla="*/ T12 w 1061"/>
                  <a:gd name="T14" fmla="+- 0 478 14"/>
                  <a:gd name="T15" fmla="*/ 478 h 934"/>
                  <a:gd name="T16" fmla="+- 0 3264 2748"/>
                  <a:gd name="T17" fmla="*/ T16 w 1061"/>
                  <a:gd name="T18" fmla="+- 0 746 14"/>
                  <a:gd name="T19" fmla="*/ 746 h 934"/>
                  <a:gd name="T20" fmla="+- 0 3523 2748"/>
                  <a:gd name="T21" fmla="*/ T20 w 1061"/>
                  <a:gd name="T22" fmla="+- 0 948 14"/>
                  <a:gd name="T23" fmla="*/ 948 h 934"/>
                  <a:gd name="T24" fmla="+- 0 3809 2748"/>
                  <a:gd name="T25" fmla="*/ T24 w 1061"/>
                  <a:gd name="T26" fmla="+- 0 720 14"/>
                  <a:gd name="T27" fmla="*/ 720 h 934"/>
                  <a:gd name="T28" fmla="+- 0 3799 2748"/>
                  <a:gd name="T29" fmla="*/ T28 w 1061"/>
                  <a:gd name="T30" fmla="+- 0 226 14"/>
                  <a:gd name="T31" fmla="*/ 226 h 934"/>
                  <a:gd name="T32" fmla="+- 0 3794 2748"/>
                  <a:gd name="T33" fmla="*/ T32 w 1061"/>
                  <a:gd name="T34" fmla="+- 0 14 14"/>
                  <a:gd name="T35" fmla="*/ 14 h 9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61" h="934">
                    <a:moveTo>
                      <a:pt x="1046" y="0"/>
                    </a:moveTo>
                    <a:lnTo>
                      <a:pt x="336" y="15"/>
                    </a:lnTo>
                    <a:lnTo>
                      <a:pt x="0" y="240"/>
                    </a:lnTo>
                    <a:lnTo>
                      <a:pt x="192" y="464"/>
                    </a:lnTo>
                    <a:lnTo>
                      <a:pt x="516" y="732"/>
                    </a:lnTo>
                    <a:lnTo>
                      <a:pt x="775" y="934"/>
                    </a:lnTo>
                    <a:lnTo>
                      <a:pt x="1061" y="706"/>
                    </a:lnTo>
                    <a:lnTo>
                      <a:pt x="1051" y="212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899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7" name="Group 463"/>
            <p:cNvGrpSpPr>
              <a:grpSpLocks/>
            </p:cNvGrpSpPr>
            <p:nvPr/>
          </p:nvGrpSpPr>
          <p:grpSpPr bwMode="auto">
            <a:xfrm>
              <a:off x="3336" y="406"/>
              <a:ext cx="464" cy="466"/>
              <a:chOff x="3336" y="406"/>
              <a:chExt cx="464" cy="466"/>
            </a:xfrm>
          </p:grpSpPr>
          <p:sp>
            <p:nvSpPr>
              <p:cNvPr id="3338" name="Freeform 465"/>
              <p:cNvSpPr>
                <a:spLocks/>
              </p:cNvSpPr>
              <p:nvPr/>
            </p:nvSpPr>
            <p:spPr bwMode="auto">
              <a:xfrm>
                <a:off x="3336" y="406"/>
                <a:ext cx="464" cy="466"/>
              </a:xfrm>
              <a:custGeom>
                <a:avLst/>
                <a:gdLst>
                  <a:gd name="T0" fmla="+- 0 3473 3336"/>
                  <a:gd name="T1" fmla="*/ T0 w 464"/>
                  <a:gd name="T2" fmla="+- 0 619 406"/>
                  <a:gd name="T3" fmla="*/ 619 h 466"/>
                  <a:gd name="T4" fmla="+- 0 3336 3336"/>
                  <a:gd name="T5" fmla="*/ T4 w 464"/>
                  <a:gd name="T6" fmla="+- 0 701 406"/>
                  <a:gd name="T7" fmla="*/ 701 h 466"/>
                  <a:gd name="T8" fmla="+- 0 3403 3336"/>
                  <a:gd name="T9" fmla="*/ T8 w 464"/>
                  <a:gd name="T10" fmla="+- 0 768 406"/>
                  <a:gd name="T11" fmla="*/ 768 h 466"/>
                  <a:gd name="T12" fmla="+- 0 3523 3336"/>
                  <a:gd name="T13" fmla="*/ T12 w 464"/>
                  <a:gd name="T14" fmla="+- 0 871 406"/>
                  <a:gd name="T15" fmla="*/ 871 h 466"/>
                  <a:gd name="T16" fmla="+- 0 3607 3336"/>
                  <a:gd name="T17" fmla="*/ T16 w 464"/>
                  <a:gd name="T18" fmla="+- 0 792 406"/>
                  <a:gd name="T19" fmla="*/ 792 h 466"/>
                  <a:gd name="T20" fmla="+- 0 3758 3336"/>
                  <a:gd name="T21" fmla="*/ T20 w 464"/>
                  <a:gd name="T22" fmla="+- 0 686 406"/>
                  <a:gd name="T23" fmla="*/ 686 h 466"/>
                  <a:gd name="T24" fmla="+- 0 3480 3336"/>
                  <a:gd name="T25" fmla="*/ T24 w 464"/>
                  <a:gd name="T26" fmla="+- 0 686 406"/>
                  <a:gd name="T27" fmla="*/ 686 h 466"/>
                  <a:gd name="T28" fmla="+- 0 3473 3336"/>
                  <a:gd name="T29" fmla="*/ T28 w 464"/>
                  <a:gd name="T30" fmla="+- 0 619 406"/>
                  <a:gd name="T31" fmla="*/ 619 h 4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64" h="466">
                    <a:moveTo>
                      <a:pt x="137" y="213"/>
                    </a:moveTo>
                    <a:lnTo>
                      <a:pt x="0" y="295"/>
                    </a:lnTo>
                    <a:lnTo>
                      <a:pt x="67" y="362"/>
                    </a:lnTo>
                    <a:lnTo>
                      <a:pt x="187" y="465"/>
                    </a:lnTo>
                    <a:lnTo>
                      <a:pt x="271" y="386"/>
                    </a:lnTo>
                    <a:lnTo>
                      <a:pt x="422" y="280"/>
                    </a:lnTo>
                    <a:lnTo>
                      <a:pt x="144" y="280"/>
                    </a:lnTo>
                    <a:lnTo>
                      <a:pt x="137" y="213"/>
                    </a:lnTo>
                    <a:close/>
                  </a:path>
                </a:pathLst>
              </a:custGeom>
              <a:solidFill>
                <a:srgbClr val="77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39" name="Freeform 464"/>
              <p:cNvSpPr>
                <a:spLocks/>
              </p:cNvSpPr>
              <p:nvPr/>
            </p:nvSpPr>
            <p:spPr bwMode="auto">
              <a:xfrm>
                <a:off x="3336" y="406"/>
                <a:ext cx="464" cy="466"/>
              </a:xfrm>
              <a:custGeom>
                <a:avLst/>
                <a:gdLst>
                  <a:gd name="T0" fmla="+- 0 3799 3336"/>
                  <a:gd name="T1" fmla="*/ T0 w 464"/>
                  <a:gd name="T2" fmla="+- 0 406 406"/>
                  <a:gd name="T3" fmla="*/ 406 h 466"/>
                  <a:gd name="T4" fmla="+- 0 3619 3336"/>
                  <a:gd name="T5" fmla="*/ T4 w 464"/>
                  <a:gd name="T6" fmla="+- 0 569 406"/>
                  <a:gd name="T7" fmla="*/ 569 h 466"/>
                  <a:gd name="T8" fmla="+- 0 3480 3336"/>
                  <a:gd name="T9" fmla="*/ T8 w 464"/>
                  <a:gd name="T10" fmla="+- 0 686 406"/>
                  <a:gd name="T11" fmla="*/ 686 h 466"/>
                  <a:gd name="T12" fmla="+- 0 3758 3336"/>
                  <a:gd name="T13" fmla="*/ T12 w 464"/>
                  <a:gd name="T14" fmla="+- 0 686 406"/>
                  <a:gd name="T15" fmla="*/ 686 h 466"/>
                  <a:gd name="T16" fmla="+- 0 3799 3336"/>
                  <a:gd name="T17" fmla="*/ T16 w 464"/>
                  <a:gd name="T18" fmla="+- 0 658 406"/>
                  <a:gd name="T19" fmla="*/ 658 h 466"/>
                  <a:gd name="T20" fmla="+- 0 3799 3336"/>
                  <a:gd name="T21" fmla="*/ T20 w 464"/>
                  <a:gd name="T22" fmla="+- 0 406 406"/>
                  <a:gd name="T23" fmla="*/ 406 h 4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464" h="466">
                    <a:moveTo>
                      <a:pt x="463" y="0"/>
                    </a:moveTo>
                    <a:lnTo>
                      <a:pt x="283" y="163"/>
                    </a:lnTo>
                    <a:lnTo>
                      <a:pt x="144" y="280"/>
                    </a:lnTo>
                    <a:lnTo>
                      <a:pt x="422" y="280"/>
                    </a:lnTo>
                    <a:lnTo>
                      <a:pt x="463" y="252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77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8" name="Group 460"/>
            <p:cNvGrpSpPr>
              <a:grpSpLocks/>
            </p:cNvGrpSpPr>
            <p:nvPr/>
          </p:nvGrpSpPr>
          <p:grpSpPr bwMode="auto">
            <a:xfrm>
              <a:off x="1654" y="492"/>
              <a:ext cx="1313" cy="514"/>
              <a:chOff x="1654" y="492"/>
              <a:chExt cx="1313" cy="514"/>
            </a:xfrm>
          </p:grpSpPr>
          <p:sp>
            <p:nvSpPr>
              <p:cNvPr id="3336" name="Freeform 462"/>
              <p:cNvSpPr>
                <a:spLocks/>
              </p:cNvSpPr>
              <p:nvPr/>
            </p:nvSpPr>
            <p:spPr bwMode="auto">
              <a:xfrm>
                <a:off x="1654" y="492"/>
                <a:ext cx="1313" cy="514"/>
              </a:xfrm>
              <a:custGeom>
                <a:avLst/>
                <a:gdLst>
                  <a:gd name="T0" fmla="+- 0 2905 1654"/>
                  <a:gd name="T1" fmla="*/ T0 w 1313"/>
                  <a:gd name="T2" fmla="+- 0 766 492"/>
                  <a:gd name="T3" fmla="*/ 766 h 514"/>
                  <a:gd name="T4" fmla="+- 0 2064 1654"/>
                  <a:gd name="T5" fmla="*/ T4 w 1313"/>
                  <a:gd name="T6" fmla="+- 0 766 492"/>
                  <a:gd name="T7" fmla="*/ 766 h 514"/>
                  <a:gd name="T8" fmla="+- 0 2227 1654"/>
                  <a:gd name="T9" fmla="*/ T8 w 1313"/>
                  <a:gd name="T10" fmla="+- 0 773 492"/>
                  <a:gd name="T11" fmla="*/ 773 h 514"/>
                  <a:gd name="T12" fmla="+- 0 2587 1654"/>
                  <a:gd name="T13" fmla="*/ T12 w 1313"/>
                  <a:gd name="T14" fmla="+- 0 830 492"/>
                  <a:gd name="T15" fmla="*/ 830 h 514"/>
                  <a:gd name="T16" fmla="+- 0 2810 1654"/>
                  <a:gd name="T17" fmla="*/ T16 w 1313"/>
                  <a:gd name="T18" fmla="+- 0 1006 492"/>
                  <a:gd name="T19" fmla="*/ 1006 h 514"/>
                  <a:gd name="T20" fmla="+- 0 2873 1654"/>
                  <a:gd name="T21" fmla="*/ T20 w 1313"/>
                  <a:gd name="T22" fmla="+- 0 946 492"/>
                  <a:gd name="T23" fmla="*/ 946 h 514"/>
                  <a:gd name="T24" fmla="+- 0 2966 1654"/>
                  <a:gd name="T25" fmla="*/ T24 w 1313"/>
                  <a:gd name="T26" fmla="+- 0 823 492"/>
                  <a:gd name="T27" fmla="*/ 823 h 514"/>
                  <a:gd name="T28" fmla="+- 0 2905 1654"/>
                  <a:gd name="T29" fmla="*/ T28 w 1313"/>
                  <a:gd name="T30" fmla="+- 0 766 492"/>
                  <a:gd name="T31" fmla="*/ 766 h 5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313" h="514">
                    <a:moveTo>
                      <a:pt x="1251" y="274"/>
                    </a:moveTo>
                    <a:lnTo>
                      <a:pt x="410" y="274"/>
                    </a:lnTo>
                    <a:lnTo>
                      <a:pt x="573" y="281"/>
                    </a:lnTo>
                    <a:lnTo>
                      <a:pt x="933" y="338"/>
                    </a:lnTo>
                    <a:lnTo>
                      <a:pt x="1156" y="514"/>
                    </a:lnTo>
                    <a:lnTo>
                      <a:pt x="1219" y="454"/>
                    </a:lnTo>
                    <a:lnTo>
                      <a:pt x="1312" y="331"/>
                    </a:lnTo>
                    <a:lnTo>
                      <a:pt x="1251" y="274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37" name="Freeform 461"/>
              <p:cNvSpPr>
                <a:spLocks/>
              </p:cNvSpPr>
              <p:nvPr/>
            </p:nvSpPr>
            <p:spPr bwMode="auto">
              <a:xfrm>
                <a:off x="1654" y="492"/>
                <a:ext cx="1313" cy="514"/>
              </a:xfrm>
              <a:custGeom>
                <a:avLst/>
                <a:gdLst>
                  <a:gd name="T0" fmla="+- 0 2647 1654"/>
                  <a:gd name="T1" fmla="*/ T0 w 1313"/>
                  <a:gd name="T2" fmla="+- 0 492 492"/>
                  <a:gd name="T3" fmla="*/ 492 h 514"/>
                  <a:gd name="T4" fmla="+- 0 2465 1654"/>
                  <a:gd name="T5" fmla="*/ T4 w 1313"/>
                  <a:gd name="T6" fmla="+- 0 499 492"/>
                  <a:gd name="T7" fmla="*/ 499 h 514"/>
                  <a:gd name="T8" fmla="+- 0 2179 1654"/>
                  <a:gd name="T9" fmla="*/ T8 w 1313"/>
                  <a:gd name="T10" fmla="+- 0 542 492"/>
                  <a:gd name="T11" fmla="*/ 542 h 514"/>
                  <a:gd name="T12" fmla="+- 0 1867 1654"/>
                  <a:gd name="T13" fmla="*/ T12 w 1313"/>
                  <a:gd name="T14" fmla="+- 0 624 492"/>
                  <a:gd name="T15" fmla="*/ 624 h 514"/>
                  <a:gd name="T16" fmla="+- 0 1654 1654"/>
                  <a:gd name="T17" fmla="*/ T16 w 1313"/>
                  <a:gd name="T18" fmla="+- 0 749 492"/>
                  <a:gd name="T19" fmla="*/ 749 h 514"/>
                  <a:gd name="T20" fmla="+- 0 1721 1654"/>
                  <a:gd name="T21" fmla="*/ T20 w 1313"/>
                  <a:gd name="T22" fmla="+- 0 814 492"/>
                  <a:gd name="T23" fmla="*/ 814 h 514"/>
                  <a:gd name="T24" fmla="+- 0 1901 1654"/>
                  <a:gd name="T25" fmla="*/ T24 w 1313"/>
                  <a:gd name="T26" fmla="+- 0 821 492"/>
                  <a:gd name="T27" fmla="*/ 821 h 514"/>
                  <a:gd name="T28" fmla="+- 0 2064 1654"/>
                  <a:gd name="T29" fmla="*/ T28 w 1313"/>
                  <a:gd name="T30" fmla="+- 0 766 492"/>
                  <a:gd name="T31" fmla="*/ 766 h 514"/>
                  <a:gd name="T32" fmla="+- 0 2905 1654"/>
                  <a:gd name="T33" fmla="*/ T32 w 1313"/>
                  <a:gd name="T34" fmla="+- 0 766 492"/>
                  <a:gd name="T35" fmla="*/ 766 h 514"/>
                  <a:gd name="T36" fmla="+- 0 2796 1654"/>
                  <a:gd name="T37" fmla="*/ T36 w 1313"/>
                  <a:gd name="T38" fmla="+- 0 662 492"/>
                  <a:gd name="T39" fmla="*/ 662 h 514"/>
                  <a:gd name="T40" fmla="+- 0 2647 1654"/>
                  <a:gd name="T41" fmla="*/ T40 w 1313"/>
                  <a:gd name="T42" fmla="+- 0 492 492"/>
                  <a:gd name="T43" fmla="*/ 492 h 51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313" h="514">
                    <a:moveTo>
                      <a:pt x="993" y="0"/>
                    </a:moveTo>
                    <a:lnTo>
                      <a:pt x="811" y="7"/>
                    </a:lnTo>
                    <a:lnTo>
                      <a:pt x="525" y="50"/>
                    </a:lnTo>
                    <a:lnTo>
                      <a:pt x="213" y="132"/>
                    </a:lnTo>
                    <a:lnTo>
                      <a:pt x="0" y="257"/>
                    </a:lnTo>
                    <a:lnTo>
                      <a:pt x="67" y="322"/>
                    </a:lnTo>
                    <a:lnTo>
                      <a:pt x="247" y="329"/>
                    </a:lnTo>
                    <a:lnTo>
                      <a:pt x="410" y="274"/>
                    </a:lnTo>
                    <a:lnTo>
                      <a:pt x="1251" y="274"/>
                    </a:lnTo>
                    <a:lnTo>
                      <a:pt x="1142" y="170"/>
                    </a:lnTo>
                    <a:lnTo>
                      <a:pt x="993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9" name="Group 457"/>
            <p:cNvGrpSpPr>
              <a:grpSpLocks/>
            </p:cNvGrpSpPr>
            <p:nvPr/>
          </p:nvGrpSpPr>
          <p:grpSpPr bwMode="auto">
            <a:xfrm>
              <a:off x="1817" y="557"/>
              <a:ext cx="1119" cy="296"/>
              <a:chOff x="1817" y="557"/>
              <a:chExt cx="1119" cy="296"/>
            </a:xfrm>
          </p:grpSpPr>
          <p:sp>
            <p:nvSpPr>
              <p:cNvPr id="3334" name="Freeform 459"/>
              <p:cNvSpPr>
                <a:spLocks/>
              </p:cNvSpPr>
              <p:nvPr/>
            </p:nvSpPr>
            <p:spPr bwMode="auto">
              <a:xfrm>
                <a:off x="1817" y="557"/>
                <a:ext cx="1119" cy="296"/>
              </a:xfrm>
              <a:custGeom>
                <a:avLst/>
                <a:gdLst>
                  <a:gd name="T0" fmla="+- 0 2805 1817"/>
                  <a:gd name="T1" fmla="*/ T0 w 1119"/>
                  <a:gd name="T2" fmla="+- 0 686 557"/>
                  <a:gd name="T3" fmla="*/ 686 h 296"/>
                  <a:gd name="T4" fmla="+- 0 2146 1817"/>
                  <a:gd name="T5" fmla="*/ T4 w 1119"/>
                  <a:gd name="T6" fmla="+- 0 686 557"/>
                  <a:gd name="T7" fmla="*/ 686 h 296"/>
                  <a:gd name="T8" fmla="+- 0 2292 1817"/>
                  <a:gd name="T9" fmla="*/ T8 w 1119"/>
                  <a:gd name="T10" fmla="+- 0 691 557"/>
                  <a:gd name="T11" fmla="*/ 691 h 296"/>
                  <a:gd name="T12" fmla="+- 0 2429 1817"/>
                  <a:gd name="T13" fmla="*/ T12 w 1119"/>
                  <a:gd name="T14" fmla="+- 0 713 557"/>
                  <a:gd name="T15" fmla="*/ 713 h 296"/>
                  <a:gd name="T16" fmla="+- 0 2705 1817"/>
                  <a:gd name="T17" fmla="*/ T16 w 1119"/>
                  <a:gd name="T18" fmla="+- 0 730 557"/>
                  <a:gd name="T19" fmla="*/ 730 h 296"/>
                  <a:gd name="T20" fmla="+- 0 2731 1817"/>
                  <a:gd name="T21" fmla="*/ T20 w 1119"/>
                  <a:gd name="T22" fmla="+- 0 811 557"/>
                  <a:gd name="T23" fmla="*/ 811 h 296"/>
                  <a:gd name="T24" fmla="+- 0 2791 1817"/>
                  <a:gd name="T25" fmla="*/ T24 w 1119"/>
                  <a:gd name="T26" fmla="+- 0 852 557"/>
                  <a:gd name="T27" fmla="*/ 852 h 296"/>
                  <a:gd name="T28" fmla="+- 0 2856 1817"/>
                  <a:gd name="T29" fmla="*/ T28 w 1119"/>
                  <a:gd name="T30" fmla="+- 0 842 557"/>
                  <a:gd name="T31" fmla="*/ 842 h 296"/>
                  <a:gd name="T32" fmla="+- 0 2935 1817"/>
                  <a:gd name="T33" fmla="*/ T32 w 1119"/>
                  <a:gd name="T34" fmla="+- 0 794 557"/>
                  <a:gd name="T35" fmla="*/ 794 h 296"/>
                  <a:gd name="T36" fmla="+- 0 2805 1817"/>
                  <a:gd name="T37" fmla="*/ T36 w 1119"/>
                  <a:gd name="T38" fmla="+- 0 686 557"/>
                  <a:gd name="T39" fmla="*/ 686 h 2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119" h="296">
                    <a:moveTo>
                      <a:pt x="988" y="129"/>
                    </a:moveTo>
                    <a:lnTo>
                      <a:pt x="329" y="129"/>
                    </a:lnTo>
                    <a:lnTo>
                      <a:pt x="475" y="134"/>
                    </a:lnTo>
                    <a:lnTo>
                      <a:pt x="612" y="156"/>
                    </a:lnTo>
                    <a:lnTo>
                      <a:pt x="888" y="173"/>
                    </a:lnTo>
                    <a:lnTo>
                      <a:pt x="914" y="254"/>
                    </a:lnTo>
                    <a:lnTo>
                      <a:pt x="974" y="295"/>
                    </a:lnTo>
                    <a:lnTo>
                      <a:pt x="1039" y="285"/>
                    </a:lnTo>
                    <a:lnTo>
                      <a:pt x="1118" y="237"/>
                    </a:lnTo>
                    <a:lnTo>
                      <a:pt x="988" y="129"/>
                    </a:lnTo>
                    <a:close/>
                  </a:path>
                </a:pathLst>
              </a:custGeom>
              <a:solidFill>
                <a:srgbClr val="FF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35" name="Freeform 458"/>
              <p:cNvSpPr>
                <a:spLocks/>
              </p:cNvSpPr>
              <p:nvPr/>
            </p:nvSpPr>
            <p:spPr bwMode="auto">
              <a:xfrm>
                <a:off x="1817" y="557"/>
                <a:ext cx="1119" cy="296"/>
              </a:xfrm>
              <a:custGeom>
                <a:avLst/>
                <a:gdLst>
                  <a:gd name="T0" fmla="+- 0 2676 1817"/>
                  <a:gd name="T1" fmla="*/ T0 w 1119"/>
                  <a:gd name="T2" fmla="+- 0 557 557"/>
                  <a:gd name="T3" fmla="*/ 557 h 296"/>
                  <a:gd name="T4" fmla="+- 0 2506 1817"/>
                  <a:gd name="T5" fmla="*/ T4 w 1119"/>
                  <a:gd name="T6" fmla="+- 0 564 557"/>
                  <a:gd name="T7" fmla="*/ 564 h 296"/>
                  <a:gd name="T8" fmla="+- 0 2129 1817"/>
                  <a:gd name="T9" fmla="*/ T8 w 1119"/>
                  <a:gd name="T10" fmla="+- 0 610 557"/>
                  <a:gd name="T11" fmla="*/ 610 h 296"/>
                  <a:gd name="T12" fmla="+- 0 1961 1817"/>
                  <a:gd name="T13" fmla="*/ T12 w 1119"/>
                  <a:gd name="T14" fmla="+- 0 653 557"/>
                  <a:gd name="T15" fmla="*/ 653 h 296"/>
                  <a:gd name="T16" fmla="+- 0 1860 1817"/>
                  <a:gd name="T17" fmla="*/ T16 w 1119"/>
                  <a:gd name="T18" fmla="+- 0 696 557"/>
                  <a:gd name="T19" fmla="*/ 696 h 296"/>
                  <a:gd name="T20" fmla="+- 0 1817 1817"/>
                  <a:gd name="T21" fmla="*/ T20 w 1119"/>
                  <a:gd name="T22" fmla="+- 0 718 557"/>
                  <a:gd name="T23" fmla="*/ 718 h 296"/>
                  <a:gd name="T24" fmla="+- 0 1846 1817"/>
                  <a:gd name="T25" fmla="*/ T24 w 1119"/>
                  <a:gd name="T26" fmla="+- 0 746 557"/>
                  <a:gd name="T27" fmla="*/ 746 h 296"/>
                  <a:gd name="T28" fmla="+- 0 1925 1817"/>
                  <a:gd name="T29" fmla="*/ T28 w 1119"/>
                  <a:gd name="T30" fmla="+- 0 737 557"/>
                  <a:gd name="T31" fmla="*/ 737 h 296"/>
                  <a:gd name="T32" fmla="+- 0 2035 1817"/>
                  <a:gd name="T33" fmla="*/ T32 w 1119"/>
                  <a:gd name="T34" fmla="+- 0 710 557"/>
                  <a:gd name="T35" fmla="*/ 710 h 296"/>
                  <a:gd name="T36" fmla="+- 0 2146 1817"/>
                  <a:gd name="T37" fmla="*/ T36 w 1119"/>
                  <a:gd name="T38" fmla="+- 0 686 557"/>
                  <a:gd name="T39" fmla="*/ 686 h 296"/>
                  <a:gd name="T40" fmla="+- 0 2805 1817"/>
                  <a:gd name="T41" fmla="*/ T40 w 1119"/>
                  <a:gd name="T42" fmla="+- 0 686 557"/>
                  <a:gd name="T43" fmla="*/ 686 h 296"/>
                  <a:gd name="T44" fmla="+- 0 2748 1817"/>
                  <a:gd name="T45" fmla="*/ T44 w 1119"/>
                  <a:gd name="T46" fmla="+- 0 638 557"/>
                  <a:gd name="T47" fmla="*/ 638 h 296"/>
                  <a:gd name="T48" fmla="+- 0 2676 1817"/>
                  <a:gd name="T49" fmla="*/ T48 w 1119"/>
                  <a:gd name="T50" fmla="+- 0 557 557"/>
                  <a:gd name="T51" fmla="*/ 557 h 2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119" h="296">
                    <a:moveTo>
                      <a:pt x="859" y="0"/>
                    </a:moveTo>
                    <a:lnTo>
                      <a:pt x="689" y="7"/>
                    </a:lnTo>
                    <a:lnTo>
                      <a:pt x="312" y="53"/>
                    </a:lnTo>
                    <a:lnTo>
                      <a:pt x="144" y="96"/>
                    </a:lnTo>
                    <a:lnTo>
                      <a:pt x="43" y="139"/>
                    </a:lnTo>
                    <a:lnTo>
                      <a:pt x="0" y="161"/>
                    </a:lnTo>
                    <a:lnTo>
                      <a:pt x="29" y="189"/>
                    </a:lnTo>
                    <a:lnTo>
                      <a:pt x="108" y="180"/>
                    </a:lnTo>
                    <a:lnTo>
                      <a:pt x="218" y="153"/>
                    </a:lnTo>
                    <a:lnTo>
                      <a:pt x="329" y="129"/>
                    </a:lnTo>
                    <a:lnTo>
                      <a:pt x="988" y="129"/>
                    </a:lnTo>
                    <a:lnTo>
                      <a:pt x="931" y="81"/>
                    </a:lnTo>
                    <a:lnTo>
                      <a:pt x="859" y="0"/>
                    </a:lnTo>
                    <a:close/>
                  </a:path>
                </a:pathLst>
              </a:custGeom>
              <a:solidFill>
                <a:srgbClr val="FF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0" name="Group 450"/>
            <p:cNvGrpSpPr>
              <a:grpSpLocks/>
            </p:cNvGrpSpPr>
            <p:nvPr/>
          </p:nvGrpSpPr>
          <p:grpSpPr bwMode="auto">
            <a:xfrm>
              <a:off x="1346" y="533"/>
              <a:ext cx="1510" cy="850"/>
              <a:chOff x="1346" y="533"/>
              <a:chExt cx="1510" cy="850"/>
            </a:xfrm>
          </p:grpSpPr>
          <p:sp>
            <p:nvSpPr>
              <p:cNvPr id="3328" name="Freeform 456"/>
              <p:cNvSpPr>
                <a:spLocks/>
              </p:cNvSpPr>
              <p:nvPr/>
            </p:nvSpPr>
            <p:spPr bwMode="auto">
              <a:xfrm>
                <a:off x="1346" y="533"/>
                <a:ext cx="1510" cy="850"/>
              </a:xfrm>
              <a:custGeom>
                <a:avLst/>
                <a:gdLst>
                  <a:gd name="T0" fmla="+- 0 2826 1346"/>
                  <a:gd name="T1" fmla="*/ T0 w 1510"/>
                  <a:gd name="T2" fmla="+- 0 1116 533"/>
                  <a:gd name="T3" fmla="*/ 1116 h 850"/>
                  <a:gd name="T4" fmla="+- 0 1862 1346"/>
                  <a:gd name="T5" fmla="*/ T4 w 1510"/>
                  <a:gd name="T6" fmla="+- 0 1116 533"/>
                  <a:gd name="T7" fmla="*/ 1116 h 850"/>
                  <a:gd name="T8" fmla="+- 0 1910 1346"/>
                  <a:gd name="T9" fmla="*/ T8 w 1510"/>
                  <a:gd name="T10" fmla="+- 0 1178 533"/>
                  <a:gd name="T11" fmla="*/ 1178 h 850"/>
                  <a:gd name="T12" fmla="+- 0 1980 1346"/>
                  <a:gd name="T13" fmla="*/ T12 w 1510"/>
                  <a:gd name="T14" fmla="+- 0 1178 533"/>
                  <a:gd name="T15" fmla="*/ 1178 h 850"/>
                  <a:gd name="T16" fmla="+- 0 2105 1346"/>
                  <a:gd name="T17" fmla="*/ T16 w 1510"/>
                  <a:gd name="T18" fmla="+- 0 1330 533"/>
                  <a:gd name="T19" fmla="*/ 1330 h 850"/>
                  <a:gd name="T20" fmla="+- 0 2263 1346"/>
                  <a:gd name="T21" fmla="*/ T20 w 1510"/>
                  <a:gd name="T22" fmla="+- 0 1382 533"/>
                  <a:gd name="T23" fmla="*/ 1382 h 850"/>
                  <a:gd name="T24" fmla="+- 0 2412 1346"/>
                  <a:gd name="T25" fmla="*/ T24 w 1510"/>
                  <a:gd name="T26" fmla="+- 0 1378 533"/>
                  <a:gd name="T27" fmla="*/ 1378 h 850"/>
                  <a:gd name="T28" fmla="+- 0 2462 1346"/>
                  <a:gd name="T29" fmla="*/ T28 w 1510"/>
                  <a:gd name="T30" fmla="+- 0 1330 533"/>
                  <a:gd name="T31" fmla="*/ 1330 h 850"/>
                  <a:gd name="T32" fmla="+- 0 2542 1346"/>
                  <a:gd name="T33" fmla="*/ T32 w 1510"/>
                  <a:gd name="T34" fmla="+- 0 1330 533"/>
                  <a:gd name="T35" fmla="*/ 1330 h 850"/>
                  <a:gd name="T36" fmla="+- 0 2585 1346"/>
                  <a:gd name="T37" fmla="*/ T36 w 1510"/>
                  <a:gd name="T38" fmla="+- 0 1308 533"/>
                  <a:gd name="T39" fmla="*/ 1308 h 850"/>
                  <a:gd name="T40" fmla="+- 0 2566 1346"/>
                  <a:gd name="T41" fmla="*/ T40 w 1510"/>
                  <a:gd name="T42" fmla="+- 0 1246 533"/>
                  <a:gd name="T43" fmla="*/ 1246 h 850"/>
                  <a:gd name="T44" fmla="+- 0 2645 1346"/>
                  <a:gd name="T45" fmla="*/ T44 w 1510"/>
                  <a:gd name="T46" fmla="+- 0 1246 533"/>
                  <a:gd name="T47" fmla="*/ 1246 h 850"/>
                  <a:gd name="T48" fmla="+- 0 2738 1346"/>
                  <a:gd name="T49" fmla="*/ T48 w 1510"/>
                  <a:gd name="T50" fmla="+- 0 1214 533"/>
                  <a:gd name="T51" fmla="*/ 1214 h 850"/>
                  <a:gd name="T52" fmla="+- 0 2743 1346"/>
                  <a:gd name="T53" fmla="*/ T52 w 1510"/>
                  <a:gd name="T54" fmla="+- 0 1142 533"/>
                  <a:gd name="T55" fmla="*/ 1142 h 850"/>
                  <a:gd name="T56" fmla="+- 0 2822 1346"/>
                  <a:gd name="T57" fmla="*/ T56 w 1510"/>
                  <a:gd name="T58" fmla="+- 0 1123 533"/>
                  <a:gd name="T59" fmla="*/ 1123 h 850"/>
                  <a:gd name="T60" fmla="+- 0 2826 1346"/>
                  <a:gd name="T61" fmla="*/ T60 w 1510"/>
                  <a:gd name="T62" fmla="+- 0 1116 533"/>
                  <a:gd name="T63" fmla="*/ 1116 h 8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510" h="850">
                    <a:moveTo>
                      <a:pt x="1480" y="583"/>
                    </a:moveTo>
                    <a:lnTo>
                      <a:pt x="516" y="583"/>
                    </a:lnTo>
                    <a:lnTo>
                      <a:pt x="564" y="645"/>
                    </a:lnTo>
                    <a:lnTo>
                      <a:pt x="634" y="645"/>
                    </a:lnTo>
                    <a:lnTo>
                      <a:pt x="759" y="797"/>
                    </a:lnTo>
                    <a:lnTo>
                      <a:pt x="917" y="849"/>
                    </a:lnTo>
                    <a:lnTo>
                      <a:pt x="1066" y="845"/>
                    </a:lnTo>
                    <a:lnTo>
                      <a:pt x="1116" y="797"/>
                    </a:lnTo>
                    <a:lnTo>
                      <a:pt x="1196" y="797"/>
                    </a:lnTo>
                    <a:lnTo>
                      <a:pt x="1239" y="775"/>
                    </a:lnTo>
                    <a:lnTo>
                      <a:pt x="1220" y="713"/>
                    </a:lnTo>
                    <a:lnTo>
                      <a:pt x="1299" y="713"/>
                    </a:lnTo>
                    <a:lnTo>
                      <a:pt x="1392" y="681"/>
                    </a:lnTo>
                    <a:lnTo>
                      <a:pt x="1397" y="609"/>
                    </a:lnTo>
                    <a:lnTo>
                      <a:pt x="1476" y="590"/>
                    </a:lnTo>
                    <a:lnTo>
                      <a:pt x="1480" y="583"/>
                    </a:lnTo>
                    <a:close/>
                  </a:path>
                </a:pathLst>
              </a:custGeom>
              <a:solidFill>
                <a:srgbClr val="C66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29" name="Freeform 455"/>
              <p:cNvSpPr>
                <a:spLocks/>
              </p:cNvSpPr>
              <p:nvPr/>
            </p:nvSpPr>
            <p:spPr bwMode="auto">
              <a:xfrm>
                <a:off x="1346" y="533"/>
                <a:ext cx="1510" cy="850"/>
              </a:xfrm>
              <a:custGeom>
                <a:avLst/>
                <a:gdLst>
                  <a:gd name="T0" fmla="+- 0 2542 1346"/>
                  <a:gd name="T1" fmla="*/ T0 w 1510"/>
                  <a:gd name="T2" fmla="+- 0 1330 533"/>
                  <a:gd name="T3" fmla="*/ 1330 h 850"/>
                  <a:gd name="T4" fmla="+- 0 2462 1346"/>
                  <a:gd name="T5" fmla="*/ T4 w 1510"/>
                  <a:gd name="T6" fmla="+- 0 1330 533"/>
                  <a:gd name="T7" fmla="*/ 1330 h 850"/>
                  <a:gd name="T8" fmla="+- 0 2518 1346"/>
                  <a:gd name="T9" fmla="*/ T8 w 1510"/>
                  <a:gd name="T10" fmla="+- 0 1342 533"/>
                  <a:gd name="T11" fmla="*/ 1342 h 850"/>
                  <a:gd name="T12" fmla="+- 0 2542 1346"/>
                  <a:gd name="T13" fmla="*/ T12 w 1510"/>
                  <a:gd name="T14" fmla="+- 0 1330 533"/>
                  <a:gd name="T15" fmla="*/ 1330 h 8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510" h="850">
                    <a:moveTo>
                      <a:pt x="1196" y="797"/>
                    </a:moveTo>
                    <a:lnTo>
                      <a:pt x="1116" y="797"/>
                    </a:lnTo>
                    <a:lnTo>
                      <a:pt x="1172" y="809"/>
                    </a:lnTo>
                    <a:lnTo>
                      <a:pt x="1196" y="797"/>
                    </a:lnTo>
                    <a:close/>
                  </a:path>
                </a:pathLst>
              </a:custGeom>
              <a:solidFill>
                <a:srgbClr val="C66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30" name="Freeform 454"/>
              <p:cNvSpPr>
                <a:spLocks/>
              </p:cNvSpPr>
              <p:nvPr/>
            </p:nvSpPr>
            <p:spPr bwMode="auto">
              <a:xfrm>
                <a:off x="1346" y="533"/>
                <a:ext cx="1510" cy="850"/>
              </a:xfrm>
              <a:custGeom>
                <a:avLst/>
                <a:gdLst>
                  <a:gd name="T0" fmla="+- 0 2645 1346"/>
                  <a:gd name="T1" fmla="*/ T0 w 1510"/>
                  <a:gd name="T2" fmla="+- 0 1246 533"/>
                  <a:gd name="T3" fmla="*/ 1246 h 850"/>
                  <a:gd name="T4" fmla="+- 0 2566 1346"/>
                  <a:gd name="T5" fmla="*/ T4 w 1510"/>
                  <a:gd name="T6" fmla="+- 0 1246 533"/>
                  <a:gd name="T7" fmla="*/ 1246 h 850"/>
                  <a:gd name="T8" fmla="+- 0 2630 1346"/>
                  <a:gd name="T9" fmla="*/ T8 w 1510"/>
                  <a:gd name="T10" fmla="+- 0 1250 533"/>
                  <a:gd name="T11" fmla="*/ 1250 h 850"/>
                  <a:gd name="T12" fmla="+- 0 2645 1346"/>
                  <a:gd name="T13" fmla="*/ T12 w 1510"/>
                  <a:gd name="T14" fmla="+- 0 1246 533"/>
                  <a:gd name="T15" fmla="*/ 1246 h 8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510" h="850">
                    <a:moveTo>
                      <a:pt x="1299" y="713"/>
                    </a:moveTo>
                    <a:lnTo>
                      <a:pt x="1220" y="713"/>
                    </a:lnTo>
                    <a:lnTo>
                      <a:pt x="1284" y="717"/>
                    </a:lnTo>
                    <a:lnTo>
                      <a:pt x="1299" y="713"/>
                    </a:lnTo>
                    <a:close/>
                  </a:path>
                </a:pathLst>
              </a:custGeom>
              <a:solidFill>
                <a:srgbClr val="C66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31" name="Freeform 453"/>
              <p:cNvSpPr>
                <a:spLocks/>
              </p:cNvSpPr>
              <p:nvPr/>
            </p:nvSpPr>
            <p:spPr bwMode="auto">
              <a:xfrm>
                <a:off x="1346" y="533"/>
                <a:ext cx="1510" cy="850"/>
              </a:xfrm>
              <a:custGeom>
                <a:avLst/>
                <a:gdLst>
                  <a:gd name="T0" fmla="+- 0 2002 1346"/>
                  <a:gd name="T1" fmla="*/ T0 w 1510"/>
                  <a:gd name="T2" fmla="+- 0 533 533"/>
                  <a:gd name="T3" fmla="*/ 533 h 850"/>
                  <a:gd name="T4" fmla="+- 0 1807 1346"/>
                  <a:gd name="T5" fmla="*/ T4 w 1510"/>
                  <a:gd name="T6" fmla="+- 0 540 533"/>
                  <a:gd name="T7" fmla="*/ 540 h 850"/>
                  <a:gd name="T8" fmla="+- 0 1601 1346"/>
                  <a:gd name="T9" fmla="*/ T8 w 1510"/>
                  <a:gd name="T10" fmla="+- 0 576 533"/>
                  <a:gd name="T11" fmla="*/ 576 h 850"/>
                  <a:gd name="T12" fmla="+- 0 1483 1346"/>
                  <a:gd name="T13" fmla="*/ T12 w 1510"/>
                  <a:gd name="T14" fmla="+- 0 838 533"/>
                  <a:gd name="T15" fmla="*/ 838 h 850"/>
                  <a:gd name="T16" fmla="+- 0 1346 1346"/>
                  <a:gd name="T17" fmla="*/ T16 w 1510"/>
                  <a:gd name="T18" fmla="+- 0 1039 533"/>
                  <a:gd name="T19" fmla="*/ 1039 h 850"/>
                  <a:gd name="T20" fmla="+- 0 1558 1346"/>
                  <a:gd name="T21" fmla="*/ T20 w 1510"/>
                  <a:gd name="T22" fmla="+- 0 1162 533"/>
                  <a:gd name="T23" fmla="*/ 1162 h 850"/>
                  <a:gd name="T24" fmla="+- 0 1562 1346"/>
                  <a:gd name="T25" fmla="*/ T24 w 1510"/>
                  <a:gd name="T26" fmla="+- 0 1097 533"/>
                  <a:gd name="T27" fmla="*/ 1097 h 850"/>
                  <a:gd name="T28" fmla="+- 0 1625 1346"/>
                  <a:gd name="T29" fmla="*/ T28 w 1510"/>
                  <a:gd name="T30" fmla="+- 0 1080 533"/>
                  <a:gd name="T31" fmla="*/ 1080 h 850"/>
                  <a:gd name="T32" fmla="+- 0 2846 1346"/>
                  <a:gd name="T33" fmla="*/ T32 w 1510"/>
                  <a:gd name="T34" fmla="+- 0 1080 533"/>
                  <a:gd name="T35" fmla="*/ 1080 h 850"/>
                  <a:gd name="T36" fmla="+- 0 2856 1346"/>
                  <a:gd name="T37" fmla="*/ T36 w 1510"/>
                  <a:gd name="T38" fmla="+- 0 1061 533"/>
                  <a:gd name="T39" fmla="*/ 1061 h 850"/>
                  <a:gd name="T40" fmla="+- 0 2813 1346"/>
                  <a:gd name="T41" fmla="*/ T40 w 1510"/>
                  <a:gd name="T42" fmla="+- 0 1003 533"/>
                  <a:gd name="T43" fmla="*/ 1003 h 850"/>
                  <a:gd name="T44" fmla="+- 0 2676 1346"/>
                  <a:gd name="T45" fmla="*/ T44 w 1510"/>
                  <a:gd name="T46" fmla="+- 0 893 533"/>
                  <a:gd name="T47" fmla="*/ 893 h 850"/>
                  <a:gd name="T48" fmla="+- 0 2527 1346"/>
                  <a:gd name="T49" fmla="*/ T48 w 1510"/>
                  <a:gd name="T50" fmla="+- 0 818 533"/>
                  <a:gd name="T51" fmla="*/ 818 h 850"/>
                  <a:gd name="T52" fmla="+- 0 2503 1346"/>
                  <a:gd name="T53" fmla="*/ T52 w 1510"/>
                  <a:gd name="T54" fmla="+- 0 814 533"/>
                  <a:gd name="T55" fmla="*/ 814 h 850"/>
                  <a:gd name="T56" fmla="+- 0 1884 1346"/>
                  <a:gd name="T57" fmla="*/ T56 w 1510"/>
                  <a:gd name="T58" fmla="+- 0 814 533"/>
                  <a:gd name="T59" fmla="*/ 814 h 850"/>
                  <a:gd name="T60" fmla="+- 0 1730 1346"/>
                  <a:gd name="T61" fmla="*/ T60 w 1510"/>
                  <a:gd name="T62" fmla="+- 0 811 533"/>
                  <a:gd name="T63" fmla="*/ 811 h 850"/>
                  <a:gd name="T64" fmla="+- 0 1663 1346"/>
                  <a:gd name="T65" fmla="*/ T64 w 1510"/>
                  <a:gd name="T66" fmla="+- 0 744 533"/>
                  <a:gd name="T67" fmla="*/ 744 h 850"/>
                  <a:gd name="T68" fmla="+- 0 1925 1346"/>
                  <a:gd name="T69" fmla="*/ T68 w 1510"/>
                  <a:gd name="T70" fmla="+- 0 612 533"/>
                  <a:gd name="T71" fmla="*/ 612 h 850"/>
                  <a:gd name="T72" fmla="+- 0 2153 1346"/>
                  <a:gd name="T73" fmla="*/ T72 w 1510"/>
                  <a:gd name="T74" fmla="+- 0 547 533"/>
                  <a:gd name="T75" fmla="*/ 547 h 850"/>
                  <a:gd name="T76" fmla="+- 0 2002 1346"/>
                  <a:gd name="T77" fmla="*/ T76 w 1510"/>
                  <a:gd name="T78" fmla="+- 0 533 533"/>
                  <a:gd name="T79" fmla="*/ 533 h 8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1510" h="850">
                    <a:moveTo>
                      <a:pt x="656" y="0"/>
                    </a:moveTo>
                    <a:lnTo>
                      <a:pt x="461" y="7"/>
                    </a:lnTo>
                    <a:lnTo>
                      <a:pt x="255" y="43"/>
                    </a:lnTo>
                    <a:lnTo>
                      <a:pt x="137" y="305"/>
                    </a:lnTo>
                    <a:lnTo>
                      <a:pt x="0" y="506"/>
                    </a:lnTo>
                    <a:lnTo>
                      <a:pt x="212" y="629"/>
                    </a:lnTo>
                    <a:lnTo>
                      <a:pt x="216" y="564"/>
                    </a:lnTo>
                    <a:lnTo>
                      <a:pt x="279" y="547"/>
                    </a:lnTo>
                    <a:lnTo>
                      <a:pt x="1500" y="547"/>
                    </a:lnTo>
                    <a:lnTo>
                      <a:pt x="1510" y="528"/>
                    </a:lnTo>
                    <a:lnTo>
                      <a:pt x="1467" y="470"/>
                    </a:lnTo>
                    <a:lnTo>
                      <a:pt x="1330" y="360"/>
                    </a:lnTo>
                    <a:lnTo>
                      <a:pt x="1181" y="285"/>
                    </a:lnTo>
                    <a:lnTo>
                      <a:pt x="1157" y="281"/>
                    </a:lnTo>
                    <a:lnTo>
                      <a:pt x="538" y="281"/>
                    </a:lnTo>
                    <a:lnTo>
                      <a:pt x="384" y="278"/>
                    </a:lnTo>
                    <a:lnTo>
                      <a:pt x="317" y="211"/>
                    </a:lnTo>
                    <a:lnTo>
                      <a:pt x="579" y="79"/>
                    </a:lnTo>
                    <a:lnTo>
                      <a:pt x="807" y="14"/>
                    </a:lnTo>
                    <a:lnTo>
                      <a:pt x="656" y="0"/>
                    </a:lnTo>
                    <a:close/>
                  </a:path>
                </a:pathLst>
              </a:custGeom>
              <a:solidFill>
                <a:srgbClr val="C66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32" name="Freeform 452"/>
              <p:cNvSpPr>
                <a:spLocks/>
              </p:cNvSpPr>
              <p:nvPr/>
            </p:nvSpPr>
            <p:spPr bwMode="auto">
              <a:xfrm>
                <a:off x="1346" y="533"/>
                <a:ext cx="1510" cy="850"/>
              </a:xfrm>
              <a:custGeom>
                <a:avLst/>
                <a:gdLst>
                  <a:gd name="T0" fmla="+- 0 2846 1346"/>
                  <a:gd name="T1" fmla="*/ T0 w 1510"/>
                  <a:gd name="T2" fmla="+- 0 1080 533"/>
                  <a:gd name="T3" fmla="*/ 1080 h 850"/>
                  <a:gd name="T4" fmla="+- 0 1625 1346"/>
                  <a:gd name="T5" fmla="*/ T4 w 1510"/>
                  <a:gd name="T6" fmla="+- 0 1080 533"/>
                  <a:gd name="T7" fmla="*/ 1080 h 850"/>
                  <a:gd name="T8" fmla="+- 0 1668 1346"/>
                  <a:gd name="T9" fmla="*/ T8 w 1510"/>
                  <a:gd name="T10" fmla="+- 0 1097 533"/>
                  <a:gd name="T11" fmla="*/ 1097 h 850"/>
                  <a:gd name="T12" fmla="+- 0 1742 1346"/>
                  <a:gd name="T13" fmla="*/ T12 w 1510"/>
                  <a:gd name="T14" fmla="+- 0 1154 533"/>
                  <a:gd name="T15" fmla="*/ 1154 h 850"/>
                  <a:gd name="T16" fmla="+- 0 1790 1346"/>
                  <a:gd name="T17" fmla="*/ T16 w 1510"/>
                  <a:gd name="T18" fmla="+- 0 1116 533"/>
                  <a:gd name="T19" fmla="*/ 1116 h 850"/>
                  <a:gd name="T20" fmla="+- 0 2826 1346"/>
                  <a:gd name="T21" fmla="*/ T20 w 1510"/>
                  <a:gd name="T22" fmla="+- 0 1116 533"/>
                  <a:gd name="T23" fmla="*/ 1116 h 850"/>
                  <a:gd name="T24" fmla="+- 0 2846 1346"/>
                  <a:gd name="T25" fmla="*/ T24 w 1510"/>
                  <a:gd name="T26" fmla="+- 0 1080 533"/>
                  <a:gd name="T27" fmla="*/ 1080 h 8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510" h="850">
                    <a:moveTo>
                      <a:pt x="1500" y="547"/>
                    </a:moveTo>
                    <a:lnTo>
                      <a:pt x="279" y="547"/>
                    </a:lnTo>
                    <a:lnTo>
                      <a:pt x="322" y="564"/>
                    </a:lnTo>
                    <a:lnTo>
                      <a:pt x="396" y="621"/>
                    </a:lnTo>
                    <a:lnTo>
                      <a:pt x="444" y="583"/>
                    </a:lnTo>
                    <a:lnTo>
                      <a:pt x="1480" y="583"/>
                    </a:lnTo>
                    <a:lnTo>
                      <a:pt x="1500" y="547"/>
                    </a:lnTo>
                    <a:close/>
                  </a:path>
                </a:pathLst>
              </a:custGeom>
              <a:solidFill>
                <a:srgbClr val="C66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33" name="Freeform 451"/>
              <p:cNvSpPr>
                <a:spLocks/>
              </p:cNvSpPr>
              <p:nvPr/>
            </p:nvSpPr>
            <p:spPr bwMode="auto">
              <a:xfrm>
                <a:off x="1346" y="533"/>
                <a:ext cx="1510" cy="850"/>
              </a:xfrm>
              <a:custGeom>
                <a:avLst/>
                <a:gdLst>
                  <a:gd name="T0" fmla="+- 0 2076 1346"/>
                  <a:gd name="T1" fmla="*/ T0 w 1510"/>
                  <a:gd name="T2" fmla="+- 0 754 533"/>
                  <a:gd name="T3" fmla="*/ 754 h 850"/>
                  <a:gd name="T4" fmla="+- 0 2018 1346"/>
                  <a:gd name="T5" fmla="*/ T4 w 1510"/>
                  <a:gd name="T6" fmla="+- 0 775 533"/>
                  <a:gd name="T7" fmla="*/ 775 h 850"/>
                  <a:gd name="T8" fmla="+- 0 1884 1346"/>
                  <a:gd name="T9" fmla="*/ T8 w 1510"/>
                  <a:gd name="T10" fmla="+- 0 814 533"/>
                  <a:gd name="T11" fmla="*/ 814 h 850"/>
                  <a:gd name="T12" fmla="+- 0 2503 1346"/>
                  <a:gd name="T13" fmla="*/ T12 w 1510"/>
                  <a:gd name="T14" fmla="+- 0 814 533"/>
                  <a:gd name="T15" fmla="*/ 814 h 850"/>
                  <a:gd name="T16" fmla="+- 0 2371 1346"/>
                  <a:gd name="T17" fmla="*/ T16 w 1510"/>
                  <a:gd name="T18" fmla="+- 0 787 533"/>
                  <a:gd name="T19" fmla="*/ 787 h 850"/>
                  <a:gd name="T20" fmla="+- 0 2076 1346"/>
                  <a:gd name="T21" fmla="*/ T20 w 1510"/>
                  <a:gd name="T22" fmla="+- 0 754 533"/>
                  <a:gd name="T23" fmla="*/ 754 h 8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510" h="850">
                    <a:moveTo>
                      <a:pt x="730" y="221"/>
                    </a:moveTo>
                    <a:lnTo>
                      <a:pt x="672" y="242"/>
                    </a:lnTo>
                    <a:lnTo>
                      <a:pt x="538" y="281"/>
                    </a:lnTo>
                    <a:lnTo>
                      <a:pt x="1157" y="281"/>
                    </a:lnTo>
                    <a:lnTo>
                      <a:pt x="1025" y="254"/>
                    </a:lnTo>
                    <a:lnTo>
                      <a:pt x="730" y="221"/>
                    </a:lnTo>
                    <a:close/>
                  </a:path>
                </a:pathLst>
              </a:custGeom>
              <a:solidFill>
                <a:srgbClr val="C668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1" name="Group 442"/>
            <p:cNvGrpSpPr>
              <a:grpSpLocks/>
            </p:cNvGrpSpPr>
            <p:nvPr/>
          </p:nvGrpSpPr>
          <p:grpSpPr bwMode="auto">
            <a:xfrm>
              <a:off x="1385" y="588"/>
              <a:ext cx="1376" cy="742"/>
              <a:chOff x="1385" y="588"/>
              <a:chExt cx="1376" cy="742"/>
            </a:xfrm>
          </p:grpSpPr>
          <p:sp>
            <p:nvSpPr>
              <p:cNvPr id="3321" name="Freeform 449"/>
              <p:cNvSpPr>
                <a:spLocks/>
              </p:cNvSpPr>
              <p:nvPr/>
            </p:nvSpPr>
            <p:spPr bwMode="auto">
              <a:xfrm>
                <a:off x="1385" y="588"/>
                <a:ext cx="1376" cy="742"/>
              </a:xfrm>
              <a:custGeom>
                <a:avLst/>
                <a:gdLst>
                  <a:gd name="T0" fmla="+- 0 2230 1385"/>
                  <a:gd name="T1" fmla="*/ T0 w 1376"/>
                  <a:gd name="T2" fmla="+- 0 1111 588"/>
                  <a:gd name="T3" fmla="*/ 1111 h 742"/>
                  <a:gd name="T4" fmla="+- 0 1802 1385"/>
                  <a:gd name="T5" fmla="*/ T4 w 1376"/>
                  <a:gd name="T6" fmla="+- 0 1111 588"/>
                  <a:gd name="T7" fmla="*/ 1111 h 742"/>
                  <a:gd name="T8" fmla="+- 0 1870 1385"/>
                  <a:gd name="T9" fmla="*/ T8 w 1376"/>
                  <a:gd name="T10" fmla="+- 0 1118 588"/>
                  <a:gd name="T11" fmla="*/ 1118 h 742"/>
                  <a:gd name="T12" fmla="+- 0 1910 1385"/>
                  <a:gd name="T13" fmla="*/ T12 w 1376"/>
                  <a:gd name="T14" fmla="+- 0 1178 588"/>
                  <a:gd name="T15" fmla="*/ 1178 h 742"/>
                  <a:gd name="T16" fmla="+- 0 2002 1385"/>
                  <a:gd name="T17" fmla="*/ T16 w 1376"/>
                  <a:gd name="T18" fmla="+- 0 1186 588"/>
                  <a:gd name="T19" fmla="*/ 1186 h 742"/>
                  <a:gd name="T20" fmla="+- 0 2100 1385"/>
                  <a:gd name="T21" fmla="*/ T20 w 1376"/>
                  <a:gd name="T22" fmla="+- 0 1262 588"/>
                  <a:gd name="T23" fmla="*/ 1262 h 742"/>
                  <a:gd name="T24" fmla="+- 0 2174 1385"/>
                  <a:gd name="T25" fmla="*/ T24 w 1376"/>
                  <a:gd name="T26" fmla="+- 0 1306 588"/>
                  <a:gd name="T27" fmla="*/ 1306 h 742"/>
                  <a:gd name="T28" fmla="+- 0 2273 1385"/>
                  <a:gd name="T29" fmla="*/ T28 w 1376"/>
                  <a:gd name="T30" fmla="+- 0 1330 588"/>
                  <a:gd name="T31" fmla="*/ 1330 h 742"/>
                  <a:gd name="T32" fmla="+- 0 2352 1385"/>
                  <a:gd name="T33" fmla="*/ T32 w 1376"/>
                  <a:gd name="T34" fmla="+- 0 1330 588"/>
                  <a:gd name="T35" fmla="*/ 1330 h 742"/>
                  <a:gd name="T36" fmla="+- 0 2256 1385"/>
                  <a:gd name="T37" fmla="*/ T36 w 1376"/>
                  <a:gd name="T38" fmla="+- 0 1284 588"/>
                  <a:gd name="T39" fmla="*/ 1284 h 742"/>
                  <a:gd name="T40" fmla="+- 0 2203 1385"/>
                  <a:gd name="T41" fmla="*/ T40 w 1376"/>
                  <a:gd name="T42" fmla="+- 0 1246 588"/>
                  <a:gd name="T43" fmla="*/ 1246 h 742"/>
                  <a:gd name="T44" fmla="+- 0 2230 1385"/>
                  <a:gd name="T45" fmla="*/ T44 w 1376"/>
                  <a:gd name="T46" fmla="+- 0 1224 588"/>
                  <a:gd name="T47" fmla="*/ 1224 h 742"/>
                  <a:gd name="T48" fmla="+- 0 2425 1385"/>
                  <a:gd name="T49" fmla="*/ T48 w 1376"/>
                  <a:gd name="T50" fmla="+- 0 1224 588"/>
                  <a:gd name="T51" fmla="*/ 1224 h 742"/>
                  <a:gd name="T52" fmla="+- 0 2354 1385"/>
                  <a:gd name="T53" fmla="*/ T52 w 1376"/>
                  <a:gd name="T54" fmla="+- 0 1193 588"/>
                  <a:gd name="T55" fmla="*/ 1193 h 742"/>
                  <a:gd name="T56" fmla="+- 0 2258 1385"/>
                  <a:gd name="T57" fmla="*/ T56 w 1376"/>
                  <a:gd name="T58" fmla="+- 0 1140 588"/>
                  <a:gd name="T59" fmla="*/ 1140 h 742"/>
                  <a:gd name="T60" fmla="+- 0 2230 1385"/>
                  <a:gd name="T61" fmla="*/ T60 w 1376"/>
                  <a:gd name="T62" fmla="+- 0 1111 588"/>
                  <a:gd name="T63" fmla="*/ 1111 h 7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376" h="742">
                    <a:moveTo>
                      <a:pt x="845" y="523"/>
                    </a:moveTo>
                    <a:lnTo>
                      <a:pt x="417" y="523"/>
                    </a:lnTo>
                    <a:lnTo>
                      <a:pt x="485" y="530"/>
                    </a:lnTo>
                    <a:lnTo>
                      <a:pt x="525" y="590"/>
                    </a:lnTo>
                    <a:lnTo>
                      <a:pt x="617" y="598"/>
                    </a:lnTo>
                    <a:lnTo>
                      <a:pt x="715" y="674"/>
                    </a:lnTo>
                    <a:lnTo>
                      <a:pt x="789" y="718"/>
                    </a:lnTo>
                    <a:lnTo>
                      <a:pt x="888" y="742"/>
                    </a:lnTo>
                    <a:lnTo>
                      <a:pt x="967" y="742"/>
                    </a:lnTo>
                    <a:lnTo>
                      <a:pt x="871" y="696"/>
                    </a:lnTo>
                    <a:lnTo>
                      <a:pt x="818" y="658"/>
                    </a:lnTo>
                    <a:lnTo>
                      <a:pt x="845" y="636"/>
                    </a:lnTo>
                    <a:lnTo>
                      <a:pt x="1040" y="636"/>
                    </a:lnTo>
                    <a:lnTo>
                      <a:pt x="969" y="605"/>
                    </a:lnTo>
                    <a:lnTo>
                      <a:pt x="873" y="552"/>
                    </a:lnTo>
                    <a:lnTo>
                      <a:pt x="845" y="523"/>
                    </a:lnTo>
                    <a:close/>
                  </a:path>
                </a:pathLst>
              </a:custGeom>
              <a:solidFill>
                <a:srgbClr val="DD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22" name="Freeform 448"/>
              <p:cNvSpPr>
                <a:spLocks/>
              </p:cNvSpPr>
              <p:nvPr/>
            </p:nvSpPr>
            <p:spPr bwMode="auto">
              <a:xfrm>
                <a:off x="1385" y="588"/>
                <a:ext cx="1376" cy="742"/>
              </a:xfrm>
              <a:custGeom>
                <a:avLst/>
                <a:gdLst>
                  <a:gd name="T0" fmla="+- 0 2425 1385"/>
                  <a:gd name="T1" fmla="*/ T0 w 1376"/>
                  <a:gd name="T2" fmla="+- 0 1224 588"/>
                  <a:gd name="T3" fmla="*/ 1224 h 742"/>
                  <a:gd name="T4" fmla="+- 0 2230 1385"/>
                  <a:gd name="T5" fmla="*/ T4 w 1376"/>
                  <a:gd name="T6" fmla="+- 0 1224 588"/>
                  <a:gd name="T7" fmla="*/ 1224 h 742"/>
                  <a:gd name="T8" fmla="+- 0 2352 1385"/>
                  <a:gd name="T9" fmla="*/ T8 w 1376"/>
                  <a:gd name="T10" fmla="+- 0 1246 588"/>
                  <a:gd name="T11" fmla="*/ 1246 h 742"/>
                  <a:gd name="T12" fmla="+- 0 2438 1385"/>
                  <a:gd name="T13" fmla="*/ T12 w 1376"/>
                  <a:gd name="T14" fmla="+- 0 1279 588"/>
                  <a:gd name="T15" fmla="*/ 1279 h 742"/>
                  <a:gd name="T16" fmla="+- 0 2494 1385"/>
                  <a:gd name="T17" fmla="*/ T16 w 1376"/>
                  <a:gd name="T18" fmla="+- 0 1289 588"/>
                  <a:gd name="T19" fmla="*/ 1289 h 742"/>
                  <a:gd name="T20" fmla="+- 0 2503 1385"/>
                  <a:gd name="T21" fmla="*/ T20 w 1376"/>
                  <a:gd name="T22" fmla="+- 0 1262 588"/>
                  <a:gd name="T23" fmla="*/ 1262 h 742"/>
                  <a:gd name="T24" fmla="+- 0 2453 1385"/>
                  <a:gd name="T25" fmla="*/ T24 w 1376"/>
                  <a:gd name="T26" fmla="+- 0 1236 588"/>
                  <a:gd name="T27" fmla="*/ 1236 h 742"/>
                  <a:gd name="T28" fmla="+- 0 2425 1385"/>
                  <a:gd name="T29" fmla="*/ T28 w 1376"/>
                  <a:gd name="T30" fmla="+- 0 1224 588"/>
                  <a:gd name="T31" fmla="*/ 1224 h 7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376" h="742">
                    <a:moveTo>
                      <a:pt x="1040" y="636"/>
                    </a:moveTo>
                    <a:lnTo>
                      <a:pt x="845" y="636"/>
                    </a:lnTo>
                    <a:lnTo>
                      <a:pt x="967" y="658"/>
                    </a:lnTo>
                    <a:lnTo>
                      <a:pt x="1053" y="691"/>
                    </a:lnTo>
                    <a:lnTo>
                      <a:pt x="1109" y="701"/>
                    </a:lnTo>
                    <a:lnTo>
                      <a:pt x="1118" y="674"/>
                    </a:lnTo>
                    <a:lnTo>
                      <a:pt x="1068" y="648"/>
                    </a:lnTo>
                    <a:lnTo>
                      <a:pt x="1040" y="636"/>
                    </a:lnTo>
                    <a:close/>
                  </a:path>
                </a:pathLst>
              </a:custGeom>
              <a:solidFill>
                <a:srgbClr val="DD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23" name="Freeform 447"/>
              <p:cNvSpPr>
                <a:spLocks/>
              </p:cNvSpPr>
              <p:nvPr/>
            </p:nvSpPr>
            <p:spPr bwMode="auto">
              <a:xfrm>
                <a:off x="1385" y="588"/>
                <a:ext cx="1376" cy="742"/>
              </a:xfrm>
              <a:custGeom>
                <a:avLst/>
                <a:gdLst>
                  <a:gd name="T0" fmla="+- 0 2532 1385"/>
                  <a:gd name="T1" fmla="*/ T0 w 1376"/>
                  <a:gd name="T2" fmla="+- 0 1092 588"/>
                  <a:gd name="T3" fmla="*/ 1092 h 742"/>
                  <a:gd name="T4" fmla="+- 0 2290 1385"/>
                  <a:gd name="T5" fmla="*/ T4 w 1376"/>
                  <a:gd name="T6" fmla="+- 0 1092 588"/>
                  <a:gd name="T7" fmla="*/ 1092 h 742"/>
                  <a:gd name="T8" fmla="+- 0 2362 1385"/>
                  <a:gd name="T9" fmla="*/ T8 w 1376"/>
                  <a:gd name="T10" fmla="+- 0 1097 588"/>
                  <a:gd name="T11" fmla="*/ 1097 h 742"/>
                  <a:gd name="T12" fmla="+- 0 2506 1385"/>
                  <a:gd name="T13" fmla="*/ T12 w 1376"/>
                  <a:gd name="T14" fmla="+- 0 1147 588"/>
                  <a:gd name="T15" fmla="*/ 1147 h 742"/>
                  <a:gd name="T16" fmla="+- 0 2597 1385"/>
                  <a:gd name="T17" fmla="*/ T16 w 1376"/>
                  <a:gd name="T18" fmla="+- 0 1193 588"/>
                  <a:gd name="T19" fmla="*/ 1193 h 742"/>
                  <a:gd name="T20" fmla="+- 0 2630 1385"/>
                  <a:gd name="T21" fmla="*/ T20 w 1376"/>
                  <a:gd name="T22" fmla="+- 0 1186 588"/>
                  <a:gd name="T23" fmla="*/ 1186 h 742"/>
                  <a:gd name="T24" fmla="+- 0 2640 1385"/>
                  <a:gd name="T25" fmla="*/ T24 w 1376"/>
                  <a:gd name="T26" fmla="+- 0 1169 588"/>
                  <a:gd name="T27" fmla="*/ 1169 h 742"/>
                  <a:gd name="T28" fmla="+- 0 2597 1385"/>
                  <a:gd name="T29" fmla="*/ T28 w 1376"/>
                  <a:gd name="T30" fmla="+- 0 1130 588"/>
                  <a:gd name="T31" fmla="*/ 1130 h 742"/>
                  <a:gd name="T32" fmla="+- 0 2537 1385"/>
                  <a:gd name="T33" fmla="*/ T32 w 1376"/>
                  <a:gd name="T34" fmla="+- 0 1094 588"/>
                  <a:gd name="T35" fmla="*/ 1094 h 742"/>
                  <a:gd name="T36" fmla="+- 0 2532 1385"/>
                  <a:gd name="T37" fmla="*/ T36 w 1376"/>
                  <a:gd name="T38" fmla="+- 0 1092 588"/>
                  <a:gd name="T39" fmla="*/ 1092 h 7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376" h="742">
                    <a:moveTo>
                      <a:pt x="1147" y="504"/>
                    </a:moveTo>
                    <a:lnTo>
                      <a:pt x="905" y="504"/>
                    </a:lnTo>
                    <a:lnTo>
                      <a:pt x="977" y="509"/>
                    </a:lnTo>
                    <a:lnTo>
                      <a:pt x="1121" y="559"/>
                    </a:lnTo>
                    <a:lnTo>
                      <a:pt x="1212" y="605"/>
                    </a:lnTo>
                    <a:lnTo>
                      <a:pt x="1245" y="598"/>
                    </a:lnTo>
                    <a:lnTo>
                      <a:pt x="1255" y="581"/>
                    </a:lnTo>
                    <a:lnTo>
                      <a:pt x="1212" y="542"/>
                    </a:lnTo>
                    <a:lnTo>
                      <a:pt x="1152" y="506"/>
                    </a:lnTo>
                    <a:lnTo>
                      <a:pt x="1147" y="504"/>
                    </a:lnTo>
                    <a:close/>
                  </a:path>
                </a:pathLst>
              </a:custGeom>
              <a:solidFill>
                <a:srgbClr val="DD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24" name="Freeform 446"/>
              <p:cNvSpPr>
                <a:spLocks/>
              </p:cNvSpPr>
              <p:nvPr/>
            </p:nvSpPr>
            <p:spPr bwMode="auto">
              <a:xfrm>
                <a:off x="1385" y="588"/>
                <a:ext cx="1376" cy="742"/>
              </a:xfrm>
              <a:custGeom>
                <a:avLst/>
                <a:gdLst>
                  <a:gd name="T0" fmla="+- 0 2514 1385"/>
                  <a:gd name="T1" fmla="*/ T0 w 1376"/>
                  <a:gd name="T2" fmla="+- 0 1082 588"/>
                  <a:gd name="T3" fmla="*/ 1082 h 742"/>
                  <a:gd name="T4" fmla="+- 0 1594 1385"/>
                  <a:gd name="T5" fmla="*/ T4 w 1376"/>
                  <a:gd name="T6" fmla="+- 0 1082 588"/>
                  <a:gd name="T7" fmla="*/ 1082 h 742"/>
                  <a:gd name="T8" fmla="+- 0 1678 1385"/>
                  <a:gd name="T9" fmla="*/ T8 w 1376"/>
                  <a:gd name="T10" fmla="+- 0 1087 588"/>
                  <a:gd name="T11" fmla="*/ 1087 h 742"/>
                  <a:gd name="T12" fmla="+- 0 1735 1385"/>
                  <a:gd name="T13" fmla="*/ T12 w 1376"/>
                  <a:gd name="T14" fmla="+- 0 1152 588"/>
                  <a:gd name="T15" fmla="*/ 1152 h 742"/>
                  <a:gd name="T16" fmla="+- 0 1802 1385"/>
                  <a:gd name="T17" fmla="*/ T16 w 1376"/>
                  <a:gd name="T18" fmla="+- 0 1111 588"/>
                  <a:gd name="T19" fmla="*/ 1111 h 742"/>
                  <a:gd name="T20" fmla="+- 0 2230 1385"/>
                  <a:gd name="T21" fmla="*/ T20 w 1376"/>
                  <a:gd name="T22" fmla="+- 0 1111 588"/>
                  <a:gd name="T23" fmla="*/ 1111 h 742"/>
                  <a:gd name="T24" fmla="+- 0 2290 1385"/>
                  <a:gd name="T25" fmla="*/ T24 w 1376"/>
                  <a:gd name="T26" fmla="+- 0 1092 588"/>
                  <a:gd name="T27" fmla="*/ 1092 h 742"/>
                  <a:gd name="T28" fmla="+- 0 2532 1385"/>
                  <a:gd name="T29" fmla="*/ T28 w 1376"/>
                  <a:gd name="T30" fmla="+- 0 1092 588"/>
                  <a:gd name="T31" fmla="*/ 1092 h 742"/>
                  <a:gd name="T32" fmla="+- 0 2514 1385"/>
                  <a:gd name="T33" fmla="*/ T32 w 1376"/>
                  <a:gd name="T34" fmla="+- 0 1082 588"/>
                  <a:gd name="T35" fmla="*/ 1082 h 7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376" h="742">
                    <a:moveTo>
                      <a:pt x="1129" y="494"/>
                    </a:moveTo>
                    <a:lnTo>
                      <a:pt x="209" y="494"/>
                    </a:lnTo>
                    <a:lnTo>
                      <a:pt x="293" y="499"/>
                    </a:lnTo>
                    <a:lnTo>
                      <a:pt x="350" y="564"/>
                    </a:lnTo>
                    <a:lnTo>
                      <a:pt x="417" y="523"/>
                    </a:lnTo>
                    <a:lnTo>
                      <a:pt x="845" y="523"/>
                    </a:lnTo>
                    <a:lnTo>
                      <a:pt x="905" y="504"/>
                    </a:lnTo>
                    <a:lnTo>
                      <a:pt x="1147" y="504"/>
                    </a:lnTo>
                    <a:lnTo>
                      <a:pt x="1129" y="494"/>
                    </a:lnTo>
                    <a:close/>
                  </a:path>
                </a:pathLst>
              </a:custGeom>
              <a:solidFill>
                <a:srgbClr val="DD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25" name="Freeform 445"/>
              <p:cNvSpPr>
                <a:spLocks/>
              </p:cNvSpPr>
              <p:nvPr/>
            </p:nvSpPr>
            <p:spPr bwMode="auto">
              <a:xfrm>
                <a:off x="1385" y="588"/>
                <a:ext cx="1376" cy="742"/>
              </a:xfrm>
              <a:custGeom>
                <a:avLst/>
                <a:gdLst>
                  <a:gd name="T0" fmla="+- 0 1985 1385"/>
                  <a:gd name="T1" fmla="*/ T0 w 1376"/>
                  <a:gd name="T2" fmla="+- 0 588 588"/>
                  <a:gd name="T3" fmla="*/ 588 h 742"/>
                  <a:gd name="T4" fmla="+- 0 1882 1385"/>
                  <a:gd name="T5" fmla="*/ T4 w 1376"/>
                  <a:gd name="T6" fmla="+- 0 595 588"/>
                  <a:gd name="T7" fmla="*/ 595 h 742"/>
                  <a:gd name="T8" fmla="+- 0 1786 1385"/>
                  <a:gd name="T9" fmla="*/ T8 w 1376"/>
                  <a:gd name="T10" fmla="+- 0 610 588"/>
                  <a:gd name="T11" fmla="*/ 610 h 742"/>
                  <a:gd name="T12" fmla="+- 0 1666 1385"/>
                  <a:gd name="T13" fmla="*/ T12 w 1376"/>
                  <a:gd name="T14" fmla="+- 0 626 588"/>
                  <a:gd name="T15" fmla="*/ 626 h 742"/>
                  <a:gd name="T16" fmla="+- 0 1584 1385"/>
                  <a:gd name="T17" fmla="*/ T16 w 1376"/>
                  <a:gd name="T18" fmla="+- 0 638 588"/>
                  <a:gd name="T19" fmla="*/ 638 h 742"/>
                  <a:gd name="T20" fmla="+- 0 1522 1385"/>
                  <a:gd name="T21" fmla="*/ T20 w 1376"/>
                  <a:gd name="T22" fmla="+- 0 754 588"/>
                  <a:gd name="T23" fmla="*/ 754 h 742"/>
                  <a:gd name="T24" fmla="+- 0 1385 1385"/>
                  <a:gd name="T25" fmla="*/ T24 w 1376"/>
                  <a:gd name="T26" fmla="+- 0 974 588"/>
                  <a:gd name="T27" fmla="*/ 974 h 742"/>
                  <a:gd name="T28" fmla="+- 0 1459 1385"/>
                  <a:gd name="T29" fmla="*/ T28 w 1376"/>
                  <a:gd name="T30" fmla="+- 0 1037 588"/>
                  <a:gd name="T31" fmla="*/ 1037 h 742"/>
                  <a:gd name="T32" fmla="+- 0 1567 1385"/>
                  <a:gd name="T33" fmla="*/ T32 w 1376"/>
                  <a:gd name="T34" fmla="+- 0 1097 588"/>
                  <a:gd name="T35" fmla="*/ 1097 h 742"/>
                  <a:gd name="T36" fmla="+- 0 1594 1385"/>
                  <a:gd name="T37" fmla="*/ T36 w 1376"/>
                  <a:gd name="T38" fmla="+- 0 1082 588"/>
                  <a:gd name="T39" fmla="*/ 1082 h 742"/>
                  <a:gd name="T40" fmla="+- 0 2514 1385"/>
                  <a:gd name="T41" fmla="*/ T40 w 1376"/>
                  <a:gd name="T42" fmla="+- 0 1082 588"/>
                  <a:gd name="T43" fmla="*/ 1082 h 742"/>
                  <a:gd name="T44" fmla="+- 0 2438 1385"/>
                  <a:gd name="T45" fmla="*/ T44 w 1376"/>
                  <a:gd name="T46" fmla="+- 0 1042 588"/>
                  <a:gd name="T47" fmla="*/ 1042 h 742"/>
                  <a:gd name="T48" fmla="+- 0 2402 1385"/>
                  <a:gd name="T49" fmla="*/ T48 w 1376"/>
                  <a:gd name="T50" fmla="+- 0 994 588"/>
                  <a:gd name="T51" fmla="*/ 994 h 742"/>
                  <a:gd name="T52" fmla="+- 0 2412 1385"/>
                  <a:gd name="T53" fmla="*/ T52 w 1376"/>
                  <a:gd name="T54" fmla="+- 0 946 588"/>
                  <a:gd name="T55" fmla="*/ 946 h 742"/>
                  <a:gd name="T56" fmla="+- 0 2465 1385"/>
                  <a:gd name="T57" fmla="*/ T56 w 1376"/>
                  <a:gd name="T58" fmla="+- 0 936 588"/>
                  <a:gd name="T59" fmla="*/ 936 h 742"/>
                  <a:gd name="T60" fmla="+- 0 2640 1385"/>
                  <a:gd name="T61" fmla="*/ T60 w 1376"/>
                  <a:gd name="T62" fmla="+- 0 936 588"/>
                  <a:gd name="T63" fmla="*/ 936 h 742"/>
                  <a:gd name="T64" fmla="+- 0 2561 1385"/>
                  <a:gd name="T65" fmla="*/ T64 w 1376"/>
                  <a:gd name="T66" fmla="+- 0 874 588"/>
                  <a:gd name="T67" fmla="*/ 874 h 742"/>
                  <a:gd name="T68" fmla="+- 0 2472 1385"/>
                  <a:gd name="T69" fmla="*/ T68 w 1376"/>
                  <a:gd name="T70" fmla="+- 0 828 588"/>
                  <a:gd name="T71" fmla="*/ 828 h 742"/>
                  <a:gd name="T72" fmla="+- 0 2443 1385"/>
                  <a:gd name="T73" fmla="*/ T72 w 1376"/>
                  <a:gd name="T74" fmla="+- 0 821 588"/>
                  <a:gd name="T75" fmla="*/ 821 h 742"/>
                  <a:gd name="T76" fmla="+- 0 1822 1385"/>
                  <a:gd name="T77" fmla="*/ T76 w 1376"/>
                  <a:gd name="T78" fmla="+- 0 821 588"/>
                  <a:gd name="T79" fmla="*/ 821 h 742"/>
                  <a:gd name="T80" fmla="+- 0 1728 1385"/>
                  <a:gd name="T81" fmla="*/ T80 w 1376"/>
                  <a:gd name="T82" fmla="+- 0 806 588"/>
                  <a:gd name="T83" fmla="*/ 806 h 742"/>
                  <a:gd name="T84" fmla="+- 0 1663 1385"/>
                  <a:gd name="T85" fmla="*/ T84 w 1376"/>
                  <a:gd name="T86" fmla="+- 0 746 588"/>
                  <a:gd name="T87" fmla="*/ 746 h 742"/>
                  <a:gd name="T88" fmla="+- 0 1985 1385"/>
                  <a:gd name="T89" fmla="*/ T88 w 1376"/>
                  <a:gd name="T90" fmla="+- 0 588 588"/>
                  <a:gd name="T91" fmla="*/ 588 h 7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1376" h="742">
                    <a:moveTo>
                      <a:pt x="600" y="0"/>
                    </a:moveTo>
                    <a:lnTo>
                      <a:pt x="497" y="7"/>
                    </a:lnTo>
                    <a:lnTo>
                      <a:pt x="401" y="22"/>
                    </a:lnTo>
                    <a:lnTo>
                      <a:pt x="281" y="38"/>
                    </a:lnTo>
                    <a:lnTo>
                      <a:pt x="199" y="50"/>
                    </a:lnTo>
                    <a:lnTo>
                      <a:pt x="137" y="166"/>
                    </a:lnTo>
                    <a:lnTo>
                      <a:pt x="0" y="386"/>
                    </a:lnTo>
                    <a:lnTo>
                      <a:pt x="74" y="449"/>
                    </a:lnTo>
                    <a:lnTo>
                      <a:pt x="182" y="509"/>
                    </a:lnTo>
                    <a:lnTo>
                      <a:pt x="209" y="494"/>
                    </a:lnTo>
                    <a:lnTo>
                      <a:pt x="1129" y="494"/>
                    </a:lnTo>
                    <a:lnTo>
                      <a:pt x="1053" y="454"/>
                    </a:lnTo>
                    <a:lnTo>
                      <a:pt x="1017" y="406"/>
                    </a:lnTo>
                    <a:lnTo>
                      <a:pt x="1027" y="358"/>
                    </a:lnTo>
                    <a:lnTo>
                      <a:pt x="1080" y="348"/>
                    </a:lnTo>
                    <a:lnTo>
                      <a:pt x="1255" y="348"/>
                    </a:lnTo>
                    <a:lnTo>
                      <a:pt x="1176" y="286"/>
                    </a:lnTo>
                    <a:lnTo>
                      <a:pt x="1087" y="240"/>
                    </a:lnTo>
                    <a:lnTo>
                      <a:pt x="1058" y="233"/>
                    </a:lnTo>
                    <a:lnTo>
                      <a:pt x="437" y="233"/>
                    </a:lnTo>
                    <a:lnTo>
                      <a:pt x="343" y="218"/>
                    </a:lnTo>
                    <a:lnTo>
                      <a:pt x="278" y="158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DD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26" name="Freeform 444"/>
              <p:cNvSpPr>
                <a:spLocks/>
              </p:cNvSpPr>
              <p:nvPr/>
            </p:nvSpPr>
            <p:spPr bwMode="auto">
              <a:xfrm>
                <a:off x="1385" y="588"/>
                <a:ext cx="1376" cy="742"/>
              </a:xfrm>
              <a:custGeom>
                <a:avLst/>
                <a:gdLst>
                  <a:gd name="T0" fmla="+- 0 2640 1385"/>
                  <a:gd name="T1" fmla="*/ T0 w 1376"/>
                  <a:gd name="T2" fmla="+- 0 936 588"/>
                  <a:gd name="T3" fmla="*/ 936 h 742"/>
                  <a:gd name="T4" fmla="+- 0 2465 1385"/>
                  <a:gd name="T5" fmla="*/ T4 w 1376"/>
                  <a:gd name="T6" fmla="+- 0 936 588"/>
                  <a:gd name="T7" fmla="*/ 936 h 742"/>
                  <a:gd name="T8" fmla="+- 0 2546 1385"/>
                  <a:gd name="T9" fmla="*/ T8 w 1376"/>
                  <a:gd name="T10" fmla="+- 0 984 588"/>
                  <a:gd name="T11" fmla="*/ 984 h 742"/>
                  <a:gd name="T12" fmla="+- 0 2686 1385"/>
                  <a:gd name="T13" fmla="*/ T12 w 1376"/>
                  <a:gd name="T14" fmla="+- 0 1056 588"/>
                  <a:gd name="T15" fmla="*/ 1056 h 742"/>
                  <a:gd name="T16" fmla="+- 0 2722 1385"/>
                  <a:gd name="T17" fmla="*/ T16 w 1376"/>
                  <a:gd name="T18" fmla="+- 0 1073 588"/>
                  <a:gd name="T19" fmla="*/ 1073 h 742"/>
                  <a:gd name="T20" fmla="+- 0 2750 1385"/>
                  <a:gd name="T21" fmla="*/ T20 w 1376"/>
                  <a:gd name="T22" fmla="+- 0 1061 588"/>
                  <a:gd name="T23" fmla="*/ 1061 h 742"/>
                  <a:gd name="T24" fmla="+- 0 2760 1385"/>
                  <a:gd name="T25" fmla="*/ T24 w 1376"/>
                  <a:gd name="T26" fmla="+- 0 1032 588"/>
                  <a:gd name="T27" fmla="*/ 1032 h 742"/>
                  <a:gd name="T28" fmla="+- 0 2686 1385"/>
                  <a:gd name="T29" fmla="*/ T28 w 1376"/>
                  <a:gd name="T30" fmla="+- 0 972 588"/>
                  <a:gd name="T31" fmla="*/ 972 h 742"/>
                  <a:gd name="T32" fmla="+- 0 2640 1385"/>
                  <a:gd name="T33" fmla="*/ T32 w 1376"/>
                  <a:gd name="T34" fmla="+- 0 936 588"/>
                  <a:gd name="T35" fmla="*/ 936 h 7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376" h="742">
                    <a:moveTo>
                      <a:pt x="1255" y="348"/>
                    </a:moveTo>
                    <a:lnTo>
                      <a:pt x="1080" y="348"/>
                    </a:lnTo>
                    <a:lnTo>
                      <a:pt x="1161" y="396"/>
                    </a:lnTo>
                    <a:lnTo>
                      <a:pt x="1301" y="468"/>
                    </a:lnTo>
                    <a:lnTo>
                      <a:pt x="1337" y="485"/>
                    </a:lnTo>
                    <a:lnTo>
                      <a:pt x="1365" y="473"/>
                    </a:lnTo>
                    <a:lnTo>
                      <a:pt x="1375" y="444"/>
                    </a:lnTo>
                    <a:lnTo>
                      <a:pt x="1301" y="384"/>
                    </a:lnTo>
                    <a:lnTo>
                      <a:pt x="1255" y="348"/>
                    </a:lnTo>
                    <a:close/>
                  </a:path>
                </a:pathLst>
              </a:custGeom>
              <a:solidFill>
                <a:srgbClr val="DD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27" name="Freeform 443"/>
              <p:cNvSpPr>
                <a:spLocks/>
              </p:cNvSpPr>
              <p:nvPr/>
            </p:nvSpPr>
            <p:spPr bwMode="auto">
              <a:xfrm>
                <a:off x="1385" y="588"/>
                <a:ext cx="1376" cy="742"/>
              </a:xfrm>
              <a:custGeom>
                <a:avLst/>
                <a:gdLst>
                  <a:gd name="T0" fmla="+- 0 2076 1385"/>
                  <a:gd name="T1" fmla="*/ T0 w 1376"/>
                  <a:gd name="T2" fmla="+- 0 754 588"/>
                  <a:gd name="T3" fmla="*/ 754 h 742"/>
                  <a:gd name="T4" fmla="+- 0 1946 1385"/>
                  <a:gd name="T5" fmla="*/ T4 w 1376"/>
                  <a:gd name="T6" fmla="+- 0 794 588"/>
                  <a:gd name="T7" fmla="*/ 794 h 742"/>
                  <a:gd name="T8" fmla="+- 0 1822 1385"/>
                  <a:gd name="T9" fmla="*/ T8 w 1376"/>
                  <a:gd name="T10" fmla="+- 0 821 588"/>
                  <a:gd name="T11" fmla="*/ 821 h 742"/>
                  <a:gd name="T12" fmla="+- 0 2443 1385"/>
                  <a:gd name="T13" fmla="*/ T12 w 1376"/>
                  <a:gd name="T14" fmla="+- 0 821 588"/>
                  <a:gd name="T15" fmla="*/ 821 h 742"/>
                  <a:gd name="T16" fmla="+- 0 2256 1385"/>
                  <a:gd name="T17" fmla="*/ T16 w 1376"/>
                  <a:gd name="T18" fmla="+- 0 775 588"/>
                  <a:gd name="T19" fmla="*/ 775 h 742"/>
                  <a:gd name="T20" fmla="+- 0 2076 1385"/>
                  <a:gd name="T21" fmla="*/ T20 w 1376"/>
                  <a:gd name="T22" fmla="+- 0 754 588"/>
                  <a:gd name="T23" fmla="*/ 754 h 74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376" h="742">
                    <a:moveTo>
                      <a:pt x="691" y="166"/>
                    </a:moveTo>
                    <a:lnTo>
                      <a:pt x="561" y="206"/>
                    </a:lnTo>
                    <a:lnTo>
                      <a:pt x="437" y="233"/>
                    </a:lnTo>
                    <a:lnTo>
                      <a:pt x="1058" y="233"/>
                    </a:lnTo>
                    <a:lnTo>
                      <a:pt x="871" y="187"/>
                    </a:lnTo>
                    <a:lnTo>
                      <a:pt x="691" y="166"/>
                    </a:lnTo>
                    <a:close/>
                  </a:path>
                </a:pathLst>
              </a:custGeom>
              <a:solidFill>
                <a:srgbClr val="DD84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2" name="Group 439"/>
            <p:cNvGrpSpPr>
              <a:grpSpLocks/>
            </p:cNvGrpSpPr>
            <p:nvPr/>
          </p:nvGrpSpPr>
          <p:grpSpPr bwMode="auto">
            <a:xfrm>
              <a:off x="1423" y="626"/>
              <a:ext cx="1040" cy="560"/>
              <a:chOff x="1423" y="626"/>
              <a:chExt cx="1040" cy="560"/>
            </a:xfrm>
          </p:grpSpPr>
          <p:sp>
            <p:nvSpPr>
              <p:cNvPr id="3319" name="Freeform 441"/>
              <p:cNvSpPr>
                <a:spLocks/>
              </p:cNvSpPr>
              <p:nvPr/>
            </p:nvSpPr>
            <p:spPr bwMode="auto">
              <a:xfrm>
                <a:off x="1423" y="626"/>
                <a:ext cx="1040" cy="560"/>
              </a:xfrm>
              <a:custGeom>
                <a:avLst/>
                <a:gdLst>
                  <a:gd name="T0" fmla="+- 0 1870 1423"/>
                  <a:gd name="T1" fmla="*/ T0 w 1040"/>
                  <a:gd name="T2" fmla="+- 0 626 626"/>
                  <a:gd name="T3" fmla="*/ 626 h 560"/>
                  <a:gd name="T4" fmla="+- 0 1788 1423"/>
                  <a:gd name="T5" fmla="*/ T4 w 1040"/>
                  <a:gd name="T6" fmla="+- 0 646 626"/>
                  <a:gd name="T7" fmla="*/ 646 h 560"/>
                  <a:gd name="T8" fmla="+- 0 1673 1423"/>
                  <a:gd name="T9" fmla="*/ T8 w 1040"/>
                  <a:gd name="T10" fmla="+- 0 665 626"/>
                  <a:gd name="T11" fmla="*/ 665 h 560"/>
                  <a:gd name="T12" fmla="+- 0 1577 1423"/>
                  <a:gd name="T13" fmla="*/ T12 w 1040"/>
                  <a:gd name="T14" fmla="+- 0 670 626"/>
                  <a:gd name="T15" fmla="*/ 670 h 560"/>
                  <a:gd name="T16" fmla="+- 0 1538 1423"/>
                  <a:gd name="T17" fmla="*/ T16 w 1040"/>
                  <a:gd name="T18" fmla="+- 0 718 626"/>
                  <a:gd name="T19" fmla="*/ 718 h 560"/>
                  <a:gd name="T20" fmla="+- 0 1423 1423"/>
                  <a:gd name="T21" fmla="*/ T20 w 1040"/>
                  <a:gd name="T22" fmla="+- 0 907 626"/>
                  <a:gd name="T23" fmla="*/ 907 h 560"/>
                  <a:gd name="T24" fmla="+- 0 1603 1423"/>
                  <a:gd name="T25" fmla="*/ T24 w 1040"/>
                  <a:gd name="T26" fmla="+- 0 991 626"/>
                  <a:gd name="T27" fmla="*/ 991 h 560"/>
                  <a:gd name="T28" fmla="+- 0 1838 1423"/>
                  <a:gd name="T29" fmla="*/ T28 w 1040"/>
                  <a:gd name="T30" fmla="+- 0 1094 626"/>
                  <a:gd name="T31" fmla="*/ 1094 h 560"/>
                  <a:gd name="T32" fmla="+- 0 1994 1423"/>
                  <a:gd name="T33" fmla="*/ T32 w 1040"/>
                  <a:gd name="T34" fmla="+- 0 1159 626"/>
                  <a:gd name="T35" fmla="*/ 1159 h 560"/>
                  <a:gd name="T36" fmla="+- 0 2110 1423"/>
                  <a:gd name="T37" fmla="*/ T36 w 1040"/>
                  <a:gd name="T38" fmla="+- 0 1186 626"/>
                  <a:gd name="T39" fmla="*/ 1186 h 560"/>
                  <a:gd name="T40" fmla="+- 0 2177 1423"/>
                  <a:gd name="T41" fmla="*/ T40 w 1040"/>
                  <a:gd name="T42" fmla="+- 0 1174 626"/>
                  <a:gd name="T43" fmla="*/ 1174 h 560"/>
                  <a:gd name="T44" fmla="+- 0 2196 1423"/>
                  <a:gd name="T45" fmla="*/ T44 w 1040"/>
                  <a:gd name="T46" fmla="+- 0 1130 626"/>
                  <a:gd name="T47" fmla="*/ 1130 h 560"/>
                  <a:gd name="T48" fmla="+- 0 2186 1423"/>
                  <a:gd name="T49" fmla="*/ T48 w 1040"/>
                  <a:gd name="T50" fmla="+- 0 1063 626"/>
                  <a:gd name="T51" fmla="*/ 1063 h 560"/>
                  <a:gd name="T52" fmla="+- 0 2278 1423"/>
                  <a:gd name="T53" fmla="*/ T52 w 1040"/>
                  <a:gd name="T54" fmla="+- 0 1046 626"/>
                  <a:gd name="T55" fmla="*/ 1046 h 560"/>
                  <a:gd name="T56" fmla="+- 0 2321 1423"/>
                  <a:gd name="T57" fmla="*/ T56 w 1040"/>
                  <a:gd name="T58" fmla="+- 0 1022 626"/>
                  <a:gd name="T59" fmla="*/ 1022 h 560"/>
                  <a:gd name="T60" fmla="+- 0 2333 1423"/>
                  <a:gd name="T61" fmla="*/ T60 w 1040"/>
                  <a:gd name="T62" fmla="+- 0 989 626"/>
                  <a:gd name="T63" fmla="*/ 989 h 560"/>
                  <a:gd name="T64" fmla="+- 0 2328 1423"/>
                  <a:gd name="T65" fmla="*/ T64 w 1040"/>
                  <a:gd name="T66" fmla="+- 0 934 626"/>
                  <a:gd name="T67" fmla="*/ 934 h 560"/>
                  <a:gd name="T68" fmla="+- 0 2393 1423"/>
                  <a:gd name="T69" fmla="*/ T68 w 1040"/>
                  <a:gd name="T70" fmla="+- 0 912 626"/>
                  <a:gd name="T71" fmla="*/ 912 h 560"/>
                  <a:gd name="T72" fmla="+- 0 2453 1423"/>
                  <a:gd name="T73" fmla="*/ T72 w 1040"/>
                  <a:gd name="T74" fmla="+- 0 890 626"/>
                  <a:gd name="T75" fmla="*/ 890 h 560"/>
                  <a:gd name="T76" fmla="+- 0 2462 1423"/>
                  <a:gd name="T77" fmla="*/ T76 w 1040"/>
                  <a:gd name="T78" fmla="+- 0 859 626"/>
                  <a:gd name="T79" fmla="*/ 859 h 560"/>
                  <a:gd name="T80" fmla="+- 0 2417 1423"/>
                  <a:gd name="T81" fmla="*/ T80 w 1040"/>
                  <a:gd name="T82" fmla="+- 0 830 626"/>
                  <a:gd name="T83" fmla="*/ 830 h 560"/>
                  <a:gd name="T84" fmla="+- 0 2401 1423"/>
                  <a:gd name="T85" fmla="*/ T84 w 1040"/>
                  <a:gd name="T86" fmla="+- 0 823 626"/>
                  <a:gd name="T87" fmla="*/ 823 h 560"/>
                  <a:gd name="T88" fmla="+- 0 1759 1423"/>
                  <a:gd name="T89" fmla="*/ T88 w 1040"/>
                  <a:gd name="T90" fmla="+- 0 823 626"/>
                  <a:gd name="T91" fmla="*/ 823 h 560"/>
                  <a:gd name="T92" fmla="+- 0 1692 1423"/>
                  <a:gd name="T93" fmla="*/ T92 w 1040"/>
                  <a:gd name="T94" fmla="+- 0 806 626"/>
                  <a:gd name="T95" fmla="*/ 806 h 560"/>
                  <a:gd name="T96" fmla="+- 0 1668 1423"/>
                  <a:gd name="T97" fmla="*/ T96 w 1040"/>
                  <a:gd name="T98" fmla="+- 0 746 626"/>
                  <a:gd name="T99" fmla="*/ 746 h 560"/>
                  <a:gd name="T100" fmla="+- 0 1870 1423"/>
                  <a:gd name="T101" fmla="*/ T100 w 1040"/>
                  <a:gd name="T102" fmla="+- 0 626 626"/>
                  <a:gd name="T103" fmla="*/ 626 h 5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1040" h="560">
                    <a:moveTo>
                      <a:pt x="447" y="0"/>
                    </a:moveTo>
                    <a:lnTo>
                      <a:pt x="365" y="20"/>
                    </a:lnTo>
                    <a:lnTo>
                      <a:pt x="250" y="39"/>
                    </a:lnTo>
                    <a:lnTo>
                      <a:pt x="154" y="44"/>
                    </a:lnTo>
                    <a:lnTo>
                      <a:pt x="115" y="92"/>
                    </a:lnTo>
                    <a:lnTo>
                      <a:pt x="0" y="281"/>
                    </a:lnTo>
                    <a:lnTo>
                      <a:pt x="180" y="365"/>
                    </a:lnTo>
                    <a:lnTo>
                      <a:pt x="415" y="468"/>
                    </a:lnTo>
                    <a:lnTo>
                      <a:pt x="571" y="533"/>
                    </a:lnTo>
                    <a:lnTo>
                      <a:pt x="687" y="560"/>
                    </a:lnTo>
                    <a:lnTo>
                      <a:pt x="754" y="548"/>
                    </a:lnTo>
                    <a:lnTo>
                      <a:pt x="773" y="504"/>
                    </a:lnTo>
                    <a:lnTo>
                      <a:pt x="763" y="437"/>
                    </a:lnTo>
                    <a:lnTo>
                      <a:pt x="855" y="420"/>
                    </a:lnTo>
                    <a:lnTo>
                      <a:pt x="898" y="396"/>
                    </a:lnTo>
                    <a:lnTo>
                      <a:pt x="910" y="363"/>
                    </a:lnTo>
                    <a:lnTo>
                      <a:pt x="905" y="308"/>
                    </a:lnTo>
                    <a:lnTo>
                      <a:pt x="970" y="286"/>
                    </a:lnTo>
                    <a:lnTo>
                      <a:pt x="1030" y="264"/>
                    </a:lnTo>
                    <a:lnTo>
                      <a:pt x="1039" y="233"/>
                    </a:lnTo>
                    <a:lnTo>
                      <a:pt x="994" y="204"/>
                    </a:lnTo>
                    <a:lnTo>
                      <a:pt x="978" y="197"/>
                    </a:lnTo>
                    <a:lnTo>
                      <a:pt x="336" y="197"/>
                    </a:lnTo>
                    <a:lnTo>
                      <a:pt x="269" y="180"/>
                    </a:lnTo>
                    <a:lnTo>
                      <a:pt x="245" y="120"/>
                    </a:lnTo>
                    <a:lnTo>
                      <a:pt x="447" y="0"/>
                    </a:lnTo>
                    <a:close/>
                  </a:path>
                </a:pathLst>
              </a:custGeom>
              <a:solidFill>
                <a:srgbClr val="F49E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20" name="Freeform 440"/>
              <p:cNvSpPr>
                <a:spLocks/>
              </p:cNvSpPr>
              <p:nvPr/>
            </p:nvSpPr>
            <p:spPr bwMode="auto">
              <a:xfrm>
                <a:off x="1423" y="626"/>
                <a:ext cx="1040" cy="560"/>
              </a:xfrm>
              <a:custGeom>
                <a:avLst/>
                <a:gdLst>
                  <a:gd name="T0" fmla="+- 0 2086 1423"/>
                  <a:gd name="T1" fmla="*/ T0 w 1040"/>
                  <a:gd name="T2" fmla="+- 0 763 626"/>
                  <a:gd name="T3" fmla="*/ 763 h 560"/>
                  <a:gd name="T4" fmla="+- 0 2023 1423"/>
                  <a:gd name="T5" fmla="*/ T4 w 1040"/>
                  <a:gd name="T6" fmla="+- 0 775 626"/>
                  <a:gd name="T7" fmla="*/ 775 h 560"/>
                  <a:gd name="T8" fmla="+- 0 1894 1423"/>
                  <a:gd name="T9" fmla="*/ T8 w 1040"/>
                  <a:gd name="T10" fmla="+- 0 814 626"/>
                  <a:gd name="T11" fmla="*/ 814 h 560"/>
                  <a:gd name="T12" fmla="+- 0 1759 1423"/>
                  <a:gd name="T13" fmla="*/ T12 w 1040"/>
                  <a:gd name="T14" fmla="+- 0 823 626"/>
                  <a:gd name="T15" fmla="*/ 823 h 560"/>
                  <a:gd name="T16" fmla="+- 0 2401 1423"/>
                  <a:gd name="T17" fmla="*/ T16 w 1040"/>
                  <a:gd name="T18" fmla="+- 0 823 626"/>
                  <a:gd name="T19" fmla="*/ 823 h 560"/>
                  <a:gd name="T20" fmla="+- 0 2352 1423"/>
                  <a:gd name="T21" fmla="*/ T20 w 1040"/>
                  <a:gd name="T22" fmla="+- 0 802 626"/>
                  <a:gd name="T23" fmla="*/ 802 h 560"/>
                  <a:gd name="T24" fmla="+- 0 2086 1423"/>
                  <a:gd name="T25" fmla="*/ T24 w 1040"/>
                  <a:gd name="T26" fmla="+- 0 763 626"/>
                  <a:gd name="T27" fmla="*/ 763 h 56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040" h="560">
                    <a:moveTo>
                      <a:pt x="663" y="137"/>
                    </a:moveTo>
                    <a:lnTo>
                      <a:pt x="600" y="149"/>
                    </a:lnTo>
                    <a:lnTo>
                      <a:pt x="471" y="188"/>
                    </a:lnTo>
                    <a:lnTo>
                      <a:pt x="336" y="197"/>
                    </a:lnTo>
                    <a:lnTo>
                      <a:pt x="978" y="197"/>
                    </a:lnTo>
                    <a:lnTo>
                      <a:pt x="929" y="176"/>
                    </a:lnTo>
                    <a:lnTo>
                      <a:pt x="663" y="137"/>
                    </a:lnTo>
                    <a:close/>
                  </a:path>
                </a:pathLst>
              </a:custGeom>
              <a:solidFill>
                <a:srgbClr val="F49E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3" name="Group 437"/>
            <p:cNvGrpSpPr>
              <a:grpSpLocks/>
            </p:cNvGrpSpPr>
            <p:nvPr/>
          </p:nvGrpSpPr>
          <p:grpSpPr bwMode="auto">
            <a:xfrm>
              <a:off x="2573" y="286"/>
              <a:ext cx="864" cy="718"/>
              <a:chOff x="2573" y="286"/>
              <a:chExt cx="864" cy="718"/>
            </a:xfrm>
          </p:grpSpPr>
          <p:sp>
            <p:nvSpPr>
              <p:cNvPr id="3317" name="Freeform 438"/>
              <p:cNvSpPr>
                <a:spLocks/>
              </p:cNvSpPr>
              <p:nvPr/>
            </p:nvSpPr>
            <p:spPr bwMode="auto">
              <a:xfrm>
                <a:off x="2573" y="286"/>
                <a:ext cx="864" cy="718"/>
              </a:xfrm>
              <a:custGeom>
                <a:avLst/>
                <a:gdLst>
                  <a:gd name="T0" fmla="+- 0 2782 2573"/>
                  <a:gd name="T1" fmla="*/ T0 w 864"/>
                  <a:gd name="T2" fmla="+- 0 286 286"/>
                  <a:gd name="T3" fmla="*/ 286 h 718"/>
                  <a:gd name="T4" fmla="+- 0 2573 2573"/>
                  <a:gd name="T5" fmla="*/ T4 w 864"/>
                  <a:gd name="T6" fmla="+- 0 398 286"/>
                  <a:gd name="T7" fmla="*/ 398 h 718"/>
                  <a:gd name="T8" fmla="+- 0 2731 2573"/>
                  <a:gd name="T9" fmla="*/ T8 w 864"/>
                  <a:gd name="T10" fmla="+- 0 602 286"/>
                  <a:gd name="T11" fmla="*/ 602 h 718"/>
                  <a:gd name="T12" fmla="+- 0 2930 2573"/>
                  <a:gd name="T13" fmla="*/ T12 w 864"/>
                  <a:gd name="T14" fmla="+- 0 790 286"/>
                  <a:gd name="T15" fmla="*/ 790 h 718"/>
                  <a:gd name="T16" fmla="+- 0 3151 2573"/>
                  <a:gd name="T17" fmla="*/ T16 w 864"/>
                  <a:gd name="T18" fmla="+- 0 960 286"/>
                  <a:gd name="T19" fmla="*/ 960 h 718"/>
                  <a:gd name="T20" fmla="+- 0 3209 2573"/>
                  <a:gd name="T21" fmla="*/ T20 w 864"/>
                  <a:gd name="T22" fmla="+- 0 1003 286"/>
                  <a:gd name="T23" fmla="*/ 1003 h 718"/>
                  <a:gd name="T24" fmla="+- 0 3437 2573"/>
                  <a:gd name="T25" fmla="*/ T24 w 864"/>
                  <a:gd name="T26" fmla="+- 0 883 286"/>
                  <a:gd name="T27" fmla="*/ 883 h 718"/>
                  <a:gd name="T28" fmla="+- 0 3190 2573"/>
                  <a:gd name="T29" fmla="*/ T28 w 864"/>
                  <a:gd name="T30" fmla="+- 0 679 286"/>
                  <a:gd name="T31" fmla="*/ 679 h 718"/>
                  <a:gd name="T32" fmla="+- 0 2854 2573"/>
                  <a:gd name="T33" fmla="*/ T32 w 864"/>
                  <a:gd name="T34" fmla="+- 0 360 286"/>
                  <a:gd name="T35" fmla="*/ 360 h 718"/>
                  <a:gd name="T36" fmla="+- 0 2782 2573"/>
                  <a:gd name="T37" fmla="*/ T36 w 864"/>
                  <a:gd name="T38" fmla="+- 0 286 286"/>
                  <a:gd name="T39" fmla="*/ 286 h 71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864" h="718">
                    <a:moveTo>
                      <a:pt x="209" y="0"/>
                    </a:moveTo>
                    <a:lnTo>
                      <a:pt x="0" y="112"/>
                    </a:lnTo>
                    <a:lnTo>
                      <a:pt x="158" y="316"/>
                    </a:lnTo>
                    <a:lnTo>
                      <a:pt x="357" y="504"/>
                    </a:lnTo>
                    <a:lnTo>
                      <a:pt x="578" y="674"/>
                    </a:lnTo>
                    <a:lnTo>
                      <a:pt x="636" y="717"/>
                    </a:lnTo>
                    <a:lnTo>
                      <a:pt x="864" y="597"/>
                    </a:lnTo>
                    <a:lnTo>
                      <a:pt x="617" y="393"/>
                    </a:lnTo>
                    <a:lnTo>
                      <a:pt x="281" y="74"/>
                    </a:ln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4" name="Group 435"/>
            <p:cNvGrpSpPr>
              <a:grpSpLocks/>
            </p:cNvGrpSpPr>
            <p:nvPr/>
          </p:nvGrpSpPr>
          <p:grpSpPr bwMode="auto">
            <a:xfrm>
              <a:off x="826" y="353"/>
              <a:ext cx="800" cy="848"/>
              <a:chOff x="826" y="353"/>
              <a:chExt cx="800" cy="848"/>
            </a:xfrm>
          </p:grpSpPr>
          <p:sp>
            <p:nvSpPr>
              <p:cNvPr id="3316" name="Freeform 436"/>
              <p:cNvSpPr>
                <a:spLocks/>
              </p:cNvSpPr>
              <p:nvPr/>
            </p:nvSpPr>
            <p:spPr bwMode="auto">
              <a:xfrm>
                <a:off x="826" y="353"/>
                <a:ext cx="800" cy="848"/>
              </a:xfrm>
              <a:custGeom>
                <a:avLst/>
                <a:gdLst>
                  <a:gd name="T0" fmla="+- 0 1318 826"/>
                  <a:gd name="T1" fmla="*/ T0 w 800"/>
                  <a:gd name="T2" fmla="+- 0 353 353"/>
                  <a:gd name="T3" fmla="*/ 353 h 848"/>
                  <a:gd name="T4" fmla="+- 0 1207 826"/>
                  <a:gd name="T5" fmla="*/ T4 w 800"/>
                  <a:gd name="T6" fmla="+- 0 571 353"/>
                  <a:gd name="T7" fmla="*/ 571 h 848"/>
                  <a:gd name="T8" fmla="+- 0 1044 826"/>
                  <a:gd name="T9" fmla="*/ T8 w 800"/>
                  <a:gd name="T10" fmla="+- 0 852 353"/>
                  <a:gd name="T11" fmla="*/ 852 h 848"/>
                  <a:gd name="T12" fmla="+- 0 826 826"/>
                  <a:gd name="T13" fmla="*/ T12 w 800"/>
                  <a:gd name="T14" fmla="+- 0 1104 353"/>
                  <a:gd name="T15" fmla="*/ 1104 h 848"/>
                  <a:gd name="T16" fmla="+- 0 1234 826"/>
                  <a:gd name="T17" fmla="*/ T16 w 800"/>
                  <a:gd name="T18" fmla="+- 0 1200 353"/>
                  <a:gd name="T19" fmla="*/ 1200 h 848"/>
                  <a:gd name="T20" fmla="+- 0 1430 826"/>
                  <a:gd name="T21" fmla="*/ T20 w 800"/>
                  <a:gd name="T22" fmla="+- 0 922 353"/>
                  <a:gd name="T23" fmla="*/ 922 h 848"/>
                  <a:gd name="T24" fmla="+- 0 1538 826"/>
                  <a:gd name="T25" fmla="*/ T24 w 800"/>
                  <a:gd name="T26" fmla="+- 0 713 353"/>
                  <a:gd name="T27" fmla="*/ 713 h 848"/>
                  <a:gd name="T28" fmla="+- 0 1625 826"/>
                  <a:gd name="T29" fmla="*/ T28 w 800"/>
                  <a:gd name="T30" fmla="+- 0 466 353"/>
                  <a:gd name="T31" fmla="*/ 466 h 848"/>
                  <a:gd name="T32" fmla="+- 0 1318 826"/>
                  <a:gd name="T33" fmla="*/ T32 w 800"/>
                  <a:gd name="T34" fmla="+- 0 353 353"/>
                  <a:gd name="T35" fmla="*/ 353 h 8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800" h="848">
                    <a:moveTo>
                      <a:pt x="492" y="0"/>
                    </a:moveTo>
                    <a:lnTo>
                      <a:pt x="381" y="218"/>
                    </a:lnTo>
                    <a:lnTo>
                      <a:pt x="218" y="499"/>
                    </a:lnTo>
                    <a:lnTo>
                      <a:pt x="0" y="751"/>
                    </a:lnTo>
                    <a:lnTo>
                      <a:pt x="408" y="847"/>
                    </a:lnTo>
                    <a:lnTo>
                      <a:pt x="604" y="569"/>
                    </a:lnTo>
                    <a:lnTo>
                      <a:pt x="712" y="360"/>
                    </a:lnTo>
                    <a:lnTo>
                      <a:pt x="799" y="113"/>
                    </a:lnTo>
                    <a:lnTo>
                      <a:pt x="492" y="0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5" name="Group 433"/>
            <p:cNvGrpSpPr>
              <a:grpSpLocks/>
            </p:cNvGrpSpPr>
            <p:nvPr/>
          </p:nvGrpSpPr>
          <p:grpSpPr bwMode="auto">
            <a:xfrm>
              <a:off x="946" y="437"/>
              <a:ext cx="593" cy="694"/>
              <a:chOff x="946" y="437"/>
              <a:chExt cx="593" cy="694"/>
            </a:xfrm>
          </p:grpSpPr>
          <p:sp>
            <p:nvSpPr>
              <p:cNvPr id="3315" name="Freeform 434"/>
              <p:cNvSpPr>
                <a:spLocks/>
              </p:cNvSpPr>
              <p:nvPr/>
            </p:nvSpPr>
            <p:spPr bwMode="auto">
              <a:xfrm>
                <a:off x="946" y="437"/>
                <a:ext cx="593" cy="694"/>
              </a:xfrm>
              <a:custGeom>
                <a:avLst/>
                <a:gdLst>
                  <a:gd name="T0" fmla="+- 0 1354 946"/>
                  <a:gd name="T1" fmla="*/ T0 w 593"/>
                  <a:gd name="T2" fmla="+- 0 437 437"/>
                  <a:gd name="T3" fmla="*/ 437 h 694"/>
                  <a:gd name="T4" fmla="+- 0 1294 946"/>
                  <a:gd name="T5" fmla="*/ T4 w 593"/>
                  <a:gd name="T6" fmla="+- 0 583 437"/>
                  <a:gd name="T7" fmla="*/ 583 h 694"/>
                  <a:gd name="T8" fmla="+- 0 1159 946"/>
                  <a:gd name="T9" fmla="*/ T8 w 593"/>
                  <a:gd name="T10" fmla="+- 0 792 437"/>
                  <a:gd name="T11" fmla="*/ 792 h 694"/>
                  <a:gd name="T12" fmla="+- 0 1042 946"/>
                  <a:gd name="T13" fmla="*/ T12 w 593"/>
                  <a:gd name="T14" fmla="+- 0 960 437"/>
                  <a:gd name="T15" fmla="*/ 960 h 694"/>
                  <a:gd name="T16" fmla="+- 0 946 946"/>
                  <a:gd name="T17" fmla="*/ T16 w 593"/>
                  <a:gd name="T18" fmla="+- 0 1073 437"/>
                  <a:gd name="T19" fmla="*/ 1073 h 694"/>
                  <a:gd name="T20" fmla="+- 0 1186 946"/>
                  <a:gd name="T21" fmla="*/ T20 w 593"/>
                  <a:gd name="T22" fmla="+- 0 1130 437"/>
                  <a:gd name="T23" fmla="*/ 1130 h 694"/>
                  <a:gd name="T24" fmla="+- 0 1308 946"/>
                  <a:gd name="T25" fmla="*/ T24 w 593"/>
                  <a:gd name="T26" fmla="+- 0 982 437"/>
                  <a:gd name="T27" fmla="*/ 982 h 694"/>
                  <a:gd name="T28" fmla="+- 0 1409 946"/>
                  <a:gd name="T29" fmla="*/ T28 w 593"/>
                  <a:gd name="T30" fmla="+- 0 814 437"/>
                  <a:gd name="T31" fmla="*/ 814 h 694"/>
                  <a:gd name="T32" fmla="+- 0 1502 946"/>
                  <a:gd name="T33" fmla="*/ T32 w 593"/>
                  <a:gd name="T34" fmla="+- 0 622 437"/>
                  <a:gd name="T35" fmla="*/ 622 h 694"/>
                  <a:gd name="T36" fmla="+- 0 1538 946"/>
                  <a:gd name="T37" fmla="*/ T36 w 593"/>
                  <a:gd name="T38" fmla="+- 0 499 437"/>
                  <a:gd name="T39" fmla="*/ 499 h 694"/>
                  <a:gd name="T40" fmla="+- 0 1354 946"/>
                  <a:gd name="T41" fmla="*/ T40 w 593"/>
                  <a:gd name="T42" fmla="+- 0 437 437"/>
                  <a:gd name="T43" fmla="*/ 437 h 6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593" h="694">
                    <a:moveTo>
                      <a:pt x="408" y="0"/>
                    </a:moveTo>
                    <a:lnTo>
                      <a:pt x="348" y="146"/>
                    </a:lnTo>
                    <a:lnTo>
                      <a:pt x="213" y="355"/>
                    </a:lnTo>
                    <a:lnTo>
                      <a:pt x="96" y="523"/>
                    </a:lnTo>
                    <a:lnTo>
                      <a:pt x="0" y="636"/>
                    </a:lnTo>
                    <a:lnTo>
                      <a:pt x="240" y="693"/>
                    </a:lnTo>
                    <a:lnTo>
                      <a:pt x="362" y="545"/>
                    </a:lnTo>
                    <a:lnTo>
                      <a:pt x="463" y="377"/>
                    </a:lnTo>
                    <a:lnTo>
                      <a:pt x="556" y="185"/>
                    </a:lnTo>
                    <a:lnTo>
                      <a:pt x="592" y="62"/>
                    </a:lnTo>
                    <a:lnTo>
                      <a:pt x="408" y="0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6" name="Group 431"/>
            <p:cNvGrpSpPr>
              <a:grpSpLocks/>
            </p:cNvGrpSpPr>
            <p:nvPr/>
          </p:nvGrpSpPr>
          <p:grpSpPr bwMode="auto">
            <a:xfrm>
              <a:off x="2666" y="374"/>
              <a:ext cx="658" cy="550"/>
              <a:chOff x="2666" y="374"/>
              <a:chExt cx="658" cy="550"/>
            </a:xfrm>
          </p:grpSpPr>
          <p:sp>
            <p:nvSpPr>
              <p:cNvPr id="3314" name="Freeform 432"/>
              <p:cNvSpPr>
                <a:spLocks/>
              </p:cNvSpPr>
              <p:nvPr/>
            </p:nvSpPr>
            <p:spPr bwMode="auto">
              <a:xfrm>
                <a:off x="2666" y="374"/>
                <a:ext cx="658" cy="550"/>
              </a:xfrm>
              <a:custGeom>
                <a:avLst/>
                <a:gdLst>
                  <a:gd name="T0" fmla="+- 0 2760 2666"/>
                  <a:gd name="T1" fmla="*/ T0 w 658"/>
                  <a:gd name="T2" fmla="+- 0 374 374"/>
                  <a:gd name="T3" fmla="*/ 374 h 550"/>
                  <a:gd name="T4" fmla="+- 0 2666 2666"/>
                  <a:gd name="T5" fmla="*/ T4 w 658"/>
                  <a:gd name="T6" fmla="+- 0 420 374"/>
                  <a:gd name="T7" fmla="*/ 420 h 550"/>
                  <a:gd name="T8" fmla="+- 0 2750 2666"/>
                  <a:gd name="T9" fmla="*/ T8 w 658"/>
                  <a:gd name="T10" fmla="+- 0 528 374"/>
                  <a:gd name="T11" fmla="*/ 528 h 550"/>
                  <a:gd name="T12" fmla="+- 0 2868 2666"/>
                  <a:gd name="T13" fmla="*/ T12 w 658"/>
                  <a:gd name="T14" fmla="+- 0 650 374"/>
                  <a:gd name="T15" fmla="*/ 650 h 550"/>
                  <a:gd name="T16" fmla="+- 0 3019 2666"/>
                  <a:gd name="T17" fmla="*/ T16 w 658"/>
                  <a:gd name="T18" fmla="+- 0 785 374"/>
                  <a:gd name="T19" fmla="*/ 785 h 550"/>
                  <a:gd name="T20" fmla="+- 0 3199 2666"/>
                  <a:gd name="T21" fmla="*/ T20 w 658"/>
                  <a:gd name="T22" fmla="+- 0 924 374"/>
                  <a:gd name="T23" fmla="*/ 924 h 550"/>
                  <a:gd name="T24" fmla="+- 0 3324 2666"/>
                  <a:gd name="T25" fmla="*/ T24 w 658"/>
                  <a:gd name="T26" fmla="+- 0 866 374"/>
                  <a:gd name="T27" fmla="*/ 866 h 550"/>
                  <a:gd name="T28" fmla="+- 0 3173 2666"/>
                  <a:gd name="T29" fmla="*/ T28 w 658"/>
                  <a:gd name="T30" fmla="+- 0 754 374"/>
                  <a:gd name="T31" fmla="*/ 754 h 550"/>
                  <a:gd name="T32" fmla="+- 0 3005 2666"/>
                  <a:gd name="T33" fmla="*/ T32 w 658"/>
                  <a:gd name="T34" fmla="+- 0 610 374"/>
                  <a:gd name="T35" fmla="*/ 610 h 550"/>
                  <a:gd name="T36" fmla="+- 0 2815 2666"/>
                  <a:gd name="T37" fmla="*/ T36 w 658"/>
                  <a:gd name="T38" fmla="+- 0 434 374"/>
                  <a:gd name="T39" fmla="*/ 434 h 550"/>
                  <a:gd name="T40" fmla="+- 0 2760 2666"/>
                  <a:gd name="T41" fmla="*/ T40 w 658"/>
                  <a:gd name="T42" fmla="+- 0 374 374"/>
                  <a:gd name="T43" fmla="*/ 374 h 5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658" h="550">
                    <a:moveTo>
                      <a:pt x="94" y="0"/>
                    </a:moveTo>
                    <a:lnTo>
                      <a:pt x="0" y="46"/>
                    </a:lnTo>
                    <a:lnTo>
                      <a:pt x="84" y="154"/>
                    </a:lnTo>
                    <a:lnTo>
                      <a:pt x="202" y="276"/>
                    </a:lnTo>
                    <a:lnTo>
                      <a:pt x="353" y="411"/>
                    </a:lnTo>
                    <a:lnTo>
                      <a:pt x="533" y="550"/>
                    </a:lnTo>
                    <a:lnTo>
                      <a:pt x="658" y="492"/>
                    </a:lnTo>
                    <a:lnTo>
                      <a:pt x="507" y="380"/>
                    </a:lnTo>
                    <a:lnTo>
                      <a:pt x="339" y="236"/>
                    </a:lnTo>
                    <a:lnTo>
                      <a:pt x="149" y="6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7" name="Group 428"/>
            <p:cNvGrpSpPr>
              <a:grpSpLocks/>
            </p:cNvGrpSpPr>
            <p:nvPr/>
          </p:nvGrpSpPr>
          <p:grpSpPr bwMode="auto">
            <a:xfrm>
              <a:off x="866" y="31"/>
              <a:ext cx="2204" cy="478"/>
              <a:chOff x="866" y="31"/>
              <a:chExt cx="2204" cy="478"/>
            </a:xfrm>
          </p:grpSpPr>
          <p:sp>
            <p:nvSpPr>
              <p:cNvPr id="3312" name="Freeform 430"/>
              <p:cNvSpPr>
                <a:spLocks/>
              </p:cNvSpPr>
              <p:nvPr/>
            </p:nvSpPr>
            <p:spPr bwMode="auto">
              <a:xfrm>
                <a:off x="866" y="31"/>
                <a:ext cx="2204" cy="478"/>
              </a:xfrm>
              <a:custGeom>
                <a:avLst/>
                <a:gdLst>
                  <a:gd name="T0" fmla="+- 0 2852 866"/>
                  <a:gd name="T1" fmla="*/ T0 w 2204"/>
                  <a:gd name="T2" fmla="+- 0 180 31"/>
                  <a:gd name="T3" fmla="*/ 180 h 478"/>
                  <a:gd name="T4" fmla="+- 0 1963 866"/>
                  <a:gd name="T5" fmla="*/ T4 w 2204"/>
                  <a:gd name="T6" fmla="+- 0 180 31"/>
                  <a:gd name="T7" fmla="*/ 180 h 478"/>
                  <a:gd name="T8" fmla="+- 0 2402 866"/>
                  <a:gd name="T9" fmla="*/ T8 w 2204"/>
                  <a:gd name="T10" fmla="+- 0 509 31"/>
                  <a:gd name="T11" fmla="*/ 509 h 478"/>
                  <a:gd name="T12" fmla="+- 0 2618 866"/>
                  <a:gd name="T13" fmla="*/ T12 w 2204"/>
                  <a:gd name="T14" fmla="+- 0 487 31"/>
                  <a:gd name="T15" fmla="*/ 487 h 478"/>
                  <a:gd name="T16" fmla="+- 0 2585 866"/>
                  <a:gd name="T17" fmla="*/ T16 w 2204"/>
                  <a:gd name="T18" fmla="+- 0 401 31"/>
                  <a:gd name="T19" fmla="*/ 401 h 478"/>
                  <a:gd name="T20" fmla="+- 0 2777 866"/>
                  <a:gd name="T21" fmla="*/ T20 w 2204"/>
                  <a:gd name="T22" fmla="+- 0 295 31"/>
                  <a:gd name="T23" fmla="*/ 295 h 478"/>
                  <a:gd name="T24" fmla="+- 0 2750 866"/>
                  <a:gd name="T25" fmla="*/ T24 w 2204"/>
                  <a:gd name="T26" fmla="+- 0 245 31"/>
                  <a:gd name="T27" fmla="*/ 245 h 478"/>
                  <a:gd name="T28" fmla="+- 0 2852 866"/>
                  <a:gd name="T29" fmla="*/ T28 w 2204"/>
                  <a:gd name="T30" fmla="+- 0 180 31"/>
                  <a:gd name="T31" fmla="*/ 180 h 4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204" h="478">
                    <a:moveTo>
                      <a:pt x="1986" y="149"/>
                    </a:moveTo>
                    <a:lnTo>
                      <a:pt x="1097" y="149"/>
                    </a:lnTo>
                    <a:lnTo>
                      <a:pt x="1536" y="478"/>
                    </a:lnTo>
                    <a:lnTo>
                      <a:pt x="1752" y="456"/>
                    </a:lnTo>
                    <a:lnTo>
                      <a:pt x="1719" y="370"/>
                    </a:lnTo>
                    <a:lnTo>
                      <a:pt x="1911" y="264"/>
                    </a:lnTo>
                    <a:lnTo>
                      <a:pt x="1884" y="214"/>
                    </a:lnTo>
                    <a:lnTo>
                      <a:pt x="1986" y="149"/>
                    </a:lnTo>
                    <a:close/>
                  </a:path>
                </a:pathLst>
              </a:custGeom>
              <a:solidFill>
                <a:srgbClr val="BA7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13" name="Freeform 429"/>
              <p:cNvSpPr>
                <a:spLocks/>
              </p:cNvSpPr>
              <p:nvPr/>
            </p:nvSpPr>
            <p:spPr bwMode="auto">
              <a:xfrm>
                <a:off x="866" y="31"/>
                <a:ext cx="2204" cy="478"/>
              </a:xfrm>
              <a:custGeom>
                <a:avLst/>
                <a:gdLst>
                  <a:gd name="T0" fmla="+- 0 2630 866"/>
                  <a:gd name="T1" fmla="*/ T0 w 2204"/>
                  <a:gd name="T2" fmla="+- 0 31 31"/>
                  <a:gd name="T3" fmla="*/ 31 h 478"/>
                  <a:gd name="T4" fmla="+- 0 1454 866"/>
                  <a:gd name="T5" fmla="*/ T4 w 2204"/>
                  <a:gd name="T6" fmla="+- 0 55 31"/>
                  <a:gd name="T7" fmla="*/ 55 h 478"/>
                  <a:gd name="T8" fmla="+- 0 866 866"/>
                  <a:gd name="T9" fmla="*/ T8 w 2204"/>
                  <a:gd name="T10" fmla="+- 0 55 31"/>
                  <a:gd name="T11" fmla="*/ 55 h 478"/>
                  <a:gd name="T12" fmla="+- 0 938 866"/>
                  <a:gd name="T13" fmla="*/ T12 w 2204"/>
                  <a:gd name="T14" fmla="+- 0 103 31"/>
                  <a:gd name="T15" fmla="*/ 103 h 478"/>
                  <a:gd name="T16" fmla="+- 0 1327 866"/>
                  <a:gd name="T17" fmla="*/ T16 w 2204"/>
                  <a:gd name="T18" fmla="+- 0 310 31"/>
                  <a:gd name="T19" fmla="*/ 310 h 478"/>
                  <a:gd name="T20" fmla="+- 0 1330 866"/>
                  <a:gd name="T21" fmla="*/ T20 w 2204"/>
                  <a:gd name="T22" fmla="+- 0 367 31"/>
                  <a:gd name="T23" fmla="*/ 367 h 478"/>
                  <a:gd name="T24" fmla="+- 0 1526 866"/>
                  <a:gd name="T25" fmla="*/ T24 w 2204"/>
                  <a:gd name="T26" fmla="+- 0 434 31"/>
                  <a:gd name="T27" fmla="*/ 434 h 478"/>
                  <a:gd name="T28" fmla="+- 0 1963 866"/>
                  <a:gd name="T29" fmla="*/ T28 w 2204"/>
                  <a:gd name="T30" fmla="+- 0 180 31"/>
                  <a:gd name="T31" fmla="*/ 180 h 478"/>
                  <a:gd name="T32" fmla="+- 0 2852 866"/>
                  <a:gd name="T33" fmla="*/ T32 w 2204"/>
                  <a:gd name="T34" fmla="+- 0 180 31"/>
                  <a:gd name="T35" fmla="*/ 180 h 478"/>
                  <a:gd name="T36" fmla="+- 0 3070 866"/>
                  <a:gd name="T37" fmla="*/ T36 w 2204"/>
                  <a:gd name="T38" fmla="+- 0 41 31"/>
                  <a:gd name="T39" fmla="*/ 41 h 478"/>
                  <a:gd name="T40" fmla="+- 0 2630 866"/>
                  <a:gd name="T41" fmla="*/ T40 w 2204"/>
                  <a:gd name="T42" fmla="+- 0 31 31"/>
                  <a:gd name="T43" fmla="*/ 31 h 47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2204" h="478">
                    <a:moveTo>
                      <a:pt x="1764" y="0"/>
                    </a:moveTo>
                    <a:lnTo>
                      <a:pt x="588" y="24"/>
                    </a:lnTo>
                    <a:lnTo>
                      <a:pt x="0" y="24"/>
                    </a:lnTo>
                    <a:lnTo>
                      <a:pt x="72" y="72"/>
                    </a:lnTo>
                    <a:lnTo>
                      <a:pt x="461" y="279"/>
                    </a:lnTo>
                    <a:lnTo>
                      <a:pt x="464" y="336"/>
                    </a:lnTo>
                    <a:lnTo>
                      <a:pt x="660" y="403"/>
                    </a:lnTo>
                    <a:lnTo>
                      <a:pt x="1097" y="149"/>
                    </a:lnTo>
                    <a:lnTo>
                      <a:pt x="1986" y="149"/>
                    </a:lnTo>
                    <a:lnTo>
                      <a:pt x="2204" y="10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rgbClr val="BA7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8" name="Group 425"/>
            <p:cNvGrpSpPr>
              <a:grpSpLocks/>
            </p:cNvGrpSpPr>
            <p:nvPr/>
          </p:nvGrpSpPr>
          <p:grpSpPr bwMode="auto">
            <a:xfrm>
              <a:off x="295" y="1027"/>
              <a:ext cx="641" cy="636"/>
              <a:chOff x="295" y="1027"/>
              <a:chExt cx="641" cy="636"/>
            </a:xfrm>
          </p:grpSpPr>
          <p:sp>
            <p:nvSpPr>
              <p:cNvPr id="3310" name="Freeform 427"/>
              <p:cNvSpPr>
                <a:spLocks/>
              </p:cNvSpPr>
              <p:nvPr/>
            </p:nvSpPr>
            <p:spPr bwMode="auto">
              <a:xfrm>
                <a:off x="295" y="1027"/>
                <a:ext cx="641" cy="636"/>
              </a:xfrm>
              <a:custGeom>
                <a:avLst/>
                <a:gdLst>
                  <a:gd name="T0" fmla="+- 0 916 295"/>
                  <a:gd name="T1" fmla="*/ T0 w 641"/>
                  <a:gd name="T2" fmla="+- 0 1632 1027"/>
                  <a:gd name="T3" fmla="*/ 1632 h 636"/>
                  <a:gd name="T4" fmla="+- 0 552 295"/>
                  <a:gd name="T5" fmla="*/ T4 w 641"/>
                  <a:gd name="T6" fmla="+- 0 1632 1027"/>
                  <a:gd name="T7" fmla="*/ 1632 h 636"/>
                  <a:gd name="T8" fmla="+- 0 936 295"/>
                  <a:gd name="T9" fmla="*/ T8 w 641"/>
                  <a:gd name="T10" fmla="+- 0 1663 1027"/>
                  <a:gd name="T11" fmla="*/ 1663 h 636"/>
                  <a:gd name="T12" fmla="+- 0 916 295"/>
                  <a:gd name="T13" fmla="*/ T12 w 641"/>
                  <a:gd name="T14" fmla="+- 0 1632 1027"/>
                  <a:gd name="T15" fmla="*/ 1632 h 6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41" h="636">
                    <a:moveTo>
                      <a:pt x="621" y="605"/>
                    </a:moveTo>
                    <a:lnTo>
                      <a:pt x="257" y="605"/>
                    </a:lnTo>
                    <a:lnTo>
                      <a:pt x="641" y="636"/>
                    </a:lnTo>
                    <a:lnTo>
                      <a:pt x="621" y="605"/>
                    </a:lnTo>
                    <a:close/>
                  </a:path>
                </a:pathLst>
              </a:custGeom>
              <a:solidFill>
                <a:srgbClr val="BA7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11" name="Freeform 426"/>
              <p:cNvSpPr>
                <a:spLocks/>
              </p:cNvSpPr>
              <p:nvPr/>
            </p:nvSpPr>
            <p:spPr bwMode="auto">
              <a:xfrm>
                <a:off x="295" y="1027"/>
                <a:ext cx="641" cy="636"/>
              </a:xfrm>
              <a:custGeom>
                <a:avLst/>
                <a:gdLst>
                  <a:gd name="T0" fmla="+- 0 310 295"/>
                  <a:gd name="T1" fmla="*/ T0 w 641"/>
                  <a:gd name="T2" fmla="+- 0 1027 1027"/>
                  <a:gd name="T3" fmla="*/ 1027 h 636"/>
                  <a:gd name="T4" fmla="+- 0 295 295"/>
                  <a:gd name="T5" fmla="*/ T4 w 641"/>
                  <a:gd name="T6" fmla="+- 0 1294 1027"/>
                  <a:gd name="T7" fmla="*/ 1294 h 636"/>
                  <a:gd name="T8" fmla="+- 0 295 295"/>
                  <a:gd name="T9" fmla="*/ T8 w 641"/>
                  <a:gd name="T10" fmla="+- 0 1637 1027"/>
                  <a:gd name="T11" fmla="*/ 1637 h 636"/>
                  <a:gd name="T12" fmla="+- 0 552 295"/>
                  <a:gd name="T13" fmla="*/ T12 w 641"/>
                  <a:gd name="T14" fmla="+- 0 1632 1027"/>
                  <a:gd name="T15" fmla="*/ 1632 h 636"/>
                  <a:gd name="T16" fmla="+- 0 916 295"/>
                  <a:gd name="T17" fmla="*/ T16 w 641"/>
                  <a:gd name="T18" fmla="+- 0 1632 1027"/>
                  <a:gd name="T19" fmla="*/ 1632 h 636"/>
                  <a:gd name="T20" fmla="+- 0 698 295"/>
                  <a:gd name="T21" fmla="*/ T20 w 641"/>
                  <a:gd name="T22" fmla="+- 0 1284 1027"/>
                  <a:gd name="T23" fmla="*/ 1284 h 636"/>
                  <a:gd name="T24" fmla="+- 0 518 295"/>
                  <a:gd name="T25" fmla="*/ T24 w 641"/>
                  <a:gd name="T26" fmla="+- 0 1152 1027"/>
                  <a:gd name="T27" fmla="*/ 1152 h 636"/>
                  <a:gd name="T28" fmla="+- 0 583 295"/>
                  <a:gd name="T29" fmla="*/ T28 w 641"/>
                  <a:gd name="T30" fmla="+- 0 1097 1027"/>
                  <a:gd name="T31" fmla="*/ 1097 h 636"/>
                  <a:gd name="T32" fmla="+- 0 310 295"/>
                  <a:gd name="T33" fmla="*/ T32 w 641"/>
                  <a:gd name="T34" fmla="+- 0 1027 1027"/>
                  <a:gd name="T35" fmla="*/ 1027 h 6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41" h="636">
                    <a:moveTo>
                      <a:pt x="15" y="0"/>
                    </a:moveTo>
                    <a:lnTo>
                      <a:pt x="0" y="267"/>
                    </a:lnTo>
                    <a:lnTo>
                      <a:pt x="0" y="610"/>
                    </a:lnTo>
                    <a:lnTo>
                      <a:pt x="257" y="605"/>
                    </a:lnTo>
                    <a:lnTo>
                      <a:pt x="621" y="605"/>
                    </a:lnTo>
                    <a:lnTo>
                      <a:pt x="403" y="257"/>
                    </a:lnTo>
                    <a:lnTo>
                      <a:pt x="223" y="125"/>
                    </a:lnTo>
                    <a:lnTo>
                      <a:pt x="288" y="7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A7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9" name="Group 421"/>
            <p:cNvGrpSpPr>
              <a:grpSpLocks/>
            </p:cNvGrpSpPr>
            <p:nvPr/>
          </p:nvGrpSpPr>
          <p:grpSpPr bwMode="auto">
            <a:xfrm>
              <a:off x="2861" y="739"/>
              <a:ext cx="953" cy="1659"/>
              <a:chOff x="2861" y="739"/>
              <a:chExt cx="953" cy="1659"/>
            </a:xfrm>
          </p:grpSpPr>
          <p:sp>
            <p:nvSpPr>
              <p:cNvPr id="3307" name="Freeform 424"/>
              <p:cNvSpPr>
                <a:spLocks/>
              </p:cNvSpPr>
              <p:nvPr/>
            </p:nvSpPr>
            <p:spPr bwMode="auto">
              <a:xfrm>
                <a:off x="2861" y="739"/>
                <a:ext cx="953" cy="1659"/>
              </a:xfrm>
              <a:custGeom>
                <a:avLst/>
                <a:gdLst>
                  <a:gd name="T0" fmla="+- 0 2954 2861"/>
                  <a:gd name="T1" fmla="*/ T0 w 953"/>
                  <a:gd name="T2" fmla="+- 0 823 739"/>
                  <a:gd name="T3" fmla="*/ 823 h 1659"/>
                  <a:gd name="T4" fmla="+- 0 2921 2861"/>
                  <a:gd name="T5" fmla="*/ T4 w 953"/>
                  <a:gd name="T6" fmla="+- 0 898 739"/>
                  <a:gd name="T7" fmla="*/ 898 h 1659"/>
                  <a:gd name="T8" fmla="+- 0 3199 2861"/>
                  <a:gd name="T9" fmla="*/ T8 w 953"/>
                  <a:gd name="T10" fmla="+- 0 1104 739"/>
                  <a:gd name="T11" fmla="*/ 1104 h 1659"/>
                  <a:gd name="T12" fmla="+- 0 3509 2861"/>
                  <a:gd name="T13" fmla="*/ T12 w 953"/>
                  <a:gd name="T14" fmla="+- 0 1322 739"/>
                  <a:gd name="T15" fmla="*/ 1322 h 1659"/>
                  <a:gd name="T16" fmla="+- 0 3650 2861"/>
                  <a:gd name="T17" fmla="*/ T16 w 953"/>
                  <a:gd name="T18" fmla="+- 0 1435 739"/>
                  <a:gd name="T19" fmla="*/ 1435 h 1659"/>
                  <a:gd name="T20" fmla="+- 0 3430 2861"/>
                  <a:gd name="T21" fmla="*/ T20 w 953"/>
                  <a:gd name="T22" fmla="+- 0 1625 739"/>
                  <a:gd name="T23" fmla="*/ 1625 h 1659"/>
                  <a:gd name="T24" fmla="+- 0 3235 2861"/>
                  <a:gd name="T25" fmla="*/ T24 w 953"/>
                  <a:gd name="T26" fmla="+- 0 1766 739"/>
                  <a:gd name="T27" fmla="*/ 1766 h 1659"/>
                  <a:gd name="T28" fmla="+- 0 3554 2861"/>
                  <a:gd name="T29" fmla="*/ T28 w 953"/>
                  <a:gd name="T30" fmla="+- 0 2062 739"/>
                  <a:gd name="T31" fmla="*/ 2062 h 1659"/>
                  <a:gd name="T32" fmla="+- 0 3120 2861"/>
                  <a:gd name="T33" fmla="*/ T32 w 953"/>
                  <a:gd name="T34" fmla="+- 0 2268 739"/>
                  <a:gd name="T35" fmla="*/ 2268 h 1659"/>
                  <a:gd name="T36" fmla="+- 0 2861 2861"/>
                  <a:gd name="T37" fmla="*/ T36 w 953"/>
                  <a:gd name="T38" fmla="+- 0 2386 739"/>
                  <a:gd name="T39" fmla="*/ 2386 h 1659"/>
                  <a:gd name="T40" fmla="+- 0 3326 2861"/>
                  <a:gd name="T41" fmla="*/ T40 w 953"/>
                  <a:gd name="T42" fmla="+- 0 2398 739"/>
                  <a:gd name="T43" fmla="*/ 2398 h 1659"/>
                  <a:gd name="T44" fmla="+- 0 3785 2861"/>
                  <a:gd name="T45" fmla="*/ T44 w 953"/>
                  <a:gd name="T46" fmla="+- 0 2390 739"/>
                  <a:gd name="T47" fmla="*/ 2390 h 1659"/>
                  <a:gd name="T48" fmla="+- 0 3794 2861"/>
                  <a:gd name="T49" fmla="*/ T48 w 953"/>
                  <a:gd name="T50" fmla="+- 0 1898 739"/>
                  <a:gd name="T51" fmla="*/ 1898 h 1659"/>
                  <a:gd name="T52" fmla="+- 0 3814 2861"/>
                  <a:gd name="T53" fmla="*/ T52 w 953"/>
                  <a:gd name="T54" fmla="+- 0 1181 739"/>
                  <a:gd name="T55" fmla="*/ 1181 h 1659"/>
                  <a:gd name="T56" fmla="+- 0 3810 2861"/>
                  <a:gd name="T57" fmla="*/ T56 w 953"/>
                  <a:gd name="T58" fmla="+- 0 996 739"/>
                  <a:gd name="T59" fmla="*/ 996 h 1659"/>
                  <a:gd name="T60" fmla="+- 0 3202 2861"/>
                  <a:gd name="T61" fmla="*/ T60 w 953"/>
                  <a:gd name="T62" fmla="+- 0 996 739"/>
                  <a:gd name="T63" fmla="*/ 996 h 1659"/>
                  <a:gd name="T64" fmla="+- 0 2954 2861"/>
                  <a:gd name="T65" fmla="*/ T64 w 953"/>
                  <a:gd name="T66" fmla="+- 0 823 739"/>
                  <a:gd name="T67" fmla="*/ 823 h 16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953" h="1659">
                    <a:moveTo>
                      <a:pt x="93" y="84"/>
                    </a:moveTo>
                    <a:lnTo>
                      <a:pt x="60" y="159"/>
                    </a:lnTo>
                    <a:lnTo>
                      <a:pt x="338" y="365"/>
                    </a:lnTo>
                    <a:lnTo>
                      <a:pt x="648" y="583"/>
                    </a:lnTo>
                    <a:lnTo>
                      <a:pt x="789" y="696"/>
                    </a:lnTo>
                    <a:lnTo>
                      <a:pt x="569" y="886"/>
                    </a:lnTo>
                    <a:lnTo>
                      <a:pt x="374" y="1027"/>
                    </a:lnTo>
                    <a:lnTo>
                      <a:pt x="693" y="1323"/>
                    </a:lnTo>
                    <a:lnTo>
                      <a:pt x="259" y="1529"/>
                    </a:lnTo>
                    <a:lnTo>
                      <a:pt x="0" y="1647"/>
                    </a:lnTo>
                    <a:lnTo>
                      <a:pt x="465" y="1659"/>
                    </a:lnTo>
                    <a:lnTo>
                      <a:pt x="924" y="1651"/>
                    </a:lnTo>
                    <a:lnTo>
                      <a:pt x="933" y="1159"/>
                    </a:lnTo>
                    <a:lnTo>
                      <a:pt x="953" y="442"/>
                    </a:lnTo>
                    <a:lnTo>
                      <a:pt x="949" y="257"/>
                    </a:lnTo>
                    <a:lnTo>
                      <a:pt x="341" y="257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BA7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08" name="Freeform 423"/>
              <p:cNvSpPr>
                <a:spLocks/>
              </p:cNvSpPr>
              <p:nvPr/>
            </p:nvSpPr>
            <p:spPr bwMode="auto">
              <a:xfrm>
                <a:off x="2861" y="739"/>
                <a:ext cx="953" cy="1659"/>
              </a:xfrm>
              <a:custGeom>
                <a:avLst/>
                <a:gdLst>
                  <a:gd name="T0" fmla="+- 0 3432 2861"/>
                  <a:gd name="T1" fmla="*/ T0 w 953"/>
                  <a:gd name="T2" fmla="+- 0 886 739"/>
                  <a:gd name="T3" fmla="*/ 886 h 1659"/>
                  <a:gd name="T4" fmla="+- 0 3202 2861"/>
                  <a:gd name="T5" fmla="*/ T4 w 953"/>
                  <a:gd name="T6" fmla="+- 0 996 739"/>
                  <a:gd name="T7" fmla="*/ 996 h 1659"/>
                  <a:gd name="T8" fmla="+- 0 3810 2861"/>
                  <a:gd name="T9" fmla="*/ T8 w 953"/>
                  <a:gd name="T10" fmla="+- 0 996 739"/>
                  <a:gd name="T11" fmla="*/ 996 h 1659"/>
                  <a:gd name="T12" fmla="+- 0 3809 2861"/>
                  <a:gd name="T13" fmla="*/ T12 w 953"/>
                  <a:gd name="T14" fmla="+- 0 950 739"/>
                  <a:gd name="T15" fmla="*/ 950 h 1659"/>
                  <a:gd name="T16" fmla="+- 0 3521 2861"/>
                  <a:gd name="T17" fmla="*/ T16 w 953"/>
                  <a:gd name="T18" fmla="+- 0 950 739"/>
                  <a:gd name="T19" fmla="*/ 950 h 1659"/>
                  <a:gd name="T20" fmla="+- 0 3432 2861"/>
                  <a:gd name="T21" fmla="*/ T20 w 953"/>
                  <a:gd name="T22" fmla="+- 0 886 739"/>
                  <a:gd name="T23" fmla="*/ 886 h 16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53" h="1659">
                    <a:moveTo>
                      <a:pt x="571" y="147"/>
                    </a:moveTo>
                    <a:lnTo>
                      <a:pt x="341" y="257"/>
                    </a:lnTo>
                    <a:lnTo>
                      <a:pt x="949" y="257"/>
                    </a:lnTo>
                    <a:lnTo>
                      <a:pt x="948" y="211"/>
                    </a:lnTo>
                    <a:lnTo>
                      <a:pt x="660" y="211"/>
                    </a:lnTo>
                    <a:lnTo>
                      <a:pt x="571" y="147"/>
                    </a:lnTo>
                    <a:close/>
                  </a:path>
                </a:pathLst>
              </a:custGeom>
              <a:solidFill>
                <a:srgbClr val="BA7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09" name="Freeform 422"/>
              <p:cNvSpPr>
                <a:spLocks/>
              </p:cNvSpPr>
              <p:nvPr/>
            </p:nvSpPr>
            <p:spPr bwMode="auto">
              <a:xfrm>
                <a:off x="2861" y="739"/>
                <a:ext cx="953" cy="1659"/>
              </a:xfrm>
              <a:custGeom>
                <a:avLst/>
                <a:gdLst>
                  <a:gd name="T0" fmla="+- 0 3804 2861"/>
                  <a:gd name="T1" fmla="*/ T0 w 953"/>
                  <a:gd name="T2" fmla="+- 0 739 739"/>
                  <a:gd name="T3" fmla="*/ 739 h 1659"/>
                  <a:gd name="T4" fmla="+- 0 3521 2861"/>
                  <a:gd name="T5" fmla="*/ T4 w 953"/>
                  <a:gd name="T6" fmla="+- 0 950 739"/>
                  <a:gd name="T7" fmla="*/ 950 h 1659"/>
                  <a:gd name="T8" fmla="+- 0 3809 2861"/>
                  <a:gd name="T9" fmla="*/ T8 w 953"/>
                  <a:gd name="T10" fmla="+- 0 950 739"/>
                  <a:gd name="T11" fmla="*/ 950 h 1659"/>
                  <a:gd name="T12" fmla="+- 0 3804 2861"/>
                  <a:gd name="T13" fmla="*/ T12 w 953"/>
                  <a:gd name="T14" fmla="+- 0 739 739"/>
                  <a:gd name="T15" fmla="*/ 739 h 16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53" h="1659">
                    <a:moveTo>
                      <a:pt x="943" y="0"/>
                    </a:moveTo>
                    <a:lnTo>
                      <a:pt x="660" y="211"/>
                    </a:lnTo>
                    <a:lnTo>
                      <a:pt x="948" y="211"/>
                    </a:lnTo>
                    <a:lnTo>
                      <a:pt x="943" y="0"/>
                    </a:lnTo>
                    <a:close/>
                  </a:path>
                </a:pathLst>
              </a:custGeom>
              <a:solidFill>
                <a:srgbClr val="BA7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0" name="Group 419"/>
            <p:cNvGrpSpPr>
              <a:grpSpLocks/>
            </p:cNvGrpSpPr>
            <p:nvPr/>
          </p:nvGrpSpPr>
          <p:grpSpPr bwMode="auto">
            <a:xfrm>
              <a:off x="341" y="2100"/>
              <a:ext cx="1073" cy="298"/>
              <a:chOff x="341" y="2100"/>
              <a:chExt cx="1073" cy="298"/>
            </a:xfrm>
          </p:grpSpPr>
          <p:sp>
            <p:nvSpPr>
              <p:cNvPr id="3306" name="Freeform 420"/>
              <p:cNvSpPr>
                <a:spLocks/>
              </p:cNvSpPr>
              <p:nvPr/>
            </p:nvSpPr>
            <p:spPr bwMode="auto">
              <a:xfrm>
                <a:off x="341" y="2100"/>
                <a:ext cx="1073" cy="298"/>
              </a:xfrm>
              <a:custGeom>
                <a:avLst/>
                <a:gdLst>
                  <a:gd name="T0" fmla="+- 0 802 341"/>
                  <a:gd name="T1" fmla="*/ T0 w 1073"/>
                  <a:gd name="T2" fmla="+- 0 2100 2100"/>
                  <a:gd name="T3" fmla="*/ 2100 h 298"/>
                  <a:gd name="T4" fmla="+- 0 341 341"/>
                  <a:gd name="T5" fmla="*/ T4 w 1073"/>
                  <a:gd name="T6" fmla="+- 0 2102 2100"/>
                  <a:gd name="T7" fmla="*/ 2102 h 298"/>
                  <a:gd name="T8" fmla="+- 0 341 341"/>
                  <a:gd name="T9" fmla="*/ T8 w 1073"/>
                  <a:gd name="T10" fmla="+- 0 2398 2100"/>
                  <a:gd name="T11" fmla="*/ 2398 h 298"/>
                  <a:gd name="T12" fmla="+- 0 1414 341"/>
                  <a:gd name="T13" fmla="*/ T12 w 1073"/>
                  <a:gd name="T14" fmla="+- 0 2393 2100"/>
                  <a:gd name="T15" fmla="*/ 2393 h 298"/>
                  <a:gd name="T16" fmla="+- 0 1210 341"/>
                  <a:gd name="T17" fmla="*/ T16 w 1073"/>
                  <a:gd name="T18" fmla="+- 0 2102 2100"/>
                  <a:gd name="T19" fmla="*/ 2102 h 298"/>
                  <a:gd name="T20" fmla="+- 0 802 341"/>
                  <a:gd name="T21" fmla="*/ T20 w 1073"/>
                  <a:gd name="T22" fmla="+- 0 2100 2100"/>
                  <a:gd name="T23" fmla="*/ 2100 h 2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073" h="298">
                    <a:moveTo>
                      <a:pt x="461" y="0"/>
                    </a:moveTo>
                    <a:lnTo>
                      <a:pt x="0" y="2"/>
                    </a:lnTo>
                    <a:lnTo>
                      <a:pt x="0" y="298"/>
                    </a:lnTo>
                    <a:lnTo>
                      <a:pt x="1073" y="293"/>
                    </a:lnTo>
                    <a:lnTo>
                      <a:pt x="869" y="2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BA75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1" name="Group 416"/>
            <p:cNvGrpSpPr>
              <a:grpSpLocks/>
            </p:cNvGrpSpPr>
            <p:nvPr/>
          </p:nvGrpSpPr>
          <p:grpSpPr bwMode="auto">
            <a:xfrm>
              <a:off x="334" y="1980"/>
              <a:ext cx="812" cy="77"/>
              <a:chOff x="334" y="1980"/>
              <a:chExt cx="812" cy="77"/>
            </a:xfrm>
          </p:grpSpPr>
          <p:sp>
            <p:nvSpPr>
              <p:cNvPr id="3304" name="Freeform 418"/>
              <p:cNvSpPr>
                <a:spLocks/>
              </p:cNvSpPr>
              <p:nvPr/>
            </p:nvSpPr>
            <p:spPr bwMode="auto">
              <a:xfrm>
                <a:off x="334" y="1980"/>
                <a:ext cx="812" cy="77"/>
              </a:xfrm>
              <a:custGeom>
                <a:avLst/>
                <a:gdLst>
                  <a:gd name="T0" fmla="+- 0 336 334"/>
                  <a:gd name="T1" fmla="*/ T0 w 812"/>
                  <a:gd name="T2" fmla="+- 0 1980 1980"/>
                  <a:gd name="T3" fmla="*/ 1980 h 77"/>
                  <a:gd name="T4" fmla="+- 0 334 334"/>
                  <a:gd name="T5" fmla="*/ T4 w 812"/>
                  <a:gd name="T6" fmla="+- 0 2045 1980"/>
                  <a:gd name="T7" fmla="*/ 2045 h 77"/>
                  <a:gd name="T8" fmla="+- 0 919 334"/>
                  <a:gd name="T9" fmla="*/ T8 w 812"/>
                  <a:gd name="T10" fmla="+- 0 2057 1980"/>
                  <a:gd name="T11" fmla="*/ 2057 h 77"/>
                  <a:gd name="T12" fmla="+- 0 1145 334"/>
                  <a:gd name="T13" fmla="*/ T12 w 812"/>
                  <a:gd name="T14" fmla="+- 0 2054 1980"/>
                  <a:gd name="T15" fmla="*/ 2054 h 77"/>
                  <a:gd name="T16" fmla="+- 0 1105 334"/>
                  <a:gd name="T17" fmla="*/ T16 w 812"/>
                  <a:gd name="T18" fmla="+- 0 2002 1980"/>
                  <a:gd name="T19" fmla="*/ 2002 h 77"/>
                  <a:gd name="T20" fmla="+- 0 662 334"/>
                  <a:gd name="T21" fmla="*/ T20 w 812"/>
                  <a:gd name="T22" fmla="+- 0 2002 1980"/>
                  <a:gd name="T23" fmla="*/ 2002 h 77"/>
                  <a:gd name="T24" fmla="+- 0 336 334"/>
                  <a:gd name="T25" fmla="*/ T24 w 812"/>
                  <a:gd name="T26" fmla="+- 0 1980 1980"/>
                  <a:gd name="T27" fmla="*/ 1980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12" h="77">
                    <a:moveTo>
                      <a:pt x="2" y="0"/>
                    </a:moveTo>
                    <a:lnTo>
                      <a:pt x="0" y="65"/>
                    </a:lnTo>
                    <a:lnTo>
                      <a:pt x="585" y="77"/>
                    </a:lnTo>
                    <a:lnTo>
                      <a:pt x="811" y="74"/>
                    </a:lnTo>
                    <a:lnTo>
                      <a:pt x="771" y="22"/>
                    </a:lnTo>
                    <a:lnTo>
                      <a:pt x="328" y="2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995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05" name="Freeform 417"/>
              <p:cNvSpPr>
                <a:spLocks/>
              </p:cNvSpPr>
              <p:nvPr/>
            </p:nvSpPr>
            <p:spPr bwMode="auto">
              <a:xfrm>
                <a:off x="334" y="1980"/>
                <a:ext cx="812" cy="77"/>
              </a:xfrm>
              <a:custGeom>
                <a:avLst/>
                <a:gdLst>
                  <a:gd name="T0" fmla="+- 0 1102 334"/>
                  <a:gd name="T1" fmla="*/ T0 w 812"/>
                  <a:gd name="T2" fmla="+- 0 1997 1980"/>
                  <a:gd name="T3" fmla="*/ 1997 h 77"/>
                  <a:gd name="T4" fmla="+- 0 662 334"/>
                  <a:gd name="T5" fmla="*/ T4 w 812"/>
                  <a:gd name="T6" fmla="+- 0 2002 1980"/>
                  <a:gd name="T7" fmla="*/ 2002 h 77"/>
                  <a:gd name="T8" fmla="+- 0 1105 334"/>
                  <a:gd name="T9" fmla="*/ T8 w 812"/>
                  <a:gd name="T10" fmla="+- 0 2002 1980"/>
                  <a:gd name="T11" fmla="*/ 2002 h 77"/>
                  <a:gd name="T12" fmla="+- 0 1102 334"/>
                  <a:gd name="T13" fmla="*/ T12 w 812"/>
                  <a:gd name="T14" fmla="+- 0 1997 1980"/>
                  <a:gd name="T15" fmla="*/ 1997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12" h="77">
                    <a:moveTo>
                      <a:pt x="768" y="17"/>
                    </a:moveTo>
                    <a:lnTo>
                      <a:pt x="328" y="22"/>
                    </a:lnTo>
                    <a:lnTo>
                      <a:pt x="771" y="22"/>
                    </a:lnTo>
                    <a:lnTo>
                      <a:pt x="768" y="17"/>
                    </a:lnTo>
                    <a:close/>
                  </a:path>
                </a:pathLst>
              </a:custGeom>
              <a:solidFill>
                <a:srgbClr val="995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2" name="Group 414"/>
            <p:cNvGrpSpPr>
              <a:grpSpLocks/>
            </p:cNvGrpSpPr>
            <p:nvPr/>
          </p:nvGrpSpPr>
          <p:grpSpPr bwMode="auto">
            <a:xfrm>
              <a:off x="290" y="1039"/>
              <a:ext cx="641" cy="632"/>
              <a:chOff x="290" y="1039"/>
              <a:chExt cx="641" cy="632"/>
            </a:xfrm>
          </p:grpSpPr>
          <p:sp>
            <p:nvSpPr>
              <p:cNvPr id="3303" name="Freeform 415"/>
              <p:cNvSpPr>
                <a:spLocks/>
              </p:cNvSpPr>
              <p:nvPr/>
            </p:nvSpPr>
            <p:spPr bwMode="auto">
              <a:xfrm>
                <a:off x="290" y="1039"/>
                <a:ext cx="641" cy="632"/>
              </a:xfrm>
              <a:custGeom>
                <a:avLst/>
                <a:gdLst>
                  <a:gd name="T0" fmla="+- 0 346 290"/>
                  <a:gd name="T1" fmla="*/ T0 w 641"/>
                  <a:gd name="T2" fmla="+- 0 1039 1039"/>
                  <a:gd name="T3" fmla="*/ 1039 h 632"/>
                  <a:gd name="T4" fmla="+- 0 310 290"/>
                  <a:gd name="T5" fmla="*/ T4 w 641"/>
                  <a:gd name="T6" fmla="+- 0 1039 1039"/>
                  <a:gd name="T7" fmla="*/ 1039 h 632"/>
                  <a:gd name="T8" fmla="+- 0 290 290"/>
                  <a:gd name="T9" fmla="*/ T8 w 641"/>
                  <a:gd name="T10" fmla="+- 0 1118 1039"/>
                  <a:gd name="T11" fmla="*/ 1118 h 632"/>
                  <a:gd name="T12" fmla="+- 0 494 290"/>
                  <a:gd name="T13" fmla="*/ T12 w 641"/>
                  <a:gd name="T14" fmla="+- 0 1166 1039"/>
                  <a:gd name="T15" fmla="*/ 1166 h 632"/>
                  <a:gd name="T16" fmla="+- 0 559 290"/>
                  <a:gd name="T17" fmla="*/ T16 w 641"/>
                  <a:gd name="T18" fmla="+- 0 1258 1039"/>
                  <a:gd name="T19" fmla="*/ 1258 h 632"/>
                  <a:gd name="T20" fmla="+- 0 612 290"/>
                  <a:gd name="T21" fmla="*/ T20 w 641"/>
                  <a:gd name="T22" fmla="+- 0 1306 1039"/>
                  <a:gd name="T23" fmla="*/ 1306 h 632"/>
                  <a:gd name="T24" fmla="+- 0 734 290"/>
                  <a:gd name="T25" fmla="*/ T24 w 641"/>
                  <a:gd name="T26" fmla="+- 0 1502 1039"/>
                  <a:gd name="T27" fmla="*/ 1502 h 632"/>
                  <a:gd name="T28" fmla="+- 0 816 290"/>
                  <a:gd name="T29" fmla="*/ T28 w 641"/>
                  <a:gd name="T30" fmla="+- 0 1658 1039"/>
                  <a:gd name="T31" fmla="*/ 1658 h 632"/>
                  <a:gd name="T32" fmla="+- 0 931 290"/>
                  <a:gd name="T33" fmla="*/ T32 w 641"/>
                  <a:gd name="T34" fmla="+- 0 1670 1039"/>
                  <a:gd name="T35" fmla="*/ 1670 h 632"/>
                  <a:gd name="T36" fmla="+- 0 785 290"/>
                  <a:gd name="T37" fmla="*/ T36 w 641"/>
                  <a:gd name="T38" fmla="+- 0 1404 1039"/>
                  <a:gd name="T39" fmla="*/ 1404 h 632"/>
                  <a:gd name="T40" fmla="+- 0 679 290"/>
                  <a:gd name="T41" fmla="*/ T40 w 641"/>
                  <a:gd name="T42" fmla="+- 0 1260 1039"/>
                  <a:gd name="T43" fmla="*/ 1260 h 632"/>
                  <a:gd name="T44" fmla="+- 0 535 290"/>
                  <a:gd name="T45" fmla="*/ T44 w 641"/>
                  <a:gd name="T46" fmla="+- 0 1152 1039"/>
                  <a:gd name="T47" fmla="*/ 1152 h 632"/>
                  <a:gd name="T48" fmla="+- 0 569 290"/>
                  <a:gd name="T49" fmla="*/ T48 w 641"/>
                  <a:gd name="T50" fmla="+- 0 1097 1039"/>
                  <a:gd name="T51" fmla="*/ 1097 h 632"/>
                  <a:gd name="T52" fmla="+- 0 346 290"/>
                  <a:gd name="T53" fmla="*/ T52 w 641"/>
                  <a:gd name="T54" fmla="+- 0 1039 1039"/>
                  <a:gd name="T55" fmla="*/ 1039 h 6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641" h="632">
                    <a:moveTo>
                      <a:pt x="56" y="0"/>
                    </a:moveTo>
                    <a:lnTo>
                      <a:pt x="20" y="0"/>
                    </a:lnTo>
                    <a:lnTo>
                      <a:pt x="0" y="79"/>
                    </a:lnTo>
                    <a:lnTo>
                      <a:pt x="204" y="127"/>
                    </a:lnTo>
                    <a:lnTo>
                      <a:pt x="269" y="219"/>
                    </a:lnTo>
                    <a:lnTo>
                      <a:pt x="322" y="267"/>
                    </a:lnTo>
                    <a:lnTo>
                      <a:pt x="444" y="463"/>
                    </a:lnTo>
                    <a:lnTo>
                      <a:pt x="526" y="619"/>
                    </a:lnTo>
                    <a:lnTo>
                      <a:pt x="641" y="631"/>
                    </a:lnTo>
                    <a:lnTo>
                      <a:pt x="495" y="365"/>
                    </a:lnTo>
                    <a:lnTo>
                      <a:pt x="389" y="221"/>
                    </a:lnTo>
                    <a:lnTo>
                      <a:pt x="245" y="113"/>
                    </a:lnTo>
                    <a:lnTo>
                      <a:pt x="279" y="5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95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3" name="Group 409"/>
            <p:cNvGrpSpPr>
              <a:grpSpLocks/>
            </p:cNvGrpSpPr>
            <p:nvPr/>
          </p:nvGrpSpPr>
          <p:grpSpPr bwMode="auto">
            <a:xfrm>
              <a:off x="2904" y="744"/>
              <a:ext cx="900" cy="348"/>
              <a:chOff x="2904" y="744"/>
              <a:chExt cx="900" cy="348"/>
            </a:xfrm>
          </p:grpSpPr>
          <p:sp>
            <p:nvSpPr>
              <p:cNvPr id="3299" name="Freeform 413"/>
              <p:cNvSpPr>
                <a:spLocks/>
              </p:cNvSpPr>
              <p:nvPr/>
            </p:nvSpPr>
            <p:spPr bwMode="auto">
              <a:xfrm>
                <a:off x="2904" y="744"/>
                <a:ext cx="900" cy="348"/>
              </a:xfrm>
              <a:custGeom>
                <a:avLst/>
                <a:gdLst>
                  <a:gd name="T0" fmla="+- 0 2971 2904"/>
                  <a:gd name="T1" fmla="*/ T0 w 900"/>
                  <a:gd name="T2" fmla="+- 0 823 744"/>
                  <a:gd name="T3" fmla="*/ 823 h 348"/>
                  <a:gd name="T4" fmla="+- 0 2904 2904"/>
                  <a:gd name="T5" fmla="*/ T4 w 900"/>
                  <a:gd name="T6" fmla="+- 0 912 744"/>
                  <a:gd name="T7" fmla="*/ 912 h 348"/>
                  <a:gd name="T8" fmla="+- 0 3170 2904"/>
                  <a:gd name="T9" fmla="*/ T8 w 900"/>
                  <a:gd name="T10" fmla="+- 0 1092 744"/>
                  <a:gd name="T11" fmla="*/ 1092 h 348"/>
                  <a:gd name="T12" fmla="+- 0 3257 2904"/>
                  <a:gd name="T13" fmla="*/ T12 w 900"/>
                  <a:gd name="T14" fmla="+- 0 1082 744"/>
                  <a:gd name="T15" fmla="*/ 1082 h 348"/>
                  <a:gd name="T16" fmla="+- 0 3406 2904"/>
                  <a:gd name="T17" fmla="*/ T16 w 900"/>
                  <a:gd name="T18" fmla="+- 0 1010 744"/>
                  <a:gd name="T19" fmla="*/ 1010 h 348"/>
                  <a:gd name="T20" fmla="+- 0 3624 2904"/>
                  <a:gd name="T21" fmla="*/ T20 w 900"/>
                  <a:gd name="T22" fmla="+- 0 1010 744"/>
                  <a:gd name="T23" fmla="*/ 1010 h 348"/>
                  <a:gd name="T24" fmla="+- 0 3650 2904"/>
                  <a:gd name="T25" fmla="*/ T24 w 900"/>
                  <a:gd name="T26" fmla="+- 0 996 744"/>
                  <a:gd name="T27" fmla="*/ 996 h 348"/>
                  <a:gd name="T28" fmla="+- 0 3197 2904"/>
                  <a:gd name="T29" fmla="*/ T28 w 900"/>
                  <a:gd name="T30" fmla="+- 0 996 744"/>
                  <a:gd name="T31" fmla="*/ 996 h 348"/>
                  <a:gd name="T32" fmla="+- 0 2971 2904"/>
                  <a:gd name="T33" fmla="*/ T32 w 900"/>
                  <a:gd name="T34" fmla="+- 0 823 744"/>
                  <a:gd name="T35" fmla="*/ 823 h 3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900" h="348">
                    <a:moveTo>
                      <a:pt x="67" y="79"/>
                    </a:moveTo>
                    <a:lnTo>
                      <a:pt x="0" y="168"/>
                    </a:lnTo>
                    <a:lnTo>
                      <a:pt x="266" y="348"/>
                    </a:lnTo>
                    <a:lnTo>
                      <a:pt x="353" y="338"/>
                    </a:lnTo>
                    <a:lnTo>
                      <a:pt x="502" y="266"/>
                    </a:lnTo>
                    <a:lnTo>
                      <a:pt x="720" y="266"/>
                    </a:lnTo>
                    <a:lnTo>
                      <a:pt x="746" y="252"/>
                    </a:lnTo>
                    <a:lnTo>
                      <a:pt x="293" y="252"/>
                    </a:lnTo>
                    <a:lnTo>
                      <a:pt x="67" y="79"/>
                    </a:lnTo>
                    <a:close/>
                  </a:path>
                </a:pathLst>
              </a:custGeom>
              <a:solidFill>
                <a:srgbClr val="995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00" name="Freeform 412"/>
              <p:cNvSpPr>
                <a:spLocks/>
              </p:cNvSpPr>
              <p:nvPr/>
            </p:nvSpPr>
            <p:spPr bwMode="auto">
              <a:xfrm>
                <a:off x="2904" y="744"/>
                <a:ext cx="900" cy="348"/>
              </a:xfrm>
              <a:custGeom>
                <a:avLst/>
                <a:gdLst>
                  <a:gd name="T0" fmla="+- 0 3624 2904"/>
                  <a:gd name="T1" fmla="*/ T0 w 900"/>
                  <a:gd name="T2" fmla="+- 0 1010 744"/>
                  <a:gd name="T3" fmla="*/ 1010 h 348"/>
                  <a:gd name="T4" fmla="+- 0 3406 2904"/>
                  <a:gd name="T5" fmla="*/ T4 w 900"/>
                  <a:gd name="T6" fmla="+- 0 1010 744"/>
                  <a:gd name="T7" fmla="*/ 1010 h 348"/>
                  <a:gd name="T8" fmla="+- 0 3540 2904"/>
                  <a:gd name="T9" fmla="*/ T8 w 900"/>
                  <a:gd name="T10" fmla="+- 0 1056 744"/>
                  <a:gd name="T11" fmla="*/ 1056 h 348"/>
                  <a:gd name="T12" fmla="+- 0 3624 2904"/>
                  <a:gd name="T13" fmla="*/ T12 w 900"/>
                  <a:gd name="T14" fmla="+- 0 1010 744"/>
                  <a:gd name="T15" fmla="*/ 1010 h 3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00" h="348">
                    <a:moveTo>
                      <a:pt x="720" y="266"/>
                    </a:moveTo>
                    <a:lnTo>
                      <a:pt x="502" y="266"/>
                    </a:lnTo>
                    <a:lnTo>
                      <a:pt x="636" y="312"/>
                    </a:lnTo>
                    <a:lnTo>
                      <a:pt x="720" y="266"/>
                    </a:lnTo>
                    <a:close/>
                  </a:path>
                </a:pathLst>
              </a:custGeom>
              <a:solidFill>
                <a:srgbClr val="995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01" name="Freeform 411"/>
              <p:cNvSpPr>
                <a:spLocks/>
              </p:cNvSpPr>
              <p:nvPr/>
            </p:nvSpPr>
            <p:spPr bwMode="auto">
              <a:xfrm>
                <a:off x="2904" y="744"/>
                <a:ext cx="900" cy="348"/>
              </a:xfrm>
              <a:custGeom>
                <a:avLst/>
                <a:gdLst>
                  <a:gd name="T0" fmla="+- 0 3442 2904"/>
                  <a:gd name="T1" fmla="*/ T0 w 900"/>
                  <a:gd name="T2" fmla="+- 0 883 744"/>
                  <a:gd name="T3" fmla="*/ 883 h 348"/>
                  <a:gd name="T4" fmla="+- 0 3197 2904"/>
                  <a:gd name="T5" fmla="*/ T4 w 900"/>
                  <a:gd name="T6" fmla="+- 0 996 744"/>
                  <a:gd name="T7" fmla="*/ 996 h 348"/>
                  <a:gd name="T8" fmla="+- 0 3650 2904"/>
                  <a:gd name="T9" fmla="*/ T8 w 900"/>
                  <a:gd name="T10" fmla="+- 0 996 744"/>
                  <a:gd name="T11" fmla="*/ 996 h 348"/>
                  <a:gd name="T12" fmla="+- 0 3729 2904"/>
                  <a:gd name="T13" fmla="*/ T12 w 900"/>
                  <a:gd name="T14" fmla="+- 0 953 744"/>
                  <a:gd name="T15" fmla="*/ 953 h 348"/>
                  <a:gd name="T16" fmla="+- 0 3521 2904"/>
                  <a:gd name="T17" fmla="*/ T16 w 900"/>
                  <a:gd name="T18" fmla="+- 0 953 744"/>
                  <a:gd name="T19" fmla="*/ 953 h 348"/>
                  <a:gd name="T20" fmla="+- 0 3442 2904"/>
                  <a:gd name="T21" fmla="*/ T20 w 900"/>
                  <a:gd name="T22" fmla="+- 0 883 744"/>
                  <a:gd name="T23" fmla="*/ 883 h 3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00" h="348">
                    <a:moveTo>
                      <a:pt x="538" y="139"/>
                    </a:moveTo>
                    <a:lnTo>
                      <a:pt x="293" y="252"/>
                    </a:lnTo>
                    <a:lnTo>
                      <a:pt x="746" y="252"/>
                    </a:lnTo>
                    <a:lnTo>
                      <a:pt x="825" y="209"/>
                    </a:lnTo>
                    <a:lnTo>
                      <a:pt x="617" y="209"/>
                    </a:lnTo>
                    <a:lnTo>
                      <a:pt x="538" y="139"/>
                    </a:lnTo>
                    <a:close/>
                  </a:path>
                </a:pathLst>
              </a:custGeom>
              <a:solidFill>
                <a:srgbClr val="995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302" name="Freeform 410"/>
              <p:cNvSpPr>
                <a:spLocks/>
              </p:cNvSpPr>
              <p:nvPr/>
            </p:nvSpPr>
            <p:spPr bwMode="auto">
              <a:xfrm>
                <a:off x="2904" y="744"/>
                <a:ext cx="900" cy="348"/>
              </a:xfrm>
              <a:custGeom>
                <a:avLst/>
                <a:gdLst>
                  <a:gd name="T0" fmla="+- 0 3794 2904"/>
                  <a:gd name="T1" fmla="*/ T0 w 900"/>
                  <a:gd name="T2" fmla="+- 0 744 744"/>
                  <a:gd name="T3" fmla="*/ 744 h 348"/>
                  <a:gd name="T4" fmla="+- 0 3521 2904"/>
                  <a:gd name="T5" fmla="*/ T4 w 900"/>
                  <a:gd name="T6" fmla="+- 0 953 744"/>
                  <a:gd name="T7" fmla="*/ 953 h 348"/>
                  <a:gd name="T8" fmla="+- 0 3729 2904"/>
                  <a:gd name="T9" fmla="*/ T8 w 900"/>
                  <a:gd name="T10" fmla="+- 0 953 744"/>
                  <a:gd name="T11" fmla="*/ 953 h 348"/>
                  <a:gd name="T12" fmla="+- 0 3804 2904"/>
                  <a:gd name="T13" fmla="*/ T12 w 900"/>
                  <a:gd name="T14" fmla="+- 0 912 744"/>
                  <a:gd name="T15" fmla="*/ 912 h 348"/>
                  <a:gd name="T16" fmla="+- 0 3794 2904"/>
                  <a:gd name="T17" fmla="*/ T16 w 900"/>
                  <a:gd name="T18" fmla="+- 0 744 744"/>
                  <a:gd name="T19" fmla="*/ 744 h 3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00" h="348">
                    <a:moveTo>
                      <a:pt x="890" y="0"/>
                    </a:moveTo>
                    <a:lnTo>
                      <a:pt x="617" y="209"/>
                    </a:lnTo>
                    <a:lnTo>
                      <a:pt x="825" y="209"/>
                    </a:lnTo>
                    <a:lnTo>
                      <a:pt x="900" y="168"/>
                    </a:lnTo>
                    <a:lnTo>
                      <a:pt x="890" y="0"/>
                    </a:lnTo>
                    <a:close/>
                  </a:path>
                </a:pathLst>
              </a:custGeom>
              <a:solidFill>
                <a:srgbClr val="995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4" name="Group 407"/>
            <p:cNvGrpSpPr>
              <a:grpSpLocks/>
            </p:cNvGrpSpPr>
            <p:nvPr/>
          </p:nvGrpSpPr>
          <p:grpSpPr bwMode="auto">
            <a:xfrm>
              <a:off x="3223" y="1440"/>
              <a:ext cx="483" cy="416"/>
              <a:chOff x="3223" y="1440"/>
              <a:chExt cx="483" cy="416"/>
            </a:xfrm>
          </p:grpSpPr>
          <p:sp>
            <p:nvSpPr>
              <p:cNvPr id="3298" name="Freeform 408"/>
              <p:cNvSpPr>
                <a:spLocks/>
              </p:cNvSpPr>
              <p:nvPr/>
            </p:nvSpPr>
            <p:spPr bwMode="auto">
              <a:xfrm>
                <a:off x="3223" y="1440"/>
                <a:ext cx="483" cy="416"/>
              </a:xfrm>
              <a:custGeom>
                <a:avLst/>
                <a:gdLst>
                  <a:gd name="T0" fmla="+- 0 3706 3223"/>
                  <a:gd name="T1" fmla="*/ T0 w 483"/>
                  <a:gd name="T2" fmla="+- 0 1440 1440"/>
                  <a:gd name="T3" fmla="*/ 1440 h 416"/>
                  <a:gd name="T4" fmla="+- 0 3576 3223"/>
                  <a:gd name="T5" fmla="*/ T4 w 483"/>
                  <a:gd name="T6" fmla="+- 0 1500 1440"/>
                  <a:gd name="T7" fmla="*/ 1500 h 416"/>
                  <a:gd name="T8" fmla="+- 0 3223 3223"/>
                  <a:gd name="T9" fmla="*/ T8 w 483"/>
                  <a:gd name="T10" fmla="+- 0 1752 1440"/>
                  <a:gd name="T11" fmla="*/ 1752 h 416"/>
                  <a:gd name="T12" fmla="+- 0 3360 3223"/>
                  <a:gd name="T13" fmla="*/ T12 w 483"/>
                  <a:gd name="T14" fmla="+- 0 1855 1440"/>
                  <a:gd name="T15" fmla="*/ 1855 h 416"/>
                  <a:gd name="T16" fmla="+- 0 3480 3223"/>
                  <a:gd name="T17" fmla="*/ T16 w 483"/>
                  <a:gd name="T18" fmla="+- 0 1769 1440"/>
                  <a:gd name="T19" fmla="*/ 1769 h 416"/>
                  <a:gd name="T20" fmla="+- 0 3684 3223"/>
                  <a:gd name="T21" fmla="*/ T20 w 483"/>
                  <a:gd name="T22" fmla="+- 0 1558 1440"/>
                  <a:gd name="T23" fmla="*/ 1558 h 416"/>
                  <a:gd name="T24" fmla="+- 0 3706 3223"/>
                  <a:gd name="T25" fmla="*/ T24 w 483"/>
                  <a:gd name="T26" fmla="+- 0 1440 1440"/>
                  <a:gd name="T27" fmla="*/ 1440 h 4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483" h="416">
                    <a:moveTo>
                      <a:pt x="483" y="0"/>
                    </a:moveTo>
                    <a:lnTo>
                      <a:pt x="353" y="60"/>
                    </a:lnTo>
                    <a:lnTo>
                      <a:pt x="0" y="312"/>
                    </a:lnTo>
                    <a:lnTo>
                      <a:pt x="137" y="415"/>
                    </a:lnTo>
                    <a:lnTo>
                      <a:pt x="257" y="329"/>
                    </a:lnTo>
                    <a:lnTo>
                      <a:pt x="461" y="118"/>
                    </a:lnTo>
                    <a:lnTo>
                      <a:pt x="483" y="0"/>
                    </a:lnTo>
                    <a:close/>
                  </a:path>
                </a:pathLst>
              </a:custGeom>
              <a:solidFill>
                <a:srgbClr val="995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5" name="Group 405"/>
            <p:cNvGrpSpPr>
              <a:grpSpLocks/>
            </p:cNvGrpSpPr>
            <p:nvPr/>
          </p:nvGrpSpPr>
          <p:grpSpPr bwMode="auto">
            <a:xfrm>
              <a:off x="2820" y="2071"/>
              <a:ext cx="795" cy="334"/>
              <a:chOff x="2820" y="2071"/>
              <a:chExt cx="795" cy="334"/>
            </a:xfrm>
          </p:grpSpPr>
          <p:sp>
            <p:nvSpPr>
              <p:cNvPr id="3297" name="Freeform 406"/>
              <p:cNvSpPr>
                <a:spLocks/>
              </p:cNvSpPr>
              <p:nvPr/>
            </p:nvSpPr>
            <p:spPr bwMode="auto">
              <a:xfrm>
                <a:off x="2820" y="2071"/>
                <a:ext cx="795" cy="334"/>
              </a:xfrm>
              <a:custGeom>
                <a:avLst/>
                <a:gdLst>
                  <a:gd name="T0" fmla="+- 0 3614 2820"/>
                  <a:gd name="T1" fmla="*/ T0 w 795"/>
                  <a:gd name="T2" fmla="+- 0 2071 2071"/>
                  <a:gd name="T3" fmla="*/ 2071 h 334"/>
                  <a:gd name="T4" fmla="+- 0 3262 2820"/>
                  <a:gd name="T5" fmla="*/ T4 w 795"/>
                  <a:gd name="T6" fmla="+- 0 2213 2071"/>
                  <a:gd name="T7" fmla="*/ 2213 h 334"/>
                  <a:gd name="T8" fmla="+- 0 2820 2820"/>
                  <a:gd name="T9" fmla="*/ T8 w 795"/>
                  <a:gd name="T10" fmla="+- 0 2395 2071"/>
                  <a:gd name="T11" fmla="*/ 2395 h 334"/>
                  <a:gd name="T12" fmla="+- 0 3098 2820"/>
                  <a:gd name="T13" fmla="*/ T12 w 795"/>
                  <a:gd name="T14" fmla="+- 0 2405 2071"/>
                  <a:gd name="T15" fmla="*/ 2405 h 334"/>
                  <a:gd name="T16" fmla="+- 0 3252 2820"/>
                  <a:gd name="T17" fmla="*/ T16 w 795"/>
                  <a:gd name="T18" fmla="+- 0 2330 2071"/>
                  <a:gd name="T19" fmla="*/ 2330 h 334"/>
                  <a:gd name="T20" fmla="+- 0 3480 2820"/>
                  <a:gd name="T21" fmla="*/ T20 w 795"/>
                  <a:gd name="T22" fmla="+- 0 2206 2071"/>
                  <a:gd name="T23" fmla="*/ 2206 h 334"/>
                  <a:gd name="T24" fmla="+- 0 3614 2820"/>
                  <a:gd name="T25" fmla="*/ T24 w 795"/>
                  <a:gd name="T26" fmla="+- 0 2071 2071"/>
                  <a:gd name="T27" fmla="*/ 2071 h 3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95" h="334">
                    <a:moveTo>
                      <a:pt x="794" y="0"/>
                    </a:moveTo>
                    <a:lnTo>
                      <a:pt x="442" y="142"/>
                    </a:lnTo>
                    <a:lnTo>
                      <a:pt x="0" y="324"/>
                    </a:lnTo>
                    <a:lnTo>
                      <a:pt x="278" y="334"/>
                    </a:lnTo>
                    <a:lnTo>
                      <a:pt x="432" y="259"/>
                    </a:lnTo>
                    <a:lnTo>
                      <a:pt x="660" y="135"/>
                    </a:lnTo>
                    <a:lnTo>
                      <a:pt x="794" y="0"/>
                    </a:lnTo>
                    <a:close/>
                  </a:path>
                </a:pathLst>
              </a:custGeom>
              <a:solidFill>
                <a:srgbClr val="995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6" name="Group 401"/>
            <p:cNvGrpSpPr>
              <a:grpSpLocks/>
            </p:cNvGrpSpPr>
            <p:nvPr/>
          </p:nvGrpSpPr>
          <p:grpSpPr bwMode="auto">
            <a:xfrm>
              <a:off x="341" y="2095"/>
              <a:ext cx="1080" cy="305"/>
              <a:chOff x="341" y="2095"/>
              <a:chExt cx="1080" cy="305"/>
            </a:xfrm>
          </p:grpSpPr>
          <p:sp>
            <p:nvSpPr>
              <p:cNvPr id="3294" name="Freeform 404"/>
              <p:cNvSpPr>
                <a:spLocks/>
              </p:cNvSpPr>
              <p:nvPr/>
            </p:nvSpPr>
            <p:spPr bwMode="auto">
              <a:xfrm>
                <a:off x="341" y="2095"/>
                <a:ext cx="1080" cy="305"/>
              </a:xfrm>
              <a:custGeom>
                <a:avLst/>
                <a:gdLst>
                  <a:gd name="T0" fmla="+- 0 1256 341"/>
                  <a:gd name="T1" fmla="*/ T0 w 1080"/>
                  <a:gd name="T2" fmla="+- 0 2177 2095"/>
                  <a:gd name="T3" fmla="*/ 2177 h 305"/>
                  <a:gd name="T4" fmla="+- 0 950 341"/>
                  <a:gd name="T5" fmla="*/ T4 w 1080"/>
                  <a:gd name="T6" fmla="+- 0 2177 2095"/>
                  <a:gd name="T7" fmla="*/ 2177 h 305"/>
                  <a:gd name="T8" fmla="+- 0 1085 341"/>
                  <a:gd name="T9" fmla="*/ T8 w 1080"/>
                  <a:gd name="T10" fmla="+- 0 2179 2095"/>
                  <a:gd name="T11" fmla="*/ 2179 h 305"/>
                  <a:gd name="T12" fmla="+- 0 1164 341"/>
                  <a:gd name="T13" fmla="*/ T12 w 1080"/>
                  <a:gd name="T14" fmla="+- 0 2249 2095"/>
                  <a:gd name="T15" fmla="*/ 2249 h 305"/>
                  <a:gd name="T16" fmla="+- 0 1255 341"/>
                  <a:gd name="T17" fmla="*/ T16 w 1080"/>
                  <a:gd name="T18" fmla="+- 0 2383 2095"/>
                  <a:gd name="T19" fmla="*/ 2383 h 305"/>
                  <a:gd name="T20" fmla="+- 0 1421 341"/>
                  <a:gd name="T21" fmla="*/ T20 w 1080"/>
                  <a:gd name="T22" fmla="+- 0 2400 2095"/>
                  <a:gd name="T23" fmla="*/ 2400 h 305"/>
                  <a:gd name="T24" fmla="+- 0 1256 341"/>
                  <a:gd name="T25" fmla="*/ T24 w 1080"/>
                  <a:gd name="T26" fmla="+- 0 2177 2095"/>
                  <a:gd name="T27" fmla="*/ 2177 h 3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080" h="305">
                    <a:moveTo>
                      <a:pt x="915" y="82"/>
                    </a:moveTo>
                    <a:lnTo>
                      <a:pt x="609" y="82"/>
                    </a:lnTo>
                    <a:lnTo>
                      <a:pt x="744" y="84"/>
                    </a:lnTo>
                    <a:lnTo>
                      <a:pt x="823" y="154"/>
                    </a:lnTo>
                    <a:lnTo>
                      <a:pt x="914" y="288"/>
                    </a:lnTo>
                    <a:lnTo>
                      <a:pt x="1080" y="305"/>
                    </a:lnTo>
                    <a:lnTo>
                      <a:pt x="915" y="82"/>
                    </a:lnTo>
                    <a:close/>
                  </a:path>
                </a:pathLst>
              </a:custGeom>
              <a:solidFill>
                <a:srgbClr val="995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95" name="Freeform 403"/>
              <p:cNvSpPr>
                <a:spLocks/>
              </p:cNvSpPr>
              <p:nvPr/>
            </p:nvSpPr>
            <p:spPr bwMode="auto">
              <a:xfrm>
                <a:off x="341" y="2095"/>
                <a:ext cx="1080" cy="305"/>
              </a:xfrm>
              <a:custGeom>
                <a:avLst/>
                <a:gdLst>
                  <a:gd name="T0" fmla="+- 0 341 341"/>
                  <a:gd name="T1" fmla="*/ T0 w 1080"/>
                  <a:gd name="T2" fmla="+- 0 2105 2095"/>
                  <a:gd name="T3" fmla="*/ 2105 h 305"/>
                  <a:gd name="T4" fmla="+- 0 341 341"/>
                  <a:gd name="T5" fmla="*/ T4 w 1080"/>
                  <a:gd name="T6" fmla="+- 0 2155 2095"/>
                  <a:gd name="T7" fmla="*/ 2155 h 305"/>
                  <a:gd name="T8" fmla="+- 0 490 341"/>
                  <a:gd name="T9" fmla="*/ T8 w 1080"/>
                  <a:gd name="T10" fmla="+- 0 2177 2095"/>
                  <a:gd name="T11" fmla="*/ 2177 h 305"/>
                  <a:gd name="T12" fmla="+- 0 746 341"/>
                  <a:gd name="T13" fmla="*/ T12 w 1080"/>
                  <a:gd name="T14" fmla="+- 0 2184 2095"/>
                  <a:gd name="T15" fmla="*/ 2184 h 305"/>
                  <a:gd name="T16" fmla="+- 0 950 341"/>
                  <a:gd name="T17" fmla="*/ T16 w 1080"/>
                  <a:gd name="T18" fmla="+- 0 2177 2095"/>
                  <a:gd name="T19" fmla="*/ 2177 h 305"/>
                  <a:gd name="T20" fmla="+- 0 1256 341"/>
                  <a:gd name="T21" fmla="*/ T20 w 1080"/>
                  <a:gd name="T22" fmla="+- 0 2177 2095"/>
                  <a:gd name="T23" fmla="*/ 2177 h 305"/>
                  <a:gd name="T24" fmla="+- 0 1205 341"/>
                  <a:gd name="T25" fmla="*/ T24 w 1080"/>
                  <a:gd name="T26" fmla="+- 0 2107 2095"/>
                  <a:gd name="T27" fmla="*/ 2107 h 305"/>
                  <a:gd name="T28" fmla="+- 0 535 341"/>
                  <a:gd name="T29" fmla="*/ T28 w 1080"/>
                  <a:gd name="T30" fmla="+- 0 2107 2095"/>
                  <a:gd name="T31" fmla="*/ 2107 h 305"/>
                  <a:gd name="T32" fmla="+- 0 341 341"/>
                  <a:gd name="T33" fmla="*/ T32 w 1080"/>
                  <a:gd name="T34" fmla="+- 0 2105 2095"/>
                  <a:gd name="T35" fmla="*/ 2105 h 3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80" h="305">
                    <a:moveTo>
                      <a:pt x="0" y="10"/>
                    </a:moveTo>
                    <a:lnTo>
                      <a:pt x="0" y="60"/>
                    </a:lnTo>
                    <a:lnTo>
                      <a:pt x="149" y="82"/>
                    </a:lnTo>
                    <a:lnTo>
                      <a:pt x="405" y="89"/>
                    </a:lnTo>
                    <a:lnTo>
                      <a:pt x="609" y="82"/>
                    </a:lnTo>
                    <a:lnTo>
                      <a:pt x="915" y="82"/>
                    </a:lnTo>
                    <a:lnTo>
                      <a:pt x="864" y="12"/>
                    </a:lnTo>
                    <a:lnTo>
                      <a:pt x="194" y="12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95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96" name="Freeform 402"/>
              <p:cNvSpPr>
                <a:spLocks/>
              </p:cNvSpPr>
              <p:nvPr/>
            </p:nvSpPr>
            <p:spPr bwMode="auto">
              <a:xfrm>
                <a:off x="341" y="2095"/>
                <a:ext cx="1080" cy="305"/>
              </a:xfrm>
              <a:custGeom>
                <a:avLst/>
                <a:gdLst>
                  <a:gd name="T0" fmla="+- 0 890 341"/>
                  <a:gd name="T1" fmla="*/ T0 w 1080"/>
                  <a:gd name="T2" fmla="+- 0 2095 2095"/>
                  <a:gd name="T3" fmla="*/ 2095 h 305"/>
                  <a:gd name="T4" fmla="+- 0 535 341"/>
                  <a:gd name="T5" fmla="*/ T4 w 1080"/>
                  <a:gd name="T6" fmla="+- 0 2107 2095"/>
                  <a:gd name="T7" fmla="*/ 2107 h 305"/>
                  <a:gd name="T8" fmla="+- 0 1205 341"/>
                  <a:gd name="T9" fmla="*/ T8 w 1080"/>
                  <a:gd name="T10" fmla="+- 0 2107 2095"/>
                  <a:gd name="T11" fmla="*/ 2107 h 305"/>
                  <a:gd name="T12" fmla="+- 0 890 341"/>
                  <a:gd name="T13" fmla="*/ T12 w 1080"/>
                  <a:gd name="T14" fmla="+- 0 2095 2095"/>
                  <a:gd name="T15" fmla="*/ 2095 h 30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080" h="305">
                    <a:moveTo>
                      <a:pt x="549" y="0"/>
                    </a:moveTo>
                    <a:lnTo>
                      <a:pt x="194" y="12"/>
                    </a:lnTo>
                    <a:lnTo>
                      <a:pt x="864" y="12"/>
                    </a:ln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9956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7" name="Group 397"/>
            <p:cNvGrpSpPr>
              <a:grpSpLocks/>
            </p:cNvGrpSpPr>
            <p:nvPr/>
          </p:nvGrpSpPr>
          <p:grpSpPr bwMode="auto">
            <a:xfrm>
              <a:off x="60" y="2002"/>
              <a:ext cx="1515" cy="219"/>
              <a:chOff x="60" y="2002"/>
              <a:chExt cx="1515" cy="219"/>
            </a:xfrm>
          </p:grpSpPr>
          <p:sp>
            <p:nvSpPr>
              <p:cNvPr id="3292" name="Freeform 400"/>
              <p:cNvSpPr>
                <a:spLocks/>
              </p:cNvSpPr>
              <p:nvPr/>
            </p:nvSpPr>
            <p:spPr bwMode="auto">
              <a:xfrm>
                <a:off x="60" y="2002"/>
                <a:ext cx="1515" cy="219"/>
              </a:xfrm>
              <a:custGeom>
                <a:avLst/>
                <a:gdLst>
                  <a:gd name="T0" fmla="+- 0 1485 60"/>
                  <a:gd name="T1" fmla="*/ T0 w 1515"/>
                  <a:gd name="T2" fmla="+- 0 2095 2002"/>
                  <a:gd name="T3" fmla="*/ 2095 h 219"/>
                  <a:gd name="T4" fmla="+- 0 1070 60"/>
                  <a:gd name="T5" fmla="*/ T4 w 1515"/>
                  <a:gd name="T6" fmla="+- 0 2095 2002"/>
                  <a:gd name="T7" fmla="*/ 2095 h 219"/>
                  <a:gd name="T8" fmla="+- 0 1286 60"/>
                  <a:gd name="T9" fmla="*/ T8 w 1515"/>
                  <a:gd name="T10" fmla="+- 0 2107 2002"/>
                  <a:gd name="T11" fmla="*/ 2107 h 219"/>
                  <a:gd name="T12" fmla="+- 0 1438 60"/>
                  <a:gd name="T13" fmla="*/ T12 w 1515"/>
                  <a:gd name="T14" fmla="+- 0 2150 2002"/>
                  <a:gd name="T15" fmla="*/ 2150 h 219"/>
                  <a:gd name="T16" fmla="+- 0 1502 60"/>
                  <a:gd name="T17" fmla="*/ T16 w 1515"/>
                  <a:gd name="T18" fmla="+- 0 2220 2002"/>
                  <a:gd name="T19" fmla="*/ 2220 h 219"/>
                  <a:gd name="T20" fmla="+- 0 1574 60"/>
                  <a:gd name="T21" fmla="*/ T20 w 1515"/>
                  <a:gd name="T22" fmla="+- 0 2194 2002"/>
                  <a:gd name="T23" fmla="*/ 2194 h 219"/>
                  <a:gd name="T24" fmla="+- 0 1543 60"/>
                  <a:gd name="T25" fmla="*/ T24 w 1515"/>
                  <a:gd name="T26" fmla="+- 0 2126 2002"/>
                  <a:gd name="T27" fmla="*/ 2126 h 219"/>
                  <a:gd name="T28" fmla="+- 0 1485 60"/>
                  <a:gd name="T29" fmla="*/ T28 w 1515"/>
                  <a:gd name="T30" fmla="+- 0 2095 2002"/>
                  <a:gd name="T31" fmla="*/ 2095 h 2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515" h="219">
                    <a:moveTo>
                      <a:pt x="1425" y="93"/>
                    </a:moveTo>
                    <a:lnTo>
                      <a:pt x="1010" y="93"/>
                    </a:lnTo>
                    <a:lnTo>
                      <a:pt x="1226" y="105"/>
                    </a:lnTo>
                    <a:lnTo>
                      <a:pt x="1378" y="148"/>
                    </a:lnTo>
                    <a:lnTo>
                      <a:pt x="1442" y="218"/>
                    </a:lnTo>
                    <a:lnTo>
                      <a:pt x="1514" y="192"/>
                    </a:lnTo>
                    <a:lnTo>
                      <a:pt x="1483" y="124"/>
                    </a:lnTo>
                    <a:lnTo>
                      <a:pt x="1425" y="93"/>
                    </a:lnTo>
                    <a:close/>
                  </a:path>
                </a:pathLst>
              </a:custGeom>
              <a:solidFill>
                <a:srgbClr val="FFB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93" name="Freeform 399"/>
              <p:cNvSpPr>
                <a:spLocks/>
              </p:cNvSpPr>
              <p:nvPr/>
            </p:nvSpPr>
            <p:spPr bwMode="auto">
              <a:xfrm>
                <a:off x="60" y="2002"/>
                <a:ext cx="1515" cy="219"/>
              </a:xfrm>
              <a:custGeom>
                <a:avLst/>
                <a:gdLst>
                  <a:gd name="T0" fmla="+- 0 60 60"/>
                  <a:gd name="T1" fmla="*/ T0 w 1515"/>
                  <a:gd name="T2" fmla="+- 0 2002 2002"/>
                  <a:gd name="T3" fmla="*/ 2002 h 219"/>
                  <a:gd name="T4" fmla="+- 0 137 60"/>
                  <a:gd name="T5" fmla="*/ T4 w 1515"/>
                  <a:gd name="T6" fmla="+- 0 2093 2002"/>
                  <a:gd name="T7" fmla="*/ 2093 h 219"/>
                  <a:gd name="T8" fmla="+- 0 394 60"/>
                  <a:gd name="T9" fmla="*/ T8 w 1515"/>
                  <a:gd name="T10" fmla="+- 0 2105 2002"/>
                  <a:gd name="T11" fmla="*/ 2105 h 219"/>
                  <a:gd name="T12" fmla="+- 0 708 60"/>
                  <a:gd name="T13" fmla="*/ T12 w 1515"/>
                  <a:gd name="T14" fmla="+- 0 2102 2002"/>
                  <a:gd name="T15" fmla="*/ 2102 h 219"/>
                  <a:gd name="T16" fmla="+- 0 1070 60"/>
                  <a:gd name="T17" fmla="*/ T16 w 1515"/>
                  <a:gd name="T18" fmla="+- 0 2095 2002"/>
                  <a:gd name="T19" fmla="*/ 2095 h 219"/>
                  <a:gd name="T20" fmla="+- 0 1485 60"/>
                  <a:gd name="T21" fmla="*/ T20 w 1515"/>
                  <a:gd name="T22" fmla="+- 0 2095 2002"/>
                  <a:gd name="T23" fmla="*/ 2095 h 219"/>
                  <a:gd name="T24" fmla="+- 0 1445 60"/>
                  <a:gd name="T25" fmla="*/ T24 w 1515"/>
                  <a:gd name="T26" fmla="+- 0 2074 2002"/>
                  <a:gd name="T27" fmla="*/ 2074 h 219"/>
                  <a:gd name="T28" fmla="+- 0 1284 60"/>
                  <a:gd name="T29" fmla="*/ T28 w 1515"/>
                  <a:gd name="T30" fmla="+- 0 2054 2002"/>
                  <a:gd name="T31" fmla="*/ 2054 h 219"/>
                  <a:gd name="T32" fmla="+- 0 991 60"/>
                  <a:gd name="T33" fmla="*/ T32 w 1515"/>
                  <a:gd name="T34" fmla="+- 0 2054 2002"/>
                  <a:gd name="T35" fmla="*/ 2054 h 219"/>
                  <a:gd name="T36" fmla="+- 0 617 60"/>
                  <a:gd name="T37" fmla="*/ T36 w 1515"/>
                  <a:gd name="T38" fmla="+- 0 2052 2002"/>
                  <a:gd name="T39" fmla="*/ 2052 h 219"/>
                  <a:gd name="T40" fmla="+- 0 276 60"/>
                  <a:gd name="T41" fmla="*/ T40 w 1515"/>
                  <a:gd name="T42" fmla="+- 0 2042 2002"/>
                  <a:gd name="T43" fmla="*/ 2042 h 219"/>
                  <a:gd name="T44" fmla="+- 0 110 60"/>
                  <a:gd name="T45" fmla="*/ T44 w 1515"/>
                  <a:gd name="T46" fmla="+- 0 2021 2002"/>
                  <a:gd name="T47" fmla="*/ 2021 h 219"/>
                  <a:gd name="T48" fmla="+- 0 60 60"/>
                  <a:gd name="T49" fmla="*/ T48 w 1515"/>
                  <a:gd name="T50" fmla="+- 0 2002 2002"/>
                  <a:gd name="T51" fmla="*/ 2002 h 2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515" h="219">
                    <a:moveTo>
                      <a:pt x="0" y="0"/>
                    </a:moveTo>
                    <a:lnTo>
                      <a:pt x="77" y="91"/>
                    </a:lnTo>
                    <a:lnTo>
                      <a:pt x="334" y="103"/>
                    </a:lnTo>
                    <a:lnTo>
                      <a:pt x="648" y="100"/>
                    </a:lnTo>
                    <a:lnTo>
                      <a:pt x="1010" y="93"/>
                    </a:lnTo>
                    <a:lnTo>
                      <a:pt x="1425" y="93"/>
                    </a:lnTo>
                    <a:lnTo>
                      <a:pt x="1385" y="72"/>
                    </a:lnTo>
                    <a:lnTo>
                      <a:pt x="1224" y="52"/>
                    </a:lnTo>
                    <a:lnTo>
                      <a:pt x="931" y="52"/>
                    </a:lnTo>
                    <a:lnTo>
                      <a:pt x="557" y="50"/>
                    </a:lnTo>
                    <a:lnTo>
                      <a:pt x="216" y="40"/>
                    </a:lnTo>
                    <a:lnTo>
                      <a:pt x="5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3470" name="Picture 39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" y="1867"/>
                <a:ext cx="132" cy="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up 395"/>
            <p:cNvGrpSpPr>
              <a:grpSpLocks/>
            </p:cNvGrpSpPr>
            <p:nvPr/>
          </p:nvGrpSpPr>
          <p:grpSpPr bwMode="auto">
            <a:xfrm>
              <a:off x="22" y="1639"/>
              <a:ext cx="1076" cy="363"/>
              <a:chOff x="22" y="1639"/>
              <a:chExt cx="1076" cy="363"/>
            </a:xfrm>
          </p:grpSpPr>
          <p:sp>
            <p:nvSpPr>
              <p:cNvPr id="3291" name="Freeform 396"/>
              <p:cNvSpPr>
                <a:spLocks/>
              </p:cNvSpPr>
              <p:nvPr/>
            </p:nvSpPr>
            <p:spPr bwMode="auto">
              <a:xfrm>
                <a:off x="22" y="1639"/>
                <a:ext cx="1076" cy="363"/>
              </a:xfrm>
              <a:custGeom>
                <a:avLst/>
                <a:gdLst>
                  <a:gd name="T0" fmla="+- 0 358 22"/>
                  <a:gd name="T1" fmla="*/ T0 w 1076"/>
                  <a:gd name="T2" fmla="+- 0 1639 1639"/>
                  <a:gd name="T3" fmla="*/ 1639 h 363"/>
                  <a:gd name="T4" fmla="+- 0 187 22"/>
                  <a:gd name="T5" fmla="*/ T4 w 1076"/>
                  <a:gd name="T6" fmla="+- 0 1670 1639"/>
                  <a:gd name="T7" fmla="*/ 1670 h 363"/>
                  <a:gd name="T8" fmla="+- 0 110 22"/>
                  <a:gd name="T9" fmla="*/ T8 w 1076"/>
                  <a:gd name="T10" fmla="+- 0 1687 1639"/>
                  <a:gd name="T11" fmla="*/ 1687 h 363"/>
                  <a:gd name="T12" fmla="+- 0 29 22"/>
                  <a:gd name="T13" fmla="*/ T12 w 1076"/>
                  <a:gd name="T14" fmla="+- 0 1754 1639"/>
                  <a:gd name="T15" fmla="*/ 1754 h 363"/>
                  <a:gd name="T16" fmla="+- 0 22 22"/>
                  <a:gd name="T17" fmla="*/ T16 w 1076"/>
                  <a:gd name="T18" fmla="+- 0 1831 1639"/>
                  <a:gd name="T19" fmla="*/ 1831 h 363"/>
                  <a:gd name="T20" fmla="+- 0 96 22"/>
                  <a:gd name="T21" fmla="*/ T20 w 1076"/>
                  <a:gd name="T22" fmla="+- 0 1920 1639"/>
                  <a:gd name="T23" fmla="*/ 1920 h 363"/>
                  <a:gd name="T24" fmla="+- 0 341 22"/>
                  <a:gd name="T25" fmla="*/ T24 w 1076"/>
                  <a:gd name="T26" fmla="+- 0 1980 1639"/>
                  <a:gd name="T27" fmla="*/ 1980 h 363"/>
                  <a:gd name="T28" fmla="+- 0 674 22"/>
                  <a:gd name="T29" fmla="*/ T28 w 1076"/>
                  <a:gd name="T30" fmla="+- 0 2002 1639"/>
                  <a:gd name="T31" fmla="*/ 2002 h 363"/>
                  <a:gd name="T32" fmla="+- 0 1073 22"/>
                  <a:gd name="T33" fmla="*/ T32 w 1076"/>
                  <a:gd name="T34" fmla="+- 0 2002 1639"/>
                  <a:gd name="T35" fmla="*/ 2002 h 363"/>
                  <a:gd name="T36" fmla="+- 0 1051 22"/>
                  <a:gd name="T37" fmla="*/ T36 w 1076"/>
                  <a:gd name="T38" fmla="+- 0 1946 1639"/>
                  <a:gd name="T39" fmla="*/ 1946 h 363"/>
                  <a:gd name="T40" fmla="+- 0 1034 22"/>
                  <a:gd name="T41" fmla="*/ T40 w 1076"/>
                  <a:gd name="T42" fmla="+- 0 1867 1639"/>
                  <a:gd name="T43" fmla="*/ 1867 h 363"/>
                  <a:gd name="T44" fmla="+- 0 1044 22"/>
                  <a:gd name="T45" fmla="*/ T44 w 1076"/>
                  <a:gd name="T46" fmla="+- 0 1766 1639"/>
                  <a:gd name="T47" fmla="*/ 1766 h 363"/>
                  <a:gd name="T48" fmla="+- 0 1097 22"/>
                  <a:gd name="T49" fmla="*/ T48 w 1076"/>
                  <a:gd name="T50" fmla="+- 0 1678 1639"/>
                  <a:gd name="T51" fmla="*/ 1678 h 363"/>
                  <a:gd name="T52" fmla="+- 0 634 22"/>
                  <a:gd name="T53" fmla="*/ T52 w 1076"/>
                  <a:gd name="T54" fmla="+- 0 1646 1639"/>
                  <a:gd name="T55" fmla="*/ 1646 h 363"/>
                  <a:gd name="T56" fmla="+- 0 358 22"/>
                  <a:gd name="T57" fmla="*/ T56 w 1076"/>
                  <a:gd name="T58" fmla="+- 0 1639 1639"/>
                  <a:gd name="T59" fmla="*/ 1639 h 3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076" h="363">
                    <a:moveTo>
                      <a:pt x="336" y="0"/>
                    </a:moveTo>
                    <a:lnTo>
                      <a:pt x="165" y="31"/>
                    </a:lnTo>
                    <a:lnTo>
                      <a:pt x="88" y="48"/>
                    </a:lnTo>
                    <a:lnTo>
                      <a:pt x="7" y="115"/>
                    </a:lnTo>
                    <a:lnTo>
                      <a:pt x="0" y="192"/>
                    </a:lnTo>
                    <a:lnTo>
                      <a:pt x="74" y="281"/>
                    </a:lnTo>
                    <a:lnTo>
                      <a:pt x="319" y="341"/>
                    </a:lnTo>
                    <a:lnTo>
                      <a:pt x="652" y="363"/>
                    </a:lnTo>
                    <a:lnTo>
                      <a:pt x="1051" y="363"/>
                    </a:lnTo>
                    <a:lnTo>
                      <a:pt x="1029" y="307"/>
                    </a:lnTo>
                    <a:lnTo>
                      <a:pt x="1012" y="228"/>
                    </a:lnTo>
                    <a:lnTo>
                      <a:pt x="1022" y="127"/>
                    </a:lnTo>
                    <a:lnTo>
                      <a:pt x="1075" y="39"/>
                    </a:lnTo>
                    <a:lnTo>
                      <a:pt x="612" y="7"/>
                    </a:lnTo>
                    <a:lnTo>
                      <a:pt x="336" y="0"/>
                    </a:lnTo>
                    <a:close/>
                  </a:path>
                </a:pathLst>
              </a:custGeom>
              <a:solidFill>
                <a:srgbClr val="49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29" name="Group 392"/>
            <p:cNvGrpSpPr>
              <a:grpSpLocks/>
            </p:cNvGrpSpPr>
            <p:nvPr/>
          </p:nvGrpSpPr>
          <p:grpSpPr bwMode="auto">
            <a:xfrm>
              <a:off x="2071" y="1807"/>
              <a:ext cx="560" cy="219"/>
              <a:chOff x="2071" y="1807"/>
              <a:chExt cx="560" cy="219"/>
            </a:xfrm>
          </p:grpSpPr>
          <p:sp>
            <p:nvSpPr>
              <p:cNvPr id="3289" name="Freeform 394"/>
              <p:cNvSpPr>
                <a:spLocks/>
              </p:cNvSpPr>
              <p:nvPr/>
            </p:nvSpPr>
            <p:spPr bwMode="auto">
              <a:xfrm>
                <a:off x="2071" y="1807"/>
                <a:ext cx="560" cy="219"/>
              </a:xfrm>
              <a:custGeom>
                <a:avLst/>
                <a:gdLst>
                  <a:gd name="T0" fmla="+- 0 2117 2071"/>
                  <a:gd name="T1" fmla="*/ T0 w 560"/>
                  <a:gd name="T2" fmla="+- 0 1812 1807"/>
                  <a:gd name="T3" fmla="*/ 1812 h 219"/>
                  <a:gd name="T4" fmla="+- 0 2071 2071"/>
                  <a:gd name="T5" fmla="*/ T4 w 560"/>
                  <a:gd name="T6" fmla="+- 0 1882 1807"/>
                  <a:gd name="T7" fmla="*/ 1882 h 219"/>
                  <a:gd name="T8" fmla="+- 0 2088 2071"/>
                  <a:gd name="T9" fmla="*/ T8 w 560"/>
                  <a:gd name="T10" fmla="+- 0 1958 1807"/>
                  <a:gd name="T11" fmla="*/ 1958 h 219"/>
                  <a:gd name="T12" fmla="+- 0 2198 2071"/>
                  <a:gd name="T13" fmla="*/ T12 w 560"/>
                  <a:gd name="T14" fmla="+- 0 1968 1807"/>
                  <a:gd name="T15" fmla="*/ 1968 h 219"/>
                  <a:gd name="T16" fmla="+- 0 2304 2071"/>
                  <a:gd name="T17" fmla="*/ T16 w 560"/>
                  <a:gd name="T18" fmla="+- 0 1994 1807"/>
                  <a:gd name="T19" fmla="*/ 1994 h 219"/>
                  <a:gd name="T20" fmla="+- 0 2352 2071"/>
                  <a:gd name="T21" fmla="*/ T20 w 560"/>
                  <a:gd name="T22" fmla="+- 0 2026 1807"/>
                  <a:gd name="T23" fmla="*/ 2026 h 219"/>
                  <a:gd name="T24" fmla="+- 0 2474 2071"/>
                  <a:gd name="T25" fmla="*/ T24 w 560"/>
                  <a:gd name="T26" fmla="+- 0 1982 1807"/>
                  <a:gd name="T27" fmla="*/ 1982 h 219"/>
                  <a:gd name="T28" fmla="+- 0 2630 2071"/>
                  <a:gd name="T29" fmla="*/ T28 w 560"/>
                  <a:gd name="T30" fmla="+- 0 1961 1807"/>
                  <a:gd name="T31" fmla="*/ 1961 h 219"/>
                  <a:gd name="T32" fmla="+- 0 2518 2071"/>
                  <a:gd name="T33" fmla="*/ T32 w 560"/>
                  <a:gd name="T34" fmla="+- 0 1898 1807"/>
                  <a:gd name="T35" fmla="*/ 1898 h 219"/>
                  <a:gd name="T36" fmla="+- 0 2435 2071"/>
                  <a:gd name="T37" fmla="*/ T36 w 560"/>
                  <a:gd name="T38" fmla="+- 0 1838 1807"/>
                  <a:gd name="T39" fmla="*/ 1838 h 219"/>
                  <a:gd name="T40" fmla="+- 0 2143 2071"/>
                  <a:gd name="T41" fmla="*/ T40 w 560"/>
                  <a:gd name="T42" fmla="+- 0 1838 1807"/>
                  <a:gd name="T43" fmla="*/ 1838 h 219"/>
                  <a:gd name="T44" fmla="+- 0 2117 2071"/>
                  <a:gd name="T45" fmla="*/ T44 w 560"/>
                  <a:gd name="T46" fmla="+- 0 1812 1807"/>
                  <a:gd name="T47" fmla="*/ 1812 h 2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560" h="219">
                    <a:moveTo>
                      <a:pt x="46" y="5"/>
                    </a:moveTo>
                    <a:lnTo>
                      <a:pt x="0" y="75"/>
                    </a:lnTo>
                    <a:lnTo>
                      <a:pt x="17" y="151"/>
                    </a:lnTo>
                    <a:lnTo>
                      <a:pt x="127" y="161"/>
                    </a:lnTo>
                    <a:lnTo>
                      <a:pt x="233" y="187"/>
                    </a:lnTo>
                    <a:lnTo>
                      <a:pt x="281" y="219"/>
                    </a:lnTo>
                    <a:lnTo>
                      <a:pt x="403" y="175"/>
                    </a:lnTo>
                    <a:lnTo>
                      <a:pt x="559" y="154"/>
                    </a:lnTo>
                    <a:lnTo>
                      <a:pt x="447" y="91"/>
                    </a:lnTo>
                    <a:lnTo>
                      <a:pt x="364" y="31"/>
                    </a:lnTo>
                    <a:lnTo>
                      <a:pt x="72" y="31"/>
                    </a:lnTo>
                    <a:lnTo>
                      <a:pt x="46" y="5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90" name="Freeform 393"/>
              <p:cNvSpPr>
                <a:spLocks/>
              </p:cNvSpPr>
              <p:nvPr/>
            </p:nvSpPr>
            <p:spPr bwMode="auto">
              <a:xfrm>
                <a:off x="2071" y="1807"/>
                <a:ext cx="560" cy="219"/>
              </a:xfrm>
              <a:custGeom>
                <a:avLst/>
                <a:gdLst>
                  <a:gd name="T0" fmla="+- 0 2393 2071"/>
                  <a:gd name="T1" fmla="*/ T0 w 560"/>
                  <a:gd name="T2" fmla="+- 0 1807 1807"/>
                  <a:gd name="T3" fmla="*/ 1807 h 219"/>
                  <a:gd name="T4" fmla="+- 0 2309 2071"/>
                  <a:gd name="T5" fmla="*/ T4 w 560"/>
                  <a:gd name="T6" fmla="+- 0 1838 1807"/>
                  <a:gd name="T7" fmla="*/ 1838 h 219"/>
                  <a:gd name="T8" fmla="+- 0 2435 2071"/>
                  <a:gd name="T9" fmla="*/ T8 w 560"/>
                  <a:gd name="T10" fmla="+- 0 1838 1807"/>
                  <a:gd name="T11" fmla="*/ 1838 h 219"/>
                  <a:gd name="T12" fmla="+- 0 2393 2071"/>
                  <a:gd name="T13" fmla="*/ T12 w 560"/>
                  <a:gd name="T14" fmla="+- 0 1807 1807"/>
                  <a:gd name="T15" fmla="*/ 1807 h 21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560" h="219">
                    <a:moveTo>
                      <a:pt x="322" y="0"/>
                    </a:moveTo>
                    <a:lnTo>
                      <a:pt x="238" y="31"/>
                    </a:lnTo>
                    <a:lnTo>
                      <a:pt x="364" y="31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30" name="Group 389"/>
            <p:cNvGrpSpPr>
              <a:grpSpLocks/>
            </p:cNvGrpSpPr>
            <p:nvPr/>
          </p:nvGrpSpPr>
          <p:grpSpPr bwMode="auto">
            <a:xfrm>
              <a:off x="2069" y="1843"/>
              <a:ext cx="483" cy="144"/>
              <a:chOff x="2069" y="1843"/>
              <a:chExt cx="483" cy="144"/>
            </a:xfrm>
          </p:grpSpPr>
          <p:sp>
            <p:nvSpPr>
              <p:cNvPr id="3287" name="Freeform 391"/>
              <p:cNvSpPr>
                <a:spLocks/>
              </p:cNvSpPr>
              <p:nvPr/>
            </p:nvSpPr>
            <p:spPr bwMode="auto">
              <a:xfrm>
                <a:off x="2069" y="1843"/>
                <a:ext cx="483" cy="144"/>
              </a:xfrm>
              <a:custGeom>
                <a:avLst/>
                <a:gdLst>
                  <a:gd name="T0" fmla="+- 0 2088 2069"/>
                  <a:gd name="T1" fmla="*/ T0 w 483"/>
                  <a:gd name="T2" fmla="+- 0 1867 1843"/>
                  <a:gd name="T3" fmla="*/ 1867 h 144"/>
                  <a:gd name="T4" fmla="+- 0 2069 2069"/>
                  <a:gd name="T5" fmla="*/ T4 w 483"/>
                  <a:gd name="T6" fmla="+- 0 1918 1843"/>
                  <a:gd name="T7" fmla="*/ 1918 h 144"/>
                  <a:gd name="T8" fmla="+- 0 2105 2069"/>
                  <a:gd name="T9" fmla="*/ T8 w 483"/>
                  <a:gd name="T10" fmla="+- 0 1920 1843"/>
                  <a:gd name="T11" fmla="*/ 1920 h 144"/>
                  <a:gd name="T12" fmla="+- 0 2167 2069"/>
                  <a:gd name="T13" fmla="*/ T12 w 483"/>
                  <a:gd name="T14" fmla="+- 0 1925 1843"/>
                  <a:gd name="T15" fmla="*/ 1925 h 144"/>
                  <a:gd name="T16" fmla="+- 0 2244 2069"/>
                  <a:gd name="T17" fmla="*/ T16 w 483"/>
                  <a:gd name="T18" fmla="+- 0 1944 1843"/>
                  <a:gd name="T19" fmla="*/ 1944 h 144"/>
                  <a:gd name="T20" fmla="+- 0 2311 2069"/>
                  <a:gd name="T21" fmla="*/ T20 w 483"/>
                  <a:gd name="T22" fmla="+- 0 1968 1843"/>
                  <a:gd name="T23" fmla="*/ 1968 h 144"/>
                  <a:gd name="T24" fmla="+- 0 2352 2069"/>
                  <a:gd name="T25" fmla="*/ T24 w 483"/>
                  <a:gd name="T26" fmla="+- 0 1987 1843"/>
                  <a:gd name="T27" fmla="*/ 1987 h 144"/>
                  <a:gd name="T28" fmla="+- 0 2417 2069"/>
                  <a:gd name="T29" fmla="*/ T28 w 483"/>
                  <a:gd name="T30" fmla="+- 0 1968 1843"/>
                  <a:gd name="T31" fmla="*/ 1968 h 144"/>
                  <a:gd name="T32" fmla="+- 0 2477 2069"/>
                  <a:gd name="T33" fmla="*/ T32 w 483"/>
                  <a:gd name="T34" fmla="+- 0 1954 1843"/>
                  <a:gd name="T35" fmla="*/ 1954 h 144"/>
                  <a:gd name="T36" fmla="+- 0 2551 2069"/>
                  <a:gd name="T37" fmla="*/ T36 w 483"/>
                  <a:gd name="T38" fmla="+- 0 1944 1843"/>
                  <a:gd name="T39" fmla="*/ 1944 h 144"/>
                  <a:gd name="T40" fmla="+- 0 2546 2069"/>
                  <a:gd name="T41" fmla="*/ T40 w 483"/>
                  <a:gd name="T42" fmla="+- 0 1932 1843"/>
                  <a:gd name="T43" fmla="*/ 1932 h 144"/>
                  <a:gd name="T44" fmla="+- 0 2484 2069"/>
                  <a:gd name="T45" fmla="*/ T44 w 483"/>
                  <a:gd name="T46" fmla="+- 0 1906 1843"/>
                  <a:gd name="T47" fmla="*/ 1906 h 144"/>
                  <a:gd name="T48" fmla="+- 0 2438 2069"/>
                  <a:gd name="T49" fmla="*/ T48 w 483"/>
                  <a:gd name="T50" fmla="+- 0 1877 1843"/>
                  <a:gd name="T51" fmla="*/ 1877 h 144"/>
                  <a:gd name="T52" fmla="+- 0 2428 2069"/>
                  <a:gd name="T53" fmla="*/ T52 w 483"/>
                  <a:gd name="T54" fmla="+- 0 1870 1843"/>
                  <a:gd name="T55" fmla="*/ 1870 h 144"/>
                  <a:gd name="T56" fmla="+- 0 2138 2069"/>
                  <a:gd name="T57" fmla="*/ T56 w 483"/>
                  <a:gd name="T58" fmla="+- 0 1870 1843"/>
                  <a:gd name="T59" fmla="*/ 1870 h 144"/>
                  <a:gd name="T60" fmla="+- 0 2088 2069"/>
                  <a:gd name="T61" fmla="*/ T60 w 483"/>
                  <a:gd name="T62" fmla="+- 0 1867 1843"/>
                  <a:gd name="T63" fmla="*/ 1867 h 1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483" h="144">
                    <a:moveTo>
                      <a:pt x="19" y="24"/>
                    </a:moveTo>
                    <a:lnTo>
                      <a:pt x="0" y="75"/>
                    </a:lnTo>
                    <a:lnTo>
                      <a:pt x="36" y="77"/>
                    </a:lnTo>
                    <a:lnTo>
                      <a:pt x="98" y="82"/>
                    </a:lnTo>
                    <a:lnTo>
                      <a:pt x="175" y="101"/>
                    </a:lnTo>
                    <a:lnTo>
                      <a:pt x="242" y="125"/>
                    </a:lnTo>
                    <a:lnTo>
                      <a:pt x="283" y="144"/>
                    </a:lnTo>
                    <a:lnTo>
                      <a:pt x="348" y="125"/>
                    </a:lnTo>
                    <a:lnTo>
                      <a:pt x="408" y="111"/>
                    </a:lnTo>
                    <a:lnTo>
                      <a:pt x="482" y="101"/>
                    </a:lnTo>
                    <a:lnTo>
                      <a:pt x="477" y="89"/>
                    </a:lnTo>
                    <a:lnTo>
                      <a:pt x="415" y="63"/>
                    </a:lnTo>
                    <a:lnTo>
                      <a:pt x="369" y="34"/>
                    </a:lnTo>
                    <a:lnTo>
                      <a:pt x="359" y="27"/>
                    </a:lnTo>
                    <a:lnTo>
                      <a:pt x="69" y="27"/>
                    </a:lnTo>
                    <a:lnTo>
                      <a:pt x="19" y="24"/>
                    </a:lnTo>
                    <a:close/>
                  </a:path>
                </a:pathLst>
              </a:custGeom>
              <a:solidFill>
                <a:srgbClr val="FFB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88" name="Freeform 390"/>
              <p:cNvSpPr>
                <a:spLocks/>
              </p:cNvSpPr>
              <p:nvPr/>
            </p:nvSpPr>
            <p:spPr bwMode="auto">
              <a:xfrm>
                <a:off x="2069" y="1843"/>
                <a:ext cx="483" cy="144"/>
              </a:xfrm>
              <a:custGeom>
                <a:avLst/>
                <a:gdLst>
                  <a:gd name="T0" fmla="+- 0 2388 2069"/>
                  <a:gd name="T1" fmla="*/ T0 w 483"/>
                  <a:gd name="T2" fmla="+- 0 1843 1843"/>
                  <a:gd name="T3" fmla="*/ 1843 h 144"/>
                  <a:gd name="T4" fmla="+- 0 2347 2069"/>
                  <a:gd name="T5" fmla="*/ T4 w 483"/>
                  <a:gd name="T6" fmla="+- 0 1855 1843"/>
                  <a:gd name="T7" fmla="*/ 1855 h 144"/>
                  <a:gd name="T8" fmla="+- 0 2280 2069"/>
                  <a:gd name="T9" fmla="*/ T8 w 483"/>
                  <a:gd name="T10" fmla="+- 0 1865 1843"/>
                  <a:gd name="T11" fmla="*/ 1865 h 144"/>
                  <a:gd name="T12" fmla="+- 0 2208 2069"/>
                  <a:gd name="T13" fmla="*/ T12 w 483"/>
                  <a:gd name="T14" fmla="+- 0 1870 1843"/>
                  <a:gd name="T15" fmla="*/ 1870 h 144"/>
                  <a:gd name="T16" fmla="+- 0 2428 2069"/>
                  <a:gd name="T17" fmla="*/ T16 w 483"/>
                  <a:gd name="T18" fmla="+- 0 1870 1843"/>
                  <a:gd name="T19" fmla="*/ 1870 h 144"/>
                  <a:gd name="T20" fmla="+- 0 2388 2069"/>
                  <a:gd name="T21" fmla="*/ T20 w 483"/>
                  <a:gd name="T22" fmla="+- 0 1843 1843"/>
                  <a:gd name="T23" fmla="*/ 1843 h 1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483" h="144">
                    <a:moveTo>
                      <a:pt x="319" y="0"/>
                    </a:moveTo>
                    <a:lnTo>
                      <a:pt x="278" y="12"/>
                    </a:lnTo>
                    <a:lnTo>
                      <a:pt x="211" y="22"/>
                    </a:lnTo>
                    <a:lnTo>
                      <a:pt x="139" y="27"/>
                    </a:lnTo>
                    <a:lnTo>
                      <a:pt x="359" y="27"/>
                    </a:lnTo>
                    <a:lnTo>
                      <a:pt x="319" y="0"/>
                    </a:lnTo>
                    <a:close/>
                  </a:path>
                </a:pathLst>
              </a:custGeom>
              <a:solidFill>
                <a:srgbClr val="FFB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31" name="Group 387"/>
            <p:cNvGrpSpPr>
              <a:grpSpLocks/>
            </p:cNvGrpSpPr>
            <p:nvPr/>
          </p:nvGrpSpPr>
          <p:grpSpPr bwMode="auto">
            <a:xfrm>
              <a:off x="1034" y="1675"/>
              <a:ext cx="1085" cy="322"/>
              <a:chOff x="1034" y="1675"/>
              <a:chExt cx="1085" cy="322"/>
            </a:xfrm>
          </p:grpSpPr>
          <p:sp>
            <p:nvSpPr>
              <p:cNvPr id="3286" name="Freeform 388"/>
              <p:cNvSpPr>
                <a:spLocks/>
              </p:cNvSpPr>
              <p:nvPr/>
            </p:nvSpPr>
            <p:spPr bwMode="auto">
              <a:xfrm>
                <a:off x="1034" y="1675"/>
                <a:ext cx="1085" cy="322"/>
              </a:xfrm>
              <a:custGeom>
                <a:avLst/>
                <a:gdLst>
                  <a:gd name="T0" fmla="+- 0 1094 1034"/>
                  <a:gd name="T1" fmla="*/ T0 w 1085"/>
                  <a:gd name="T2" fmla="+- 0 1675 1675"/>
                  <a:gd name="T3" fmla="*/ 1675 h 322"/>
                  <a:gd name="T4" fmla="+- 0 1034 1034"/>
                  <a:gd name="T5" fmla="*/ T4 w 1085"/>
                  <a:gd name="T6" fmla="+- 0 1786 1675"/>
                  <a:gd name="T7" fmla="*/ 1786 h 322"/>
                  <a:gd name="T8" fmla="+- 0 1044 1034"/>
                  <a:gd name="T9" fmla="*/ T8 w 1085"/>
                  <a:gd name="T10" fmla="+- 0 1920 1675"/>
                  <a:gd name="T11" fmla="*/ 1920 h 322"/>
                  <a:gd name="T12" fmla="+- 0 1070 1034"/>
                  <a:gd name="T13" fmla="*/ T12 w 1085"/>
                  <a:gd name="T14" fmla="+- 0 1994 1675"/>
                  <a:gd name="T15" fmla="*/ 1994 h 322"/>
                  <a:gd name="T16" fmla="+- 0 1349 1034"/>
                  <a:gd name="T17" fmla="*/ T16 w 1085"/>
                  <a:gd name="T18" fmla="+- 0 1997 1675"/>
                  <a:gd name="T19" fmla="*/ 1997 h 322"/>
                  <a:gd name="T20" fmla="+- 0 1860 1034"/>
                  <a:gd name="T21" fmla="*/ T20 w 1085"/>
                  <a:gd name="T22" fmla="+- 0 1997 1675"/>
                  <a:gd name="T23" fmla="*/ 1997 h 322"/>
                  <a:gd name="T24" fmla="+- 0 2110 1034"/>
                  <a:gd name="T25" fmla="*/ T24 w 1085"/>
                  <a:gd name="T26" fmla="+- 0 1980 1675"/>
                  <a:gd name="T27" fmla="*/ 1980 h 322"/>
                  <a:gd name="T28" fmla="+- 0 2076 1034"/>
                  <a:gd name="T29" fmla="*/ T28 w 1085"/>
                  <a:gd name="T30" fmla="+- 0 1939 1675"/>
                  <a:gd name="T31" fmla="*/ 1939 h 322"/>
                  <a:gd name="T32" fmla="+- 0 2076 1034"/>
                  <a:gd name="T33" fmla="*/ T32 w 1085"/>
                  <a:gd name="T34" fmla="+- 0 1867 1675"/>
                  <a:gd name="T35" fmla="*/ 1867 h 322"/>
                  <a:gd name="T36" fmla="+- 0 2119 1034"/>
                  <a:gd name="T37" fmla="*/ T36 w 1085"/>
                  <a:gd name="T38" fmla="+- 0 1810 1675"/>
                  <a:gd name="T39" fmla="*/ 1810 h 322"/>
                  <a:gd name="T40" fmla="+- 0 1882 1034"/>
                  <a:gd name="T41" fmla="*/ T40 w 1085"/>
                  <a:gd name="T42" fmla="+- 0 1776 1675"/>
                  <a:gd name="T43" fmla="*/ 1776 h 322"/>
                  <a:gd name="T44" fmla="+- 0 1094 1034"/>
                  <a:gd name="T45" fmla="*/ T44 w 1085"/>
                  <a:gd name="T46" fmla="+- 0 1675 1675"/>
                  <a:gd name="T47" fmla="*/ 1675 h 3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085" h="322">
                    <a:moveTo>
                      <a:pt x="60" y="0"/>
                    </a:moveTo>
                    <a:lnTo>
                      <a:pt x="0" y="111"/>
                    </a:lnTo>
                    <a:lnTo>
                      <a:pt x="10" y="245"/>
                    </a:lnTo>
                    <a:lnTo>
                      <a:pt x="36" y="319"/>
                    </a:lnTo>
                    <a:lnTo>
                      <a:pt x="315" y="322"/>
                    </a:lnTo>
                    <a:lnTo>
                      <a:pt x="826" y="322"/>
                    </a:lnTo>
                    <a:lnTo>
                      <a:pt x="1076" y="305"/>
                    </a:lnTo>
                    <a:lnTo>
                      <a:pt x="1042" y="264"/>
                    </a:lnTo>
                    <a:lnTo>
                      <a:pt x="1042" y="192"/>
                    </a:lnTo>
                    <a:lnTo>
                      <a:pt x="1085" y="135"/>
                    </a:lnTo>
                    <a:lnTo>
                      <a:pt x="848" y="101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37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32" name="Group 382"/>
            <p:cNvGrpSpPr>
              <a:grpSpLocks/>
            </p:cNvGrpSpPr>
            <p:nvPr/>
          </p:nvGrpSpPr>
          <p:grpSpPr bwMode="auto">
            <a:xfrm>
              <a:off x="1126" y="1762"/>
              <a:ext cx="2441" cy="1023"/>
              <a:chOff x="1126" y="1762"/>
              <a:chExt cx="2441" cy="1023"/>
            </a:xfrm>
          </p:grpSpPr>
          <p:sp>
            <p:nvSpPr>
              <p:cNvPr id="3282" name="Freeform 386"/>
              <p:cNvSpPr>
                <a:spLocks/>
              </p:cNvSpPr>
              <p:nvPr/>
            </p:nvSpPr>
            <p:spPr bwMode="auto">
              <a:xfrm>
                <a:off x="1126" y="1762"/>
                <a:ext cx="2441" cy="1023"/>
              </a:xfrm>
              <a:custGeom>
                <a:avLst/>
                <a:gdLst>
                  <a:gd name="T0" fmla="+- 0 1274 1126"/>
                  <a:gd name="T1" fmla="*/ T0 w 2441"/>
                  <a:gd name="T2" fmla="+- 0 2102 1762"/>
                  <a:gd name="T3" fmla="*/ 2102 h 1023"/>
                  <a:gd name="T4" fmla="+- 0 1212 1126"/>
                  <a:gd name="T5" fmla="*/ T4 w 2441"/>
                  <a:gd name="T6" fmla="+- 0 2105 1762"/>
                  <a:gd name="T7" fmla="*/ 2105 h 1023"/>
                  <a:gd name="T8" fmla="+- 0 1346 1126"/>
                  <a:gd name="T9" fmla="*/ T8 w 2441"/>
                  <a:gd name="T10" fmla="+- 0 2278 1762"/>
                  <a:gd name="T11" fmla="*/ 2278 h 1023"/>
                  <a:gd name="T12" fmla="+- 0 1750 1126"/>
                  <a:gd name="T13" fmla="*/ T12 w 2441"/>
                  <a:gd name="T14" fmla="+- 0 2784 1762"/>
                  <a:gd name="T15" fmla="*/ 2784 h 1023"/>
                  <a:gd name="T16" fmla="+- 0 2117 1126"/>
                  <a:gd name="T17" fmla="*/ T16 w 2441"/>
                  <a:gd name="T18" fmla="+- 0 2664 1762"/>
                  <a:gd name="T19" fmla="*/ 2664 h 1023"/>
                  <a:gd name="T20" fmla="+- 0 2707 1126"/>
                  <a:gd name="T21" fmla="*/ T20 w 2441"/>
                  <a:gd name="T22" fmla="+- 0 2436 1762"/>
                  <a:gd name="T23" fmla="*/ 2436 h 1023"/>
                  <a:gd name="T24" fmla="+- 0 2945 1126"/>
                  <a:gd name="T25" fmla="*/ T24 w 2441"/>
                  <a:gd name="T26" fmla="+- 0 2333 1762"/>
                  <a:gd name="T27" fmla="*/ 2333 h 1023"/>
                  <a:gd name="T28" fmla="+- 0 2333 1126"/>
                  <a:gd name="T29" fmla="*/ T28 w 2441"/>
                  <a:gd name="T30" fmla="+- 0 2333 1762"/>
                  <a:gd name="T31" fmla="*/ 2333 h 1023"/>
                  <a:gd name="T32" fmla="+- 0 2114 1126"/>
                  <a:gd name="T33" fmla="*/ T32 w 2441"/>
                  <a:gd name="T34" fmla="+- 0 2220 1762"/>
                  <a:gd name="T35" fmla="*/ 2220 h 1023"/>
                  <a:gd name="T36" fmla="+- 0 2107 1126"/>
                  <a:gd name="T37" fmla="*/ T36 w 2441"/>
                  <a:gd name="T38" fmla="+- 0 2215 1762"/>
                  <a:gd name="T39" fmla="*/ 2215 h 1023"/>
                  <a:gd name="T40" fmla="+- 0 1493 1126"/>
                  <a:gd name="T41" fmla="*/ T40 w 2441"/>
                  <a:gd name="T42" fmla="+- 0 2215 1762"/>
                  <a:gd name="T43" fmla="*/ 2215 h 1023"/>
                  <a:gd name="T44" fmla="+- 0 1423 1126"/>
                  <a:gd name="T45" fmla="*/ T44 w 2441"/>
                  <a:gd name="T46" fmla="+- 0 2146 1762"/>
                  <a:gd name="T47" fmla="*/ 2146 h 1023"/>
                  <a:gd name="T48" fmla="+- 0 1274 1126"/>
                  <a:gd name="T49" fmla="*/ T48 w 2441"/>
                  <a:gd name="T50" fmla="+- 0 2102 1762"/>
                  <a:gd name="T51" fmla="*/ 2102 h 10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2441" h="1023">
                    <a:moveTo>
                      <a:pt x="148" y="340"/>
                    </a:moveTo>
                    <a:lnTo>
                      <a:pt x="86" y="343"/>
                    </a:lnTo>
                    <a:lnTo>
                      <a:pt x="220" y="516"/>
                    </a:lnTo>
                    <a:lnTo>
                      <a:pt x="624" y="1022"/>
                    </a:lnTo>
                    <a:lnTo>
                      <a:pt x="991" y="902"/>
                    </a:lnTo>
                    <a:lnTo>
                      <a:pt x="1581" y="674"/>
                    </a:lnTo>
                    <a:lnTo>
                      <a:pt x="1819" y="571"/>
                    </a:lnTo>
                    <a:lnTo>
                      <a:pt x="1207" y="571"/>
                    </a:lnTo>
                    <a:lnTo>
                      <a:pt x="988" y="458"/>
                    </a:lnTo>
                    <a:lnTo>
                      <a:pt x="981" y="453"/>
                    </a:lnTo>
                    <a:lnTo>
                      <a:pt x="367" y="453"/>
                    </a:lnTo>
                    <a:lnTo>
                      <a:pt x="297" y="384"/>
                    </a:lnTo>
                    <a:lnTo>
                      <a:pt x="148" y="340"/>
                    </a:lnTo>
                    <a:close/>
                  </a:path>
                </a:pathLst>
              </a:custGeom>
              <a:solidFill>
                <a:srgbClr val="B7B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83" name="Freeform 385"/>
              <p:cNvSpPr>
                <a:spLocks/>
              </p:cNvSpPr>
              <p:nvPr/>
            </p:nvSpPr>
            <p:spPr bwMode="auto">
              <a:xfrm>
                <a:off x="1126" y="1762"/>
                <a:ext cx="2441" cy="1023"/>
              </a:xfrm>
              <a:custGeom>
                <a:avLst/>
                <a:gdLst>
                  <a:gd name="T0" fmla="+- 0 3238 1126"/>
                  <a:gd name="T1" fmla="*/ T0 w 2441"/>
                  <a:gd name="T2" fmla="+- 0 1762 1762"/>
                  <a:gd name="T3" fmla="*/ 1762 h 1023"/>
                  <a:gd name="T4" fmla="+- 0 2959 1126"/>
                  <a:gd name="T5" fmla="*/ T4 w 2441"/>
                  <a:gd name="T6" fmla="+- 0 1951 1762"/>
                  <a:gd name="T7" fmla="*/ 1951 h 1023"/>
                  <a:gd name="T8" fmla="+- 0 2606 1126"/>
                  <a:gd name="T9" fmla="*/ T8 w 2441"/>
                  <a:gd name="T10" fmla="+- 0 2179 1762"/>
                  <a:gd name="T11" fmla="*/ 2179 h 1023"/>
                  <a:gd name="T12" fmla="+- 0 2333 1126"/>
                  <a:gd name="T13" fmla="*/ T12 w 2441"/>
                  <a:gd name="T14" fmla="+- 0 2333 1762"/>
                  <a:gd name="T15" fmla="*/ 2333 h 1023"/>
                  <a:gd name="T16" fmla="+- 0 2945 1126"/>
                  <a:gd name="T17" fmla="*/ T16 w 2441"/>
                  <a:gd name="T18" fmla="+- 0 2333 1762"/>
                  <a:gd name="T19" fmla="*/ 2333 h 1023"/>
                  <a:gd name="T20" fmla="+- 0 3182 1126"/>
                  <a:gd name="T21" fmla="*/ T20 w 2441"/>
                  <a:gd name="T22" fmla="+- 0 2230 1762"/>
                  <a:gd name="T23" fmla="*/ 2230 h 1023"/>
                  <a:gd name="T24" fmla="+- 0 3566 1126"/>
                  <a:gd name="T25" fmla="*/ T24 w 2441"/>
                  <a:gd name="T26" fmla="+- 0 2057 1762"/>
                  <a:gd name="T27" fmla="*/ 2057 h 1023"/>
                  <a:gd name="T28" fmla="+- 0 3238 1126"/>
                  <a:gd name="T29" fmla="*/ T28 w 2441"/>
                  <a:gd name="T30" fmla="+- 0 1762 1762"/>
                  <a:gd name="T31" fmla="*/ 1762 h 10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2441" h="1023">
                    <a:moveTo>
                      <a:pt x="2112" y="0"/>
                    </a:moveTo>
                    <a:lnTo>
                      <a:pt x="1833" y="189"/>
                    </a:lnTo>
                    <a:lnTo>
                      <a:pt x="1480" y="417"/>
                    </a:lnTo>
                    <a:lnTo>
                      <a:pt x="1207" y="571"/>
                    </a:lnTo>
                    <a:lnTo>
                      <a:pt x="1819" y="571"/>
                    </a:lnTo>
                    <a:lnTo>
                      <a:pt x="2056" y="468"/>
                    </a:lnTo>
                    <a:lnTo>
                      <a:pt x="2440" y="295"/>
                    </a:lnTo>
                    <a:lnTo>
                      <a:pt x="2112" y="0"/>
                    </a:lnTo>
                    <a:close/>
                  </a:path>
                </a:pathLst>
              </a:custGeom>
              <a:solidFill>
                <a:srgbClr val="B7B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84" name="Freeform 384"/>
              <p:cNvSpPr>
                <a:spLocks/>
              </p:cNvSpPr>
              <p:nvPr/>
            </p:nvSpPr>
            <p:spPr bwMode="auto">
              <a:xfrm>
                <a:off x="1126" y="1762"/>
                <a:ext cx="2441" cy="1023"/>
              </a:xfrm>
              <a:custGeom>
                <a:avLst/>
                <a:gdLst>
                  <a:gd name="T0" fmla="+- 0 1845 1126"/>
                  <a:gd name="T1" fmla="*/ T0 w 2441"/>
                  <a:gd name="T2" fmla="+- 0 2054 1762"/>
                  <a:gd name="T3" fmla="*/ 2054 h 1023"/>
                  <a:gd name="T4" fmla="+- 0 1298 1126"/>
                  <a:gd name="T5" fmla="*/ T4 w 2441"/>
                  <a:gd name="T6" fmla="+- 0 2054 1762"/>
                  <a:gd name="T7" fmla="*/ 2054 h 1023"/>
                  <a:gd name="T8" fmla="+- 0 1430 1126"/>
                  <a:gd name="T9" fmla="*/ T8 w 2441"/>
                  <a:gd name="T10" fmla="+- 0 2066 1762"/>
                  <a:gd name="T11" fmla="*/ 2066 h 1023"/>
                  <a:gd name="T12" fmla="+- 0 1517 1126"/>
                  <a:gd name="T13" fmla="*/ T12 w 2441"/>
                  <a:gd name="T14" fmla="+- 0 2110 1762"/>
                  <a:gd name="T15" fmla="*/ 2110 h 1023"/>
                  <a:gd name="T16" fmla="+- 0 1567 1126"/>
                  <a:gd name="T17" fmla="*/ T16 w 2441"/>
                  <a:gd name="T18" fmla="+- 0 2162 1762"/>
                  <a:gd name="T19" fmla="*/ 2162 h 1023"/>
                  <a:gd name="T20" fmla="+- 0 1577 1126"/>
                  <a:gd name="T21" fmla="*/ T20 w 2441"/>
                  <a:gd name="T22" fmla="+- 0 2201 1762"/>
                  <a:gd name="T23" fmla="*/ 2201 h 1023"/>
                  <a:gd name="T24" fmla="+- 0 1493 1126"/>
                  <a:gd name="T25" fmla="*/ T24 w 2441"/>
                  <a:gd name="T26" fmla="+- 0 2215 1762"/>
                  <a:gd name="T27" fmla="*/ 2215 h 1023"/>
                  <a:gd name="T28" fmla="+- 0 2107 1126"/>
                  <a:gd name="T29" fmla="*/ T28 w 2441"/>
                  <a:gd name="T30" fmla="+- 0 2215 1762"/>
                  <a:gd name="T31" fmla="*/ 2215 h 1023"/>
                  <a:gd name="T32" fmla="+- 0 1845 1126"/>
                  <a:gd name="T33" fmla="*/ T32 w 2441"/>
                  <a:gd name="T34" fmla="+- 0 2054 1762"/>
                  <a:gd name="T35" fmla="*/ 2054 h 10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2441" h="1023">
                    <a:moveTo>
                      <a:pt x="719" y="292"/>
                    </a:moveTo>
                    <a:lnTo>
                      <a:pt x="172" y="292"/>
                    </a:lnTo>
                    <a:lnTo>
                      <a:pt x="304" y="304"/>
                    </a:lnTo>
                    <a:lnTo>
                      <a:pt x="391" y="348"/>
                    </a:lnTo>
                    <a:lnTo>
                      <a:pt x="441" y="400"/>
                    </a:lnTo>
                    <a:lnTo>
                      <a:pt x="451" y="439"/>
                    </a:lnTo>
                    <a:lnTo>
                      <a:pt x="367" y="453"/>
                    </a:lnTo>
                    <a:lnTo>
                      <a:pt x="981" y="453"/>
                    </a:lnTo>
                    <a:lnTo>
                      <a:pt x="719" y="292"/>
                    </a:lnTo>
                    <a:close/>
                  </a:path>
                </a:pathLst>
              </a:custGeom>
              <a:solidFill>
                <a:srgbClr val="B7B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85" name="Freeform 383"/>
              <p:cNvSpPr>
                <a:spLocks/>
              </p:cNvSpPr>
              <p:nvPr/>
            </p:nvSpPr>
            <p:spPr bwMode="auto">
              <a:xfrm>
                <a:off x="1126" y="1762"/>
                <a:ext cx="2441" cy="1023"/>
              </a:xfrm>
              <a:custGeom>
                <a:avLst/>
                <a:gdLst>
                  <a:gd name="T0" fmla="+- 0 1759 1126"/>
                  <a:gd name="T1" fmla="*/ T0 w 2441"/>
                  <a:gd name="T2" fmla="+- 0 2002 1762"/>
                  <a:gd name="T3" fmla="*/ 2002 h 1023"/>
                  <a:gd name="T4" fmla="+- 0 1370 1126"/>
                  <a:gd name="T5" fmla="*/ T4 w 2441"/>
                  <a:gd name="T6" fmla="+- 0 2002 1762"/>
                  <a:gd name="T7" fmla="*/ 2002 h 1023"/>
                  <a:gd name="T8" fmla="+- 0 1126 1126"/>
                  <a:gd name="T9" fmla="*/ T8 w 2441"/>
                  <a:gd name="T10" fmla="+- 0 2011 1762"/>
                  <a:gd name="T11" fmla="*/ 2011 h 1023"/>
                  <a:gd name="T12" fmla="+- 0 1154 1126"/>
                  <a:gd name="T13" fmla="*/ T12 w 2441"/>
                  <a:gd name="T14" fmla="+- 0 2057 1762"/>
                  <a:gd name="T15" fmla="*/ 2057 h 1023"/>
                  <a:gd name="T16" fmla="+- 0 1298 1126"/>
                  <a:gd name="T17" fmla="*/ T16 w 2441"/>
                  <a:gd name="T18" fmla="+- 0 2054 1762"/>
                  <a:gd name="T19" fmla="*/ 2054 h 1023"/>
                  <a:gd name="T20" fmla="+- 0 1845 1126"/>
                  <a:gd name="T21" fmla="*/ T20 w 2441"/>
                  <a:gd name="T22" fmla="+- 0 2054 1762"/>
                  <a:gd name="T23" fmla="*/ 2054 h 1023"/>
                  <a:gd name="T24" fmla="+- 0 1759 1126"/>
                  <a:gd name="T25" fmla="*/ T24 w 2441"/>
                  <a:gd name="T26" fmla="+- 0 2002 1762"/>
                  <a:gd name="T27" fmla="*/ 2002 h 10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441" h="1023">
                    <a:moveTo>
                      <a:pt x="633" y="240"/>
                    </a:moveTo>
                    <a:lnTo>
                      <a:pt x="244" y="240"/>
                    </a:lnTo>
                    <a:lnTo>
                      <a:pt x="0" y="249"/>
                    </a:lnTo>
                    <a:lnTo>
                      <a:pt x="28" y="295"/>
                    </a:lnTo>
                    <a:lnTo>
                      <a:pt x="172" y="292"/>
                    </a:lnTo>
                    <a:lnTo>
                      <a:pt x="719" y="292"/>
                    </a:lnTo>
                    <a:lnTo>
                      <a:pt x="633" y="240"/>
                    </a:lnTo>
                    <a:close/>
                  </a:path>
                </a:pathLst>
              </a:custGeom>
              <a:solidFill>
                <a:srgbClr val="B7B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33" name="Group 380"/>
            <p:cNvGrpSpPr>
              <a:grpSpLocks/>
            </p:cNvGrpSpPr>
            <p:nvPr/>
          </p:nvGrpSpPr>
          <p:grpSpPr bwMode="auto">
            <a:xfrm>
              <a:off x="720" y="1308"/>
              <a:ext cx="605" cy="399"/>
              <a:chOff x="720" y="1308"/>
              <a:chExt cx="605" cy="399"/>
            </a:xfrm>
          </p:grpSpPr>
          <p:sp>
            <p:nvSpPr>
              <p:cNvPr id="3281" name="Freeform 381"/>
              <p:cNvSpPr>
                <a:spLocks/>
              </p:cNvSpPr>
              <p:nvPr/>
            </p:nvSpPr>
            <p:spPr bwMode="auto">
              <a:xfrm>
                <a:off x="720" y="1308"/>
                <a:ext cx="605" cy="399"/>
              </a:xfrm>
              <a:custGeom>
                <a:avLst/>
                <a:gdLst>
                  <a:gd name="T0" fmla="+- 0 746 720"/>
                  <a:gd name="T1" fmla="*/ T0 w 605"/>
                  <a:gd name="T2" fmla="+- 0 1308 1308"/>
                  <a:gd name="T3" fmla="*/ 1308 h 399"/>
                  <a:gd name="T4" fmla="+- 0 720 720"/>
                  <a:gd name="T5" fmla="*/ T4 w 605"/>
                  <a:gd name="T6" fmla="+- 0 1322 1308"/>
                  <a:gd name="T7" fmla="*/ 1322 h 399"/>
                  <a:gd name="T8" fmla="+- 0 950 720"/>
                  <a:gd name="T9" fmla="*/ T8 w 605"/>
                  <a:gd name="T10" fmla="+- 0 1663 1308"/>
                  <a:gd name="T11" fmla="*/ 1663 h 399"/>
                  <a:gd name="T12" fmla="+- 0 1109 720"/>
                  <a:gd name="T13" fmla="*/ T12 w 605"/>
                  <a:gd name="T14" fmla="+- 0 1675 1308"/>
                  <a:gd name="T15" fmla="*/ 1675 h 399"/>
                  <a:gd name="T16" fmla="+- 0 1126 720"/>
                  <a:gd name="T17" fmla="*/ T16 w 605"/>
                  <a:gd name="T18" fmla="+- 0 1692 1308"/>
                  <a:gd name="T19" fmla="*/ 1692 h 399"/>
                  <a:gd name="T20" fmla="+- 0 1325 720"/>
                  <a:gd name="T21" fmla="*/ T20 w 605"/>
                  <a:gd name="T22" fmla="+- 0 1706 1308"/>
                  <a:gd name="T23" fmla="*/ 1706 h 399"/>
                  <a:gd name="T24" fmla="+- 0 1094 720"/>
                  <a:gd name="T25" fmla="*/ T24 w 605"/>
                  <a:gd name="T26" fmla="+- 0 1543 1308"/>
                  <a:gd name="T27" fmla="*/ 1543 h 399"/>
                  <a:gd name="T28" fmla="+- 0 746 720"/>
                  <a:gd name="T29" fmla="*/ T28 w 605"/>
                  <a:gd name="T30" fmla="+- 0 1308 1308"/>
                  <a:gd name="T31" fmla="*/ 1308 h 3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605" h="399">
                    <a:moveTo>
                      <a:pt x="26" y="0"/>
                    </a:moveTo>
                    <a:lnTo>
                      <a:pt x="0" y="14"/>
                    </a:lnTo>
                    <a:lnTo>
                      <a:pt x="230" y="355"/>
                    </a:lnTo>
                    <a:lnTo>
                      <a:pt x="389" y="367"/>
                    </a:lnTo>
                    <a:lnTo>
                      <a:pt x="406" y="384"/>
                    </a:lnTo>
                    <a:lnTo>
                      <a:pt x="605" y="398"/>
                    </a:lnTo>
                    <a:lnTo>
                      <a:pt x="374" y="23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B7B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34" name="Group 365"/>
            <p:cNvGrpSpPr>
              <a:grpSpLocks/>
            </p:cNvGrpSpPr>
            <p:nvPr/>
          </p:nvGrpSpPr>
          <p:grpSpPr bwMode="auto">
            <a:xfrm>
              <a:off x="521" y="907"/>
              <a:ext cx="3135" cy="1431"/>
              <a:chOff x="521" y="907"/>
              <a:chExt cx="3135" cy="1431"/>
            </a:xfrm>
          </p:grpSpPr>
          <p:sp>
            <p:nvSpPr>
              <p:cNvPr id="3268" name="Freeform 379"/>
              <p:cNvSpPr>
                <a:spLocks/>
              </p:cNvSpPr>
              <p:nvPr/>
            </p:nvSpPr>
            <p:spPr bwMode="auto">
              <a:xfrm>
                <a:off x="521" y="907"/>
                <a:ext cx="3135" cy="1431"/>
              </a:xfrm>
              <a:custGeom>
                <a:avLst/>
                <a:gdLst>
                  <a:gd name="T0" fmla="+- 0 2117 521"/>
                  <a:gd name="T1" fmla="*/ T0 w 3135"/>
                  <a:gd name="T2" fmla="+- 0 1958 907"/>
                  <a:gd name="T3" fmla="*/ 1958 h 1431"/>
                  <a:gd name="T4" fmla="+- 0 2095 521"/>
                  <a:gd name="T5" fmla="*/ T4 w 3135"/>
                  <a:gd name="T6" fmla="+- 0 1987 907"/>
                  <a:gd name="T7" fmla="*/ 1987 h 1431"/>
                  <a:gd name="T8" fmla="+- 0 1759 521"/>
                  <a:gd name="T9" fmla="*/ T8 w 3135"/>
                  <a:gd name="T10" fmla="+- 0 2002 907"/>
                  <a:gd name="T11" fmla="*/ 2002 h 1431"/>
                  <a:gd name="T12" fmla="+- 0 2328 521"/>
                  <a:gd name="T13" fmla="*/ T12 w 3135"/>
                  <a:gd name="T14" fmla="+- 0 2338 907"/>
                  <a:gd name="T15" fmla="*/ 2338 h 1431"/>
                  <a:gd name="T16" fmla="+- 0 2841 521"/>
                  <a:gd name="T17" fmla="*/ T16 w 3135"/>
                  <a:gd name="T18" fmla="+- 0 2026 907"/>
                  <a:gd name="T19" fmla="*/ 2026 h 1431"/>
                  <a:gd name="T20" fmla="+- 0 2354 521"/>
                  <a:gd name="T21" fmla="*/ T20 w 3135"/>
                  <a:gd name="T22" fmla="+- 0 2026 907"/>
                  <a:gd name="T23" fmla="*/ 2026 h 1431"/>
                  <a:gd name="T24" fmla="+- 0 2230 521"/>
                  <a:gd name="T25" fmla="*/ T24 w 3135"/>
                  <a:gd name="T26" fmla="+- 0 1968 907"/>
                  <a:gd name="T27" fmla="*/ 1968 h 1431"/>
                  <a:gd name="T28" fmla="+- 0 2117 521"/>
                  <a:gd name="T29" fmla="*/ T28 w 3135"/>
                  <a:gd name="T30" fmla="+- 0 1958 907"/>
                  <a:gd name="T31" fmla="*/ 1958 h 14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135" h="1431">
                    <a:moveTo>
                      <a:pt x="1596" y="1051"/>
                    </a:moveTo>
                    <a:lnTo>
                      <a:pt x="1574" y="1080"/>
                    </a:lnTo>
                    <a:lnTo>
                      <a:pt x="1238" y="1095"/>
                    </a:lnTo>
                    <a:lnTo>
                      <a:pt x="1807" y="1431"/>
                    </a:lnTo>
                    <a:lnTo>
                      <a:pt x="2320" y="1119"/>
                    </a:lnTo>
                    <a:lnTo>
                      <a:pt x="1833" y="1119"/>
                    </a:lnTo>
                    <a:lnTo>
                      <a:pt x="1709" y="1061"/>
                    </a:lnTo>
                    <a:lnTo>
                      <a:pt x="1596" y="1051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69" name="Freeform 378"/>
              <p:cNvSpPr>
                <a:spLocks/>
              </p:cNvSpPr>
              <p:nvPr/>
            </p:nvSpPr>
            <p:spPr bwMode="auto">
              <a:xfrm>
                <a:off x="521" y="907"/>
                <a:ext cx="3135" cy="1431"/>
              </a:xfrm>
              <a:custGeom>
                <a:avLst/>
                <a:gdLst>
                  <a:gd name="T0" fmla="+- 0 3157 521"/>
                  <a:gd name="T1" fmla="*/ T0 w 3135"/>
                  <a:gd name="T2" fmla="+- 0 1812 907"/>
                  <a:gd name="T3" fmla="*/ 1812 h 1431"/>
                  <a:gd name="T4" fmla="+- 0 2398 521"/>
                  <a:gd name="T5" fmla="*/ T4 w 3135"/>
                  <a:gd name="T6" fmla="+- 0 1812 907"/>
                  <a:gd name="T7" fmla="*/ 1812 h 1431"/>
                  <a:gd name="T8" fmla="+- 0 2510 521"/>
                  <a:gd name="T9" fmla="*/ T8 w 3135"/>
                  <a:gd name="T10" fmla="+- 0 1884 907"/>
                  <a:gd name="T11" fmla="*/ 1884 h 1431"/>
                  <a:gd name="T12" fmla="+- 0 2647 521"/>
                  <a:gd name="T13" fmla="*/ T12 w 3135"/>
                  <a:gd name="T14" fmla="+- 0 1951 907"/>
                  <a:gd name="T15" fmla="*/ 1951 h 1431"/>
                  <a:gd name="T16" fmla="+- 0 2479 521"/>
                  <a:gd name="T17" fmla="*/ T16 w 3135"/>
                  <a:gd name="T18" fmla="+- 0 1987 907"/>
                  <a:gd name="T19" fmla="*/ 1987 h 1431"/>
                  <a:gd name="T20" fmla="+- 0 2354 521"/>
                  <a:gd name="T21" fmla="*/ T20 w 3135"/>
                  <a:gd name="T22" fmla="+- 0 2026 907"/>
                  <a:gd name="T23" fmla="*/ 2026 h 1431"/>
                  <a:gd name="T24" fmla="+- 0 2841 521"/>
                  <a:gd name="T25" fmla="*/ T24 w 3135"/>
                  <a:gd name="T26" fmla="+- 0 2026 907"/>
                  <a:gd name="T27" fmla="*/ 2026 h 1431"/>
                  <a:gd name="T28" fmla="+- 0 3014 521"/>
                  <a:gd name="T29" fmla="*/ T28 w 3135"/>
                  <a:gd name="T30" fmla="+- 0 1920 907"/>
                  <a:gd name="T31" fmla="*/ 1920 h 1431"/>
                  <a:gd name="T32" fmla="+- 0 3157 521"/>
                  <a:gd name="T33" fmla="*/ T32 w 3135"/>
                  <a:gd name="T34" fmla="+- 0 1812 907"/>
                  <a:gd name="T35" fmla="*/ 1812 h 14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135" h="1431">
                    <a:moveTo>
                      <a:pt x="2636" y="905"/>
                    </a:moveTo>
                    <a:lnTo>
                      <a:pt x="1877" y="905"/>
                    </a:lnTo>
                    <a:lnTo>
                      <a:pt x="1989" y="977"/>
                    </a:lnTo>
                    <a:lnTo>
                      <a:pt x="2126" y="1044"/>
                    </a:lnTo>
                    <a:lnTo>
                      <a:pt x="1958" y="1080"/>
                    </a:lnTo>
                    <a:lnTo>
                      <a:pt x="1833" y="1119"/>
                    </a:lnTo>
                    <a:lnTo>
                      <a:pt x="2320" y="1119"/>
                    </a:lnTo>
                    <a:lnTo>
                      <a:pt x="2493" y="1013"/>
                    </a:lnTo>
                    <a:lnTo>
                      <a:pt x="2636" y="905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71" name="Freeform 377"/>
              <p:cNvSpPr>
                <a:spLocks/>
              </p:cNvSpPr>
              <p:nvPr/>
            </p:nvSpPr>
            <p:spPr bwMode="auto">
              <a:xfrm>
                <a:off x="521" y="907"/>
                <a:ext cx="3135" cy="1431"/>
              </a:xfrm>
              <a:custGeom>
                <a:avLst/>
                <a:gdLst>
                  <a:gd name="T0" fmla="+- 0 590 521"/>
                  <a:gd name="T1" fmla="*/ T0 w 3135"/>
                  <a:gd name="T2" fmla="+- 0 1092 907"/>
                  <a:gd name="T3" fmla="*/ 1092 h 1431"/>
                  <a:gd name="T4" fmla="+- 0 521 521"/>
                  <a:gd name="T5" fmla="*/ T4 w 3135"/>
                  <a:gd name="T6" fmla="+- 0 1162 907"/>
                  <a:gd name="T7" fmla="*/ 1162 h 1431"/>
                  <a:gd name="T8" fmla="+- 0 869 521"/>
                  <a:gd name="T9" fmla="*/ T8 w 3135"/>
                  <a:gd name="T10" fmla="+- 0 1378 907"/>
                  <a:gd name="T11" fmla="*/ 1378 h 1431"/>
                  <a:gd name="T12" fmla="+- 0 1238 521"/>
                  <a:gd name="T13" fmla="*/ T12 w 3135"/>
                  <a:gd name="T14" fmla="+- 0 1637 907"/>
                  <a:gd name="T15" fmla="*/ 1637 h 1431"/>
                  <a:gd name="T16" fmla="+- 0 1327 521"/>
                  <a:gd name="T17" fmla="*/ T16 w 3135"/>
                  <a:gd name="T18" fmla="+- 0 1714 907"/>
                  <a:gd name="T19" fmla="*/ 1714 h 1431"/>
                  <a:gd name="T20" fmla="+- 0 1766 521"/>
                  <a:gd name="T21" fmla="*/ T20 w 3135"/>
                  <a:gd name="T22" fmla="+- 0 1762 907"/>
                  <a:gd name="T23" fmla="*/ 1762 h 1431"/>
                  <a:gd name="T24" fmla="+- 0 2129 521"/>
                  <a:gd name="T25" fmla="*/ T24 w 3135"/>
                  <a:gd name="T26" fmla="+- 0 1807 907"/>
                  <a:gd name="T27" fmla="*/ 1807 h 1431"/>
                  <a:gd name="T28" fmla="+- 0 2167 521"/>
                  <a:gd name="T29" fmla="*/ T28 w 3135"/>
                  <a:gd name="T30" fmla="+- 0 1843 907"/>
                  <a:gd name="T31" fmla="*/ 1843 h 1431"/>
                  <a:gd name="T32" fmla="+- 0 2294 521"/>
                  <a:gd name="T33" fmla="*/ T32 w 3135"/>
                  <a:gd name="T34" fmla="+- 0 1838 907"/>
                  <a:gd name="T35" fmla="*/ 1838 h 1431"/>
                  <a:gd name="T36" fmla="+- 0 2398 521"/>
                  <a:gd name="T37" fmla="*/ T36 w 3135"/>
                  <a:gd name="T38" fmla="+- 0 1812 907"/>
                  <a:gd name="T39" fmla="*/ 1812 h 1431"/>
                  <a:gd name="T40" fmla="+- 0 3157 521"/>
                  <a:gd name="T41" fmla="*/ T40 w 3135"/>
                  <a:gd name="T42" fmla="+- 0 1812 907"/>
                  <a:gd name="T43" fmla="*/ 1812 h 1431"/>
                  <a:gd name="T44" fmla="+- 0 3655 521"/>
                  <a:gd name="T45" fmla="*/ T44 w 3135"/>
                  <a:gd name="T46" fmla="+- 0 1435 907"/>
                  <a:gd name="T47" fmla="*/ 1435 h 1431"/>
                  <a:gd name="T48" fmla="+- 0 3625 521"/>
                  <a:gd name="T49" fmla="*/ T48 w 3135"/>
                  <a:gd name="T50" fmla="+- 0 1414 907"/>
                  <a:gd name="T51" fmla="*/ 1414 h 1431"/>
                  <a:gd name="T52" fmla="+- 0 2153 521"/>
                  <a:gd name="T53" fmla="*/ T52 w 3135"/>
                  <a:gd name="T54" fmla="+- 0 1414 907"/>
                  <a:gd name="T55" fmla="*/ 1414 h 1431"/>
                  <a:gd name="T56" fmla="+- 0 2004 521"/>
                  <a:gd name="T57" fmla="*/ T56 w 3135"/>
                  <a:gd name="T58" fmla="+- 0 1411 907"/>
                  <a:gd name="T59" fmla="*/ 1411 h 1431"/>
                  <a:gd name="T60" fmla="+- 0 1951 521"/>
                  <a:gd name="T61" fmla="*/ T60 w 3135"/>
                  <a:gd name="T62" fmla="+- 0 1378 907"/>
                  <a:gd name="T63" fmla="*/ 1378 h 1431"/>
                  <a:gd name="T64" fmla="+- 0 1817 521"/>
                  <a:gd name="T65" fmla="*/ T64 w 3135"/>
                  <a:gd name="T66" fmla="+- 0 1378 907"/>
                  <a:gd name="T67" fmla="*/ 1378 h 1431"/>
                  <a:gd name="T68" fmla="+- 0 1742 521"/>
                  <a:gd name="T69" fmla="*/ T68 w 3135"/>
                  <a:gd name="T70" fmla="+- 0 1330 907"/>
                  <a:gd name="T71" fmla="*/ 1330 h 1431"/>
                  <a:gd name="T72" fmla="+- 0 1627 521"/>
                  <a:gd name="T73" fmla="*/ T72 w 3135"/>
                  <a:gd name="T74" fmla="+- 0 1330 907"/>
                  <a:gd name="T75" fmla="*/ 1330 h 1431"/>
                  <a:gd name="T76" fmla="+- 0 1586 521"/>
                  <a:gd name="T77" fmla="*/ T76 w 3135"/>
                  <a:gd name="T78" fmla="+- 0 1255 907"/>
                  <a:gd name="T79" fmla="*/ 1255 h 1431"/>
                  <a:gd name="T80" fmla="+- 0 1581 521"/>
                  <a:gd name="T81" fmla="*/ T80 w 3135"/>
                  <a:gd name="T82" fmla="+- 0 1238 907"/>
                  <a:gd name="T83" fmla="*/ 1238 h 1431"/>
                  <a:gd name="T84" fmla="+- 0 1483 521"/>
                  <a:gd name="T85" fmla="*/ T84 w 3135"/>
                  <a:gd name="T86" fmla="+- 0 1238 907"/>
                  <a:gd name="T87" fmla="*/ 1238 h 1431"/>
                  <a:gd name="T88" fmla="+- 0 1423 521"/>
                  <a:gd name="T89" fmla="*/ T88 w 3135"/>
                  <a:gd name="T90" fmla="+- 0 1229 907"/>
                  <a:gd name="T91" fmla="*/ 1229 h 1431"/>
                  <a:gd name="T92" fmla="+- 0 1423 521"/>
                  <a:gd name="T93" fmla="*/ T92 w 3135"/>
                  <a:gd name="T94" fmla="+- 0 1217 907"/>
                  <a:gd name="T95" fmla="*/ 1217 h 1431"/>
                  <a:gd name="T96" fmla="+- 0 1210 521"/>
                  <a:gd name="T97" fmla="*/ T96 w 3135"/>
                  <a:gd name="T98" fmla="+- 0 1217 907"/>
                  <a:gd name="T99" fmla="*/ 1217 h 1431"/>
                  <a:gd name="T100" fmla="+- 0 973 521"/>
                  <a:gd name="T101" fmla="*/ T100 w 3135"/>
                  <a:gd name="T102" fmla="+- 0 1147 907"/>
                  <a:gd name="T103" fmla="*/ 1147 h 1431"/>
                  <a:gd name="T104" fmla="+- 0 763 521"/>
                  <a:gd name="T105" fmla="*/ T104 w 3135"/>
                  <a:gd name="T106" fmla="+- 0 1147 907"/>
                  <a:gd name="T107" fmla="*/ 1147 h 1431"/>
                  <a:gd name="T108" fmla="+- 0 590 521"/>
                  <a:gd name="T109" fmla="*/ T108 w 3135"/>
                  <a:gd name="T110" fmla="+- 0 1092 907"/>
                  <a:gd name="T111" fmla="*/ 1092 h 14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3135" h="1431">
                    <a:moveTo>
                      <a:pt x="69" y="185"/>
                    </a:moveTo>
                    <a:lnTo>
                      <a:pt x="0" y="255"/>
                    </a:lnTo>
                    <a:lnTo>
                      <a:pt x="348" y="471"/>
                    </a:lnTo>
                    <a:lnTo>
                      <a:pt x="717" y="730"/>
                    </a:lnTo>
                    <a:lnTo>
                      <a:pt x="806" y="807"/>
                    </a:lnTo>
                    <a:lnTo>
                      <a:pt x="1245" y="855"/>
                    </a:lnTo>
                    <a:lnTo>
                      <a:pt x="1608" y="900"/>
                    </a:lnTo>
                    <a:lnTo>
                      <a:pt x="1646" y="936"/>
                    </a:lnTo>
                    <a:lnTo>
                      <a:pt x="1773" y="931"/>
                    </a:lnTo>
                    <a:lnTo>
                      <a:pt x="1877" y="905"/>
                    </a:lnTo>
                    <a:lnTo>
                      <a:pt x="2636" y="905"/>
                    </a:lnTo>
                    <a:lnTo>
                      <a:pt x="3134" y="528"/>
                    </a:lnTo>
                    <a:lnTo>
                      <a:pt x="3104" y="507"/>
                    </a:lnTo>
                    <a:lnTo>
                      <a:pt x="1632" y="507"/>
                    </a:lnTo>
                    <a:lnTo>
                      <a:pt x="1483" y="504"/>
                    </a:lnTo>
                    <a:lnTo>
                      <a:pt x="1430" y="471"/>
                    </a:lnTo>
                    <a:lnTo>
                      <a:pt x="1296" y="471"/>
                    </a:lnTo>
                    <a:lnTo>
                      <a:pt x="1221" y="423"/>
                    </a:lnTo>
                    <a:lnTo>
                      <a:pt x="1106" y="423"/>
                    </a:lnTo>
                    <a:lnTo>
                      <a:pt x="1065" y="348"/>
                    </a:lnTo>
                    <a:lnTo>
                      <a:pt x="1060" y="331"/>
                    </a:lnTo>
                    <a:lnTo>
                      <a:pt x="962" y="331"/>
                    </a:lnTo>
                    <a:lnTo>
                      <a:pt x="902" y="322"/>
                    </a:lnTo>
                    <a:lnTo>
                      <a:pt x="902" y="310"/>
                    </a:lnTo>
                    <a:lnTo>
                      <a:pt x="689" y="310"/>
                    </a:lnTo>
                    <a:lnTo>
                      <a:pt x="452" y="240"/>
                    </a:lnTo>
                    <a:lnTo>
                      <a:pt x="242" y="240"/>
                    </a:lnTo>
                    <a:lnTo>
                      <a:pt x="69" y="185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72" name="Freeform 376"/>
              <p:cNvSpPr>
                <a:spLocks/>
              </p:cNvSpPr>
              <p:nvPr/>
            </p:nvSpPr>
            <p:spPr bwMode="auto">
              <a:xfrm>
                <a:off x="521" y="907"/>
                <a:ext cx="3135" cy="1431"/>
              </a:xfrm>
              <a:custGeom>
                <a:avLst/>
                <a:gdLst>
                  <a:gd name="T0" fmla="+- 0 2227 521"/>
                  <a:gd name="T1" fmla="*/ T0 w 3135"/>
                  <a:gd name="T2" fmla="+- 0 1368 907"/>
                  <a:gd name="T3" fmla="*/ 1368 h 1431"/>
                  <a:gd name="T4" fmla="+- 0 2153 521"/>
                  <a:gd name="T5" fmla="*/ T4 w 3135"/>
                  <a:gd name="T6" fmla="+- 0 1414 907"/>
                  <a:gd name="T7" fmla="*/ 1414 h 1431"/>
                  <a:gd name="T8" fmla="+- 0 3625 521"/>
                  <a:gd name="T9" fmla="*/ T8 w 3135"/>
                  <a:gd name="T10" fmla="+- 0 1414 907"/>
                  <a:gd name="T11" fmla="*/ 1414 h 1431"/>
                  <a:gd name="T12" fmla="+- 0 3582 521"/>
                  <a:gd name="T13" fmla="*/ T12 w 3135"/>
                  <a:gd name="T14" fmla="+- 0 1382 907"/>
                  <a:gd name="T15" fmla="*/ 1382 h 1431"/>
                  <a:gd name="T16" fmla="+- 0 2304 521"/>
                  <a:gd name="T17" fmla="*/ T16 w 3135"/>
                  <a:gd name="T18" fmla="+- 0 1382 907"/>
                  <a:gd name="T19" fmla="*/ 1382 h 1431"/>
                  <a:gd name="T20" fmla="+- 0 2227 521"/>
                  <a:gd name="T21" fmla="*/ T20 w 3135"/>
                  <a:gd name="T22" fmla="+- 0 1368 907"/>
                  <a:gd name="T23" fmla="*/ 1368 h 14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135" h="1431">
                    <a:moveTo>
                      <a:pt x="1706" y="461"/>
                    </a:moveTo>
                    <a:lnTo>
                      <a:pt x="1632" y="507"/>
                    </a:lnTo>
                    <a:lnTo>
                      <a:pt x="3104" y="507"/>
                    </a:lnTo>
                    <a:lnTo>
                      <a:pt x="3061" y="475"/>
                    </a:lnTo>
                    <a:lnTo>
                      <a:pt x="1783" y="475"/>
                    </a:lnTo>
                    <a:lnTo>
                      <a:pt x="1706" y="461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73" name="Freeform 375"/>
              <p:cNvSpPr>
                <a:spLocks/>
              </p:cNvSpPr>
              <p:nvPr/>
            </p:nvSpPr>
            <p:spPr bwMode="auto">
              <a:xfrm>
                <a:off x="521" y="907"/>
                <a:ext cx="3135" cy="1431"/>
              </a:xfrm>
              <a:custGeom>
                <a:avLst/>
                <a:gdLst>
                  <a:gd name="T0" fmla="+- 0 2462 521"/>
                  <a:gd name="T1" fmla="*/ T0 w 3135"/>
                  <a:gd name="T2" fmla="+- 0 1339 907"/>
                  <a:gd name="T3" fmla="*/ 1339 h 1431"/>
                  <a:gd name="T4" fmla="+- 0 2407 521"/>
                  <a:gd name="T5" fmla="*/ T4 w 3135"/>
                  <a:gd name="T6" fmla="+- 0 1378 907"/>
                  <a:gd name="T7" fmla="*/ 1378 h 1431"/>
                  <a:gd name="T8" fmla="+- 0 2304 521"/>
                  <a:gd name="T9" fmla="*/ T8 w 3135"/>
                  <a:gd name="T10" fmla="+- 0 1382 907"/>
                  <a:gd name="T11" fmla="*/ 1382 h 1431"/>
                  <a:gd name="T12" fmla="+- 0 3582 521"/>
                  <a:gd name="T13" fmla="*/ T12 w 3135"/>
                  <a:gd name="T14" fmla="+- 0 1382 907"/>
                  <a:gd name="T15" fmla="*/ 1382 h 1431"/>
                  <a:gd name="T16" fmla="+- 0 3529 521"/>
                  <a:gd name="T17" fmla="*/ T16 w 3135"/>
                  <a:gd name="T18" fmla="+- 0 1344 907"/>
                  <a:gd name="T19" fmla="*/ 1344 h 1431"/>
                  <a:gd name="T20" fmla="+- 0 2532 521"/>
                  <a:gd name="T21" fmla="*/ T20 w 3135"/>
                  <a:gd name="T22" fmla="+- 0 1344 907"/>
                  <a:gd name="T23" fmla="*/ 1344 h 1431"/>
                  <a:gd name="T24" fmla="+- 0 2462 521"/>
                  <a:gd name="T25" fmla="*/ T24 w 3135"/>
                  <a:gd name="T26" fmla="+- 0 1339 907"/>
                  <a:gd name="T27" fmla="*/ 1339 h 14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135" h="1431">
                    <a:moveTo>
                      <a:pt x="1941" y="432"/>
                    </a:moveTo>
                    <a:lnTo>
                      <a:pt x="1886" y="471"/>
                    </a:lnTo>
                    <a:lnTo>
                      <a:pt x="1783" y="475"/>
                    </a:lnTo>
                    <a:lnTo>
                      <a:pt x="3061" y="475"/>
                    </a:lnTo>
                    <a:lnTo>
                      <a:pt x="3008" y="437"/>
                    </a:lnTo>
                    <a:lnTo>
                      <a:pt x="2011" y="437"/>
                    </a:lnTo>
                    <a:lnTo>
                      <a:pt x="1941" y="432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74" name="Freeform 374"/>
              <p:cNvSpPr>
                <a:spLocks/>
              </p:cNvSpPr>
              <p:nvPr/>
            </p:nvSpPr>
            <p:spPr bwMode="auto">
              <a:xfrm>
                <a:off x="521" y="907"/>
                <a:ext cx="3135" cy="1431"/>
              </a:xfrm>
              <a:custGeom>
                <a:avLst/>
                <a:gdLst>
                  <a:gd name="T0" fmla="+- 0 1932 521"/>
                  <a:gd name="T1" fmla="*/ T0 w 3135"/>
                  <a:gd name="T2" fmla="+- 0 1366 907"/>
                  <a:gd name="T3" fmla="*/ 1366 h 1431"/>
                  <a:gd name="T4" fmla="+- 0 1817 521"/>
                  <a:gd name="T5" fmla="*/ T4 w 3135"/>
                  <a:gd name="T6" fmla="+- 0 1378 907"/>
                  <a:gd name="T7" fmla="*/ 1378 h 1431"/>
                  <a:gd name="T8" fmla="+- 0 1951 521"/>
                  <a:gd name="T9" fmla="*/ T8 w 3135"/>
                  <a:gd name="T10" fmla="+- 0 1378 907"/>
                  <a:gd name="T11" fmla="*/ 1378 h 1431"/>
                  <a:gd name="T12" fmla="+- 0 1932 521"/>
                  <a:gd name="T13" fmla="*/ T12 w 3135"/>
                  <a:gd name="T14" fmla="+- 0 1366 907"/>
                  <a:gd name="T15" fmla="*/ 1366 h 14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35" h="1431">
                    <a:moveTo>
                      <a:pt x="1411" y="459"/>
                    </a:moveTo>
                    <a:lnTo>
                      <a:pt x="1296" y="471"/>
                    </a:lnTo>
                    <a:lnTo>
                      <a:pt x="1430" y="471"/>
                    </a:lnTo>
                    <a:lnTo>
                      <a:pt x="1411" y="459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75" name="Freeform 373"/>
              <p:cNvSpPr>
                <a:spLocks/>
              </p:cNvSpPr>
              <p:nvPr/>
            </p:nvSpPr>
            <p:spPr bwMode="auto">
              <a:xfrm>
                <a:off x="521" y="907"/>
                <a:ext cx="3135" cy="1431"/>
              </a:xfrm>
              <a:custGeom>
                <a:avLst/>
                <a:gdLst>
                  <a:gd name="T0" fmla="+- 0 2580 521"/>
                  <a:gd name="T1" fmla="*/ T0 w 3135"/>
                  <a:gd name="T2" fmla="+- 0 1253 907"/>
                  <a:gd name="T3" fmla="*/ 1253 h 1431"/>
                  <a:gd name="T4" fmla="+- 0 2578 521"/>
                  <a:gd name="T5" fmla="*/ T4 w 3135"/>
                  <a:gd name="T6" fmla="+- 0 1315 907"/>
                  <a:gd name="T7" fmla="*/ 1315 h 1431"/>
                  <a:gd name="T8" fmla="+- 0 2532 521"/>
                  <a:gd name="T9" fmla="*/ T8 w 3135"/>
                  <a:gd name="T10" fmla="+- 0 1344 907"/>
                  <a:gd name="T11" fmla="*/ 1344 h 1431"/>
                  <a:gd name="T12" fmla="+- 0 3529 521"/>
                  <a:gd name="T13" fmla="*/ T12 w 3135"/>
                  <a:gd name="T14" fmla="+- 0 1344 907"/>
                  <a:gd name="T15" fmla="*/ 1344 h 1431"/>
                  <a:gd name="T16" fmla="+- 0 3412 521"/>
                  <a:gd name="T17" fmla="*/ T16 w 3135"/>
                  <a:gd name="T18" fmla="+- 0 1260 907"/>
                  <a:gd name="T19" fmla="*/ 1260 h 1431"/>
                  <a:gd name="T20" fmla="+- 0 2678 521"/>
                  <a:gd name="T21" fmla="*/ T20 w 3135"/>
                  <a:gd name="T22" fmla="+- 0 1260 907"/>
                  <a:gd name="T23" fmla="*/ 1260 h 1431"/>
                  <a:gd name="T24" fmla="+- 0 2580 521"/>
                  <a:gd name="T25" fmla="*/ T24 w 3135"/>
                  <a:gd name="T26" fmla="+- 0 1253 907"/>
                  <a:gd name="T27" fmla="*/ 1253 h 14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3135" h="1431">
                    <a:moveTo>
                      <a:pt x="2059" y="346"/>
                    </a:moveTo>
                    <a:lnTo>
                      <a:pt x="2057" y="408"/>
                    </a:lnTo>
                    <a:lnTo>
                      <a:pt x="2011" y="437"/>
                    </a:lnTo>
                    <a:lnTo>
                      <a:pt x="3008" y="437"/>
                    </a:lnTo>
                    <a:lnTo>
                      <a:pt x="2891" y="353"/>
                    </a:lnTo>
                    <a:lnTo>
                      <a:pt x="2157" y="353"/>
                    </a:lnTo>
                    <a:lnTo>
                      <a:pt x="2059" y="346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76" name="Freeform 372"/>
              <p:cNvSpPr>
                <a:spLocks/>
              </p:cNvSpPr>
              <p:nvPr/>
            </p:nvSpPr>
            <p:spPr bwMode="auto">
              <a:xfrm>
                <a:off x="521" y="907"/>
                <a:ext cx="3135" cy="1431"/>
              </a:xfrm>
              <a:custGeom>
                <a:avLst/>
                <a:gdLst>
                  <a:gd name="T0" fmla="+- 0 2918 521"/>
                  <a:gd name="T1" fmla="*/ T0 w 3135"/>
                  <a:gd name="T2" fmla="+- 0 907 907"/>
                  <a:gd name="T3" fmla="*/ 907 h 1431"/>
                  <a:gd name="T4" fmla="+- 0 2832 521"/>
                  <a:gd name="T5" fmla="*/ T4 w 3135"/>
                  <a:gd name="T6" fmla="+- 0 994 907"/>
                  <a:gd name="T7" fmla="*/ 994 h 1431"/>
                  <a:gd name="T8" fmla="+- 0 2868 521"/>
                  <a:gd name="T9" fmla="*/ T8 w 3135"/>
                  <a:gd name="T10" fmla="+- 0 1061 907"/>
                  <a:gd name="T11" fmla="*/ 1061 h 1431"/>
                  <a:gd name="T12" fmla="+- 0 2794 521"/>
                  <a:gd name="T13" fmla="*/ T12 w 3135"/>
                  <a:gd name="T14" fmla="+- 0 1123 907"/>
                  <a:gd name="T15" fmla="*/ 1123 h 1431"/>
                  <a:gd name="T16" fmla="+- 0 2736 521"/>
                  <a:gd name="T17" fmla="*/ T16 w 3135"/>
                  <a:gd name="T18" fmla="+- 0 1138 907"/>
                  <a:gd name="T19" fmla="*/ 1138 h 1431"/>
                  <a:gd name="T20" fmla="+- 0 2736 521"/>
                  <a:gd name="T21" fmla="*/ T20 w 3135"/>
                  <a:gd name="T22" fmla="+- 0 1210 907"/>
                  <a:gd name="T23" fmla="*/ 1210 h 1431"/>
                  <a:gd name="T24" fmla="+- 0 2678 521"/>
                  <a:gd name="T25" fmla="*/ T24 w 3135"/>
                  <a:gd name="T26" fmla="+- 0 1260 907"/>
                  <a:gd name="T27" fmla="*/ 1260 h 1431"/>
                  <a:gd name="T28" fmla="+- 0 3412 521"/>
                  <a:gd name="T29" fmla="*/ T28 w 3135"/>
                  <a:gd name="T30" fmla="+- 0 1260 907"/>
                  <a:gd name="T31" fmla="*/ 1260 h 1431"/>
                  <a:gd name="T32" fmla="+- 0 3089 521"/>
                  <a:gd name="T33" fmla="*/ T32 w 3135"/>
                  <a:gd name="T34" fmla="+- 0 1027 907"/>
                  <a:gd name="T35" fmla="*/ 1027 h 1431"/>
                  <a:gd name="T36" fmla="+- 0 2918 521"/>
                  <a:gd name="T37" fmla="*/ T36 w 3135"/>
                  <a:gd name="T38" fmla="+- 0 907 907"/>
                  <a:gd name="T39" fmla="*/ 907 h 14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3135" h="1431">
                    <a:moveTo>
                      <a:pt x="2397" y="0"/>
                    </a:moveTo>
                    <a:lnTo>
                      <a:pt x="2311" y="87"/>
                    </a:lnTo>
                    <a:lnTo>
                      <a:pt x="2347" y="154"/>
                    </a:lnTo>
                    <a:lnTo>
                      <a:pt x="2273" y="216"/>
                    </a:lnTo>
                    <a:lnTo>
                      <a:pt x="2215" y="231"/>
                    </a:lnTo>
                    <a:lnTo>
                      <a:pt x="2215" y="303"/>
                    </a:lnTo>
                    <a:lnTo>
                      <a:pt x="2157" y="353"/>
                    </a:lnTo>
                    <a:lnTo>
                      <a:pt x="2891" y="353"/>
                    </a:lnTo>
                    <a:lnTo>
                      <a:pt x="2568" y="120"/>
                    </a:lnTo>
                    <a:lnTo>
                      <a:pt x="2397" y="0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77" name="Freeform 371"/>
              <p:cNvSpPr>
                <a:spLocks/>
              </p:cNvSpPr>
              <p:nvPr/>
            </p:nvSpPr>
            <p:spPr bwMode="auto">
              <a:xfrm>
                <a:off x="521" y="907"/>
                <a:ext cx="3135" cy="1431"/>
              </a:xfrm>
              <a:custGeom>
                <a:avLst/>
                <a:gdLst>
                  <a:gd name="T0" fmla="+- 0 1562 521"/>
                  <a:gd name="T1" fmla="*/ T0 w 3135"/>
                  <a:gd name="T2" fmla="+- 0 1186 907"/>
                  <a:gd name="T3" fmla="*/ 1186 h 1431"/>
                  <a:gd name="T4" fmla="+- 0 1483 521"/>
                  <a:gd name="T5" fmla="*/ T4 w 3135"/>
                  <a:gd name="T6" fmla="+- 0 1238 907"/>
                  <a:gd name="T7" fmla="*/ 1238 h 1431"/>
                  <a:gd name="T8" fmla="+- 0 1581 521"/>
                  <a:gd name="T9" fmla="*/ T8 w 3135"/>
                  <a:gd name="T10" fmla="+- 0 1238 907"/>
                  <a:gd name="T11" fmla="*/ 1238 h 1431"/>
                  <a:gd name="T12" fmla="+- 0 1562 521"/>
                  <a:gd name="T13" fmla="*/ T12 w 3135"/>
                  <a:gd name="T14" fmla="+- 0 1186 907"/>
                  <a:gd name="T15" fmla="*/ 1186 h 14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35" h="1431">
                    <a:moveTo>
                      <a:pt x="1041" y="279"/>
                    </a:moveTo>
                    <a:lnTo>
                      <a:pt x="962" y="331"/>
                    </a:lnTo>
                    <a:lnTo>
                      <a:pt x="1060" y="331"/>
                    </a:lnTo>
                    <a:lnTo>
                      <a:pt x="1041" y="279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78" name="Freeform 370"/>
              <p:cNvSpPr>
                <a:spLocks/>
              </p:cNvSpPr>
              <p:nvPr/>
            </p:nvSpPr>
            <p:spPr bwMode="auto">
              <a:xfrm>
                <a:off x="521" y="907"/>
                <a:ext cx="3135" cy="1431"/>
              </a:xfrm>
              <a:custGeom>
                <a:avLst/>
                <a:gdLst>
                  <a:gd name="T0" fmla="+- 0 1344 521"/>
                  <a:gd name="T1" fmla="*/ T0 w 3135"/>
                  <a:gd name="T2" fmla="+- 0 1049 907"/>
                  <a:gd name="T3" fmla="*/ 1049 h 1431"/>
                  <a:gd name="T4" fmla="+- 0 1210 521"/>
                  <a:gd name="T5" fmla="*/ T4 w 3135"/>
                  <a:gd name="T6" fmla="+- 0 1217 907"/>
                  <a:gd name="T7" fmla="*/ 1217 h 1431"/>
                  <a:gd name="T8" fmla="+- 0 1423 521"/>
                  <a:gd name="T9" fmla="*/ T8 w 3135"/>
                  <a:gd name="T10" fmla="+- 0 1217 907"/>
                  <a:gd name="T11" fmla="*/ 1217 h 1431"/>
                  <a:gd name="T12" fmla="+- 0 1423 521"/>
                  <a:gd name="T13" fmla="*/ T12 w 3135"/>
                  <a:gd name="T14" fmla="+- 0 1169 907"/>
                  <a:gd name="T15" fmla="*/ 1169 h 1431"/>
                  <a:gd name="T16" fmla="+- 0 1454 521"/>
                  <a:gd name="T17" fmla="*/ T16 w 3135"/>
                  <a:gd name="T18" fmla="+- 0 1104 907"/>
                  <a:gd name="T19" fmla="*/ 1104 h 1431"/>
                  <a:gd name="T20" fmla="+- 0 1344 521"/>
                  <a:gd name="T21" fmla="*/ T20 w 3135"/>
                  <a:gd name="T22" fmla="+- 0 1049 907"/>
                  <a:gd name="T23" fmla="*/ 1049 h 14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3135" h="1431">
                    <a:moveTo>
                      <a:pt x="823" y="142"/>
                    </a:moveTo>
                    <a:lnTo>
                      <a:pt x="689" y="310"/>
                    </a:lnTo>
                    <a:lnTo>
                      <a:pt x="902" y="310"/>
                    </a:lnTo>
                    <a:lnTo>
                      <a:pt x="902" y="262"/>
                    </a:lnTo>
                    <a:lnTo>
                      <a:pt x="933" y="197"/>
                    </a:lnTo>
                    <a:lnTo>
                      <a:pt x="823" y="142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79" name="Freeform 369"/>
              <p:cNvSpPr>
                <a:spLocks/>
              </p:cNvSpPr>
              <p:nvPr/>
            </p:nvSpPr>
            <p:spPr bwMode="auto">
              <a:xfrm>
                <a:off x="521" y="907"/>
                <a:ext cx="3135" cy="1431"/>
              </a:xfrm>
              <a:custGeom>
                <a:avLst/>
                <a:gdLst>
                  <a:gd name="T0" fmla="+- 0 826 521"/>
                  <a:gd name="T1" fmla="*/ T0 w 3135"/>
                  <a:gd name="T2" fmla="+- 0 1104 907"/>
                  <a:gd name="T3" fmla="*/ 1104 h 1431"/>
                  <a:gd name="T4" fmla="+- 0 763 521"/>
                  <a:gd name="T5" fmla="*/ T4 w 3135"/>
                  <a:gd name="T6" fmla="+- 0 1147 907"/>
                  <a:gd name="T7" fmla="*/ 1147 h 1431"/>
                  <a:gd name="T8" fmla="+- 0 973 521"/>
                  <a:gd name="T9" fmla="*/ T8 w 3135"/>
                  <a:gd name="T10" fmla="+- 0 1147 907"/>
                  <a:gd name="T11" fmla="*/ 1147 h 1431"/>
                  <a:gd name="T12" fmla="+- 0 826 521"/>
                  <a:gd name="T13" fmla="*/ T12 w 3135"/>
                  <a:gd name="T14" fmla="+- 0 1104 907"/>
                  <a:gd name="T15" fmla="*/ 1104 h 143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135" h="1431">
                    <a:moveTo>
                      <a:pt x="305" y="197"/>
                    </a:moveTo>
                    <a:lnTo>
                      <a:pt x="242" y="240"/>
                    </a:lnTo>
                    <a:lnTo>
                      <a:pt x="452" y="240"/>
                    </a:lnTo>
                    <a:lnTo>
                      <a:pt x="305" y="197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3440" name="Picture 36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3" y="1075"/>
                <a:ext cx="782" cy="3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39" name="Picture 36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" y="51"/>
                <a:ext cx="3324" cy="27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38" name="Picture 36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65" y="1224"/>
                <a:ext cx="504" cy="2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5" name="Group 363"/>
            <p:cNvGrpSpPr>
              <a:grpSpLocks/>
            </p:cNvGrpSpPr>
            <p:nvPr/>
          </p:nvGrpSpPr>
          <p:grpSpPr bwMode="auto">
            <a:xfrm>
              <a:off x="1730" y="1411"/>
              <a:ext cx="406" cy="235"/>
              <a:chOff x="1730" y="1411"/>
              <a:chExt cx="406" cy="235"/>
            </a:xfrm>
          </p:grpSpPr>
          <p:sp>
            <p:nvSpPr>
              <p:cNvPr id="3267" name="Freeform 364"/>
              <p:cNvSpPr>
                <a:spLocks/>
              </p:cNvSpPr>
              <p:nvPr/>
            </p:nvSpPr>
            <p:spPr bwMode="auto">
              <a:xfrm>
                <a:off x="1730" y="1411"/>
                <a:ext cx="406" cy="235"/>
              </a:xfrm>
              <a:custGeom>
                <a:avLst/>
                <a:gdLst>
                  <a:gd name="T0" fmla="+- 0 2035 1730"/>
                  <a:gd name="T1" fmla="*/ T0 w 406"/>
                  <a:gd name="T2" fmla="+- 0 1411 1411"/>
                  <a:gd name="T3" fmla="*/ 1411 h 235"/>
                  <a:gd name="T4" fmla="+- 0 1730 1730"/>
                  <a:gd name="T5" fmla="*/ T4 w 406"/>
                  <a:gd name="T6" fmla="+- 0 1615 1411"/>
                  <a:gd name="T7" fmla="*/ 1615 h 235"/>
                  <a:gd name="T8" fmla="+- 0 1769 1730"/>
                  <a:gd name="T9" fmla="*/ T8 w 406"/>
                  <a:gd name="T10" fmla="+- 0 1646 1411"/>
                  <a:gd name="T11" fmla="*/ 1646 h 235"/>
                  <a:gd name="T12" fmla="+- 0 2136 1730"/>
                  <a:gd name="T13" fmla="*/ T12 w 406"/>
                  <a:gd name="T14" fmla="+- 0 1418 1411"/>
                  <a:gd name="T15" fmla="*/ 1418 h 235"/>
                  <a:gd name="T16" fmla="+- 0 2035 1730"/>
                  <a:gd name="T17" fmla="*/ T16 w 406"/>
                  <a:gd name="T18" fmla="+- 0 1411 1411"/>
                  <a:gd name="T19" fmla="*/ 1411 h 23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06" h="235">
                    <a:moveTo>
                      <a:pt x="305" y="0"/>
                    </a:moveTo>
                    <a:lnTo>
                      <a:pt x="0" y="204"/>
                    </a:lnTo>
                    <a:lnTo>
                      <a:pt x="39" y="235"/>
                    </a:lnTo>
                    <a:lnTo>
                      <a:pt x="406" y="7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36" name="Group 360"/>
            <p:cNvGrpSpPr>
              <a:grpSpLocks/>
            </p:cNvGrpSpPr>
            <p:nvPr/>
          </p:nvGrpSpPr>
          <p:grpSpPr bwMode="auto">
            <a:xfrm>
              <a:off x="2028" y="1111"/>
              <a:ext cx="1028" cy="665"/>
              <a:chOff x="2028" y="1111"/>
              <a:chExt cx="1028" cy="665"/>
            </a:xfrm>
          </p:grpSpPr>
          <p:sp>
            <p:nvSpPr>
              <p:cNvPr id="3266" name="Freeform 362"/>
              <p:cNvSpPr>
                <a:spLocks/>
              </p:cNvSpPr>
              <p:nvPr/>
            </p:nvSpPr>
            <p:spPr bwMode="auto">
              <a:xfrm>
                <a:off x="2028" y="1111"/>
                <a:ext cx="1028" cy="665"/>
              </a:xfrm>
              <a:custGeom>
                <a:avLst/>
                <a:gdLst>
                  <a:gd name="T0" fmla="+- 0 2986 2028"/>
                  <a:gd name="T1" fmla="*/ T0 w 1028"/>
                  <a:gd name="T2" fmla="+- 0 1118 1111"/>
                  <a:gd name="T3" fmla="*/ 1118 h 665"/>
                  <a:gd name="T4" fmla="+- 0 2962 2028"/>
                  <a:gd name="T5" fmla="*/ T4 w 1028"/>
                  <a:gd name="T6" fmla="+- 0 1133 1111"/>
                  <a:gd name="T7" fmla="*/ 1133 h 665"/>
                  <a:gd name="T8" fmla="+- 0 2921 2028"/>
                  <a:gd name="T9" fmla="*/ T8 w 1028"/>
                  <a:gd name="T10" fmla="+- 0 1162 1111"/>
                  <a:gd name="T11" fmla="*/ 1162 h 665"/>
                  <a:gd name="T12" fmla="+- 0 2882 2028"/>
                  <a:gd name="T13" fmla="*/ T12 w 1028"/>
                  <a:gd name="T14" fmla="+- 0 1186 1111"/>
                  <a:gd name="T15" fmla="*/ 1186 h 665"/>
                  <a:gd name="T16" fmla="+- 0 2844 2028"/>
                  <a:gd name="T17" fmla="*/ T16 w 1028"/>
                  <a:gd name="T18" fmla="+- 0 1210 1111"/>
                  <a:gd name="T19" fmla="*/ 1210 h 665"/>
                  <a:gd name="T20" fmla="+- 0 2815 2028"/>
                  <a:gd name="T21" fmla="*/ T20 w 1028"/>
                  <a:gd name="T22" fmla="+- 0 1229 1111"/>
                  <a:gd name="T23" fmla="*/ 1229 h 665"/>
                  <a:gd name="T24" fmla="+- 0 2765 2028"/>
                  <a:gd name="T25" fmla="*/ T24 w 1028"/>
                  <a:gd name="T26" fmla="+- 0 1260 1111"/>
                  <a:gd name="T27" fmla="*/ 1260 h 665"/>
                  <a:gd name="T28" fmla="+- 0 2729 2028"/>
                  <a:gd name="T29" fmla="*/ T28 w 1028"/>
                  <a:gd name="T30" fmla="+- 0 1284 1111"/>
                  <a:gd name="T31" fmla="*/ 1284 h 665"/>
                  <a:gd name="T32" fmla="+- 0 2688 2028"/>
                  <a:gd name="T33" fmla="*/ T32 w 1028"/>
                  <a:gd name="T34" fmla="+- 0 1308 1111"/>
                  <a:gd name="T35" fmla="*/ 1308 h 665"/>
                  <a:gd name="T36" fmla="+- 0 2630 2028"/>
                  <a:gd name="T37" fmla="*/ T36 w 1028"/>
                  <a:gd name="T38" fmla="+- 0 1344 1111"/>
                  <a:gd name="T39" fmla="*/ 1344 h 665"/>
                  <a:gd name="T40" fmla="+- 0 2587 2028"/>
                  <a:gd name="T41" fmla="*/ T40 w 1028"/>
                  <a:gd name="T42" fmla="+- 0 1370 1111"/>
                  <a:gd name="T43" fmla="*/ 1370 h 665"/>
                  <a:gd name="T44" fmla="+- 0 2542 2028"/>
                  <a:gd name="T45" fmla="*/ T44 w 1028"/>
                  <a:gd name="T46" fmla="+- 0 1397 1111"/>
                  <a:gd name="T47" fmla="*/ 1397 h 665"/>
                  <a:gd name="T48" fmla="+- 0 2501 2028"/>
                  <a:gd name="T49" fmla="*/ T48 w 1028"/>
                  <a:gd name="T50" fmla="+- 0 1423 1111"/>
                  <a:gd name="T51" fmla="*/ 1423 h 665"/>
                  <a:gd name="T52" fmla="+- 0 2458 2028"/>
                  <a:gd name="T53" fmla="*/ T52 w 1028"/>
                  <a:gd name="T54" fmla="+- 0 1450 1111"/>
                  <a:gd name="T55" fmla="*/ 1450 h 665"/>
                  <a:gd name="T56" fmla="+- 0 2414 2028"/>
                  <a:gd name="T57" fmla="*/ T56 w 1028"/>
                  <a:gd name="T58" fmla="+- 0 1478 1111"/>
                  <a:gd name="T59" fmla="*/ 1478 h 665"/>
                  <a:gd name="T60" fmla="+- 0 2371 2028"/>
                  <a:gd name="T61" fmla="*/ T60 w 1028"/>
                  <a:gd name="T62" fmla="+- 0 1505 1111"/>
                  <a:gd name="T63" fmla="*/ 1505 h 665"/>
                  <a:gd name="T64" fmla="+- 0 2333 2028"/>
                  <a:gd name="T65" fmla="*/ T64 w 1028"/>
                  <a:gd name="T66" fmla="+- 0 1531 1111"/>
                  <a:gd name="T67" fmla="*/ 1531 h 665"/>
                  <a:gd name="T68" fmla="+- 0 2282 2028"/>
                  <a:gd name="T69" fmla="*/ T68 w 1028"/>
                  <a:gd name="T70" fmla="+- 0 1562 1111"/>
                  <a:gd name="T71" fmla="*/ 1562 h 665"/>
                  <a:gd name="T72" fmla="+- 0 2249 2028"/>
                  <a:gd name="T73" fmla="*/ T72 w 1028"/>
                  <a:gd name="T74" fmla="+- 0 1586 1111"/>
                  <a:gd name="T75" fmla="*/ 1586 h 665"/>
                  <a:gd name="T76" fmla="+- 0 2198 2028"/>
                  <a:gd name="T77" fmla="*/ T76 w 1028"/>
                  <a:gd name="T78" fmla="+- 0 1618 1111"/>
                  <a:gd name="T79" fmla="*/ 1618 h 665"/>
                  <a:gd name="T80" fmla="+- 0 2170 2028"/>
                  <a:gd name="T81" fmla="*/ T80 w 1028"/>
                  <a:gd name="T82" fmla="+- 0 1637 1111"/>
                  <a:gd name="T83" fmla="*/ 1637 h 665"/>
                  <a:gd name="T84" fmla="+- 0 2138 2028"/>
                  <a:gd name="T85" fmla="*/ T84 w 1028"/>
                  <a:gd name="T86" fmla="+- 0 1658 1111"/>
                  <a:gd name="T87" fmla="*/ 1658 h 665"/>
                  <a:gd name="T88" fmla="+- 0 2114 2028"/>
                  <a:gd name="T89" fmla="*/ T88 w 1028"/>
                  <a:gd name="T90" fmla="+- 0 1675 1111"/>
                  <a:gd name="T91" fmla="*/ 1675 h 665"/>
                  <a:gd name="T92" fmla="+- 0 2086 2028"/>
                  <a:gd name="T93" fmla="*/ T92 w 1028"/>
                  <a:gd name="T94" fmla="+- 0 1697 1111"/>
                  <a:gd name="T95" fmla="*/ 1697 h 665"/>
                  <a:gd name="T96" fmla="+- 0 2050 2028"/>
                  <a:gd name="T97" fmla="*/ T96 w 1028"/>
                  <a:gd name="T98" fmla="+- 0 1718 1111"/>
                  <a:gd name="T99" fmla="*/ 1718 h 665"/>
                  <a:gd name="T100" fmla="+- 0 2030 2028"/>
                  <a:gd name="T101" fmla="*/ T100 w 1028"/>
                  <a:gd name="T102" fmla="+- 0 1733 1111"/>
                  <a:gd name="T103" fmla="*/ 1733 h 665"/>
                  <a:gd name="T104" fmla="+- 0 2074 2028"/>
                  <a:gd name="T105" fmla="*/ T104 w 1028"/>
                  <a:gd name="T106" fmla="+- 0 1771 1111"/>
                  <a:gd name="T107" fmla="*/ 1771 h 665"/>
                  <a:gd name="T108" fmla="+- 0 2088 2028"/>
                  <a:gd name="T109" fmla="*/ T108 w 1028"/>
                  <a:gd name="T110" fmla="+- 0 1762 1111"/>
                  <a:gd name="T111" fmla="*/ 1762 h 665"/>
                  <a:gd name="T112" fmla="+- 0 2110 2028"/>
                  <a:gd name="T113" fmla="*/ T112 w 1028"/>
                  <a:gd name="T114" fmla="+- 0 1750 1111"/>
                  <a:gd name="T115" fmla="*/ 1750 h 665"/>
                  <a:gd name="T116" fmla="+- 0 2153 2028"/>
                  <a:gd name="T117" fmla="*/ T116 w 1028"/>
                  <a:gd name="T118" fmla="+- 0 1723 1111"/>
                  <a:gd name="T119" fmla="*/ 1723 h 665"/>
                  <a:gd name="T120" fmla="+- 0 2191 2028"/>
                  <a:gd name="T121" fmla="*/ T120 w 1028"/>
                  <a:gd name="T122" fmla="+- 0 1699 1111"/>
                  <a:gd name="T123" fmla="*/ 1699 h 665"/>
                  <a:gd name="T124" fmla="+- 0 2230 2028"/>
                  <a:gd name="T125" fmla="*/ T124 w 1028"/>
                  <a:gd name="T126" fmla="+- 0 1673 1111"/>
                  <a:gd name="T127" fmla="*/ 1673 h 665"/>
                  <a:gd name="T128" fmla="+- 0 2270 2028"/>
                  <a:gd name="T129" fmla="*/ T128 w 1028"/>
                  <a:gd name="T130" fmla="+- 0 1646 1111"/>
                  <a:gd name="T131" fmla="*/ 1646 h 665"/>
                  <a:gd name="T132" fmla="+- 0 2294 2028"/>
                  <a:gd name="T133" fmla="*/ T132 w 1028"/>
                  <a:gd name="T134" fmla="+- 0 1630 1111"/>
                  <a:gd name="T135" fmla="*/ 1630 h 665"/>
                  <a:gd name="T136" fmla="+- 0 2326 2028"/>
                  <a:gd name="T137" fmla="*/ T136 w 1028"/>
                  <a:gd name="T138" fmla="+- 0 1613 1111"/>
                  <a:gd name="T139" fmla="*/ 1613 h 665"/>
                  <a:gd name="T140" fmla="+- 0 2352 2028"/>
                  <a:gd name="T141" fmla="*/ T140 w 1028"/>
                  <a:gd name="T142" fmla="+- 0 1594 1111"/>
                  <a:gd name="T143" fmla="*/ 1594 h 665"/>
                  <a:gd name="T144" fmla="+- 0 2383 2028"/>
                  <a:gd name="T145" fmla="*/ T144 w 1028"/>
                  <a:gd name="T146" fmla="+- 0 1572 1111"/>
                  <a:gd name="T147" fmla="*/ 1572 h 665"/>
                  <a:gd name="T148" fmla="+- 0 2424 2028"/>
                  <a:gd name="T149" fmla="*/ T148 w 1028"/>
                  <a:gd name="T150" fmla="+- 0 1546 1111"/>
                  <a:gd name="T151" fmla="*/ 1546 h 665"/>
                  <a:gd name="T152" fmla="+- 0 2506 2028"/>
                  <a:gd name="T153" fmla="*/ T152 w 1028"/>
                  <a:gd name="T154" fmla="+- 0 1495 1111"/>
                  <a:gd name="T155" fmla="*/ 1495 h 665"/>
                  <a:gd name="T156" fmla="+- 0 2537 2028"/>
                  <a:gd name="T157" fmla="*/ T156 w 1028"/>
                  <a:gd name="T158" fmla="+- 0 1471 1111"/>
                  <a:gd name="T159" fmla="*/ 1471 h 665"/>
                  <a:gd name="T160" fmla="+- 0 2597 2028"/>
                  <a:gd name="T161" fmla="*/ T160 w 1028"/>
                  <a:gd name="T162" fmla="+- 0 1430 1111"/>
                  <a:gd name="T163" fmla="*/ 1430 h 665"/>
                  <a:gd name="T164" fmla="+- 0 2633 2028"/>
                  <a:gd name="T165" fmla="*/ T164 w 1028"/>
                  <a:gd name="T166" fmla="+- 0 1406 1111"/>
                  <a:gd name="T167" fmla="*/ 1406 h 665"/>
                  <a:gd name="T168" fmla="+- 0 2690 2028"/>
                  <a:gd name="T169" fmla="*/ T168 w 1028"/>
                  <a:gd name="T170" fmla="+- 0 1368 1111"/>
                  <a:gd name="T171" fmla="*/ 1368 h 665"/>
                  <a:gd name="T172" fmla="+- 0 2726 2028"/>
                  <a:gd name="T173" fmla="*/ T172 w 1028"/>
                  <a:gd name="T174" fmla="+- 0 1346 1111"/>
                  <a:gd name="T175" fmla="*/ 1346 h 665"/>
                  <a:gd name="T176" fmla="+- 0 2760 2028"/>
                  <a:gd name="T177" fmla="*/ T176 w 1028"/>
                  <a:gd name="T178" fmla="+- 0 1322 1111"/>
                  <a:gd name="T179" fmla="*/ 1322 h 665"/>
                  <a:gd name="T180" fmla="+- 0 2808 2028"/>
                  <a:gd name="T181" fmla="*/ T180 w 1028"/>
                  <a:gd name="T182" fmla="+- 0 1294 1111"/>
                  <a:gd name="T183" fmla="*/ 1294 h 665"/>
                  <a:gd name="T184" fmla="+- 0 2842 2028"/>
                  <a:gd name="T185" fmla="*/ T184 w 1028"/>
                  <a:gd name="T186" fmla="+- 0 1274 1111"/>
                  <a:gd name="T187" fmla="*/ 1274 h 665"/>
                  <a:gd name="T188" fmla="+- 0 2882 2028"/>
                  <a:gd name="T189" fmla="*/ T188 w 1028"/>
                  <a:gd name="T190" fmla="+- 0 1248 1111"/>
                  <a:gd name="T191" fmla="*/ 1248 h 665"/>
                  <a:gd name="T192" fmla="+- 0 2911 2028"/>
                  <a:gd name="T193" fmla="*/ T192 w 1028"/>
                  <a:gd name="T194" fmla="+- 0 1231 1111"/>
                  <a:gd name="T195" fmla="*/ 1231 h 665"/>
                  <a:gd name="T196" fmla="+- 0 2938 2028"/>
                  <a:gd name="T197" fmla="*/ T196 w 1028"/>
                  <a:gd name="T198" fmla="+- 0 1214 1111"/>
                  <a:gd name="T199" fmla="*/ 1214 h 665"/>
                  <a:gd name="T200" fmla="+- 0 2971 2028"/>
                  <a:gd name="T201" fmla="*/ T200 w 1028"/>
                  <a:gd name="T202" fmla="+- 0 1193 1111"/>
                  <a:gd name="T203" fmla="*/ 1193 h 665"/>
                  <a:gd name="T204" fmla="+- 0 2993 2028"/>
                  <a:gd name="T205" fmla="*/ T204 w 1028"/>
                  <a:gd name="T206" fmla="+- 0 1178 1111"/>
                  <a:gd name="T207" fmla="*/ 1178 h 665"/>
                  <a:gd name="T208" fmla="+- 0 3022 2028"/>
                  <a:gd name="T209" fmla="*/ T208 w 1028"/>
                  <a:gd name="T210" fmla="+- 0 1162 1111"/>
                  <a:gd name="T211" fmla="*/ 1162 h 665"/>
                  <a:gd name="T212" fmla="+- 0 3046 2028"/>
                  <a:gd name="T213" fmla="*/ T212 w 1028"/>
                  <a:gd name="T214" fmla="+- 0 1147 1111"/>
                  <a:gd name="T215" fmla="*/ 1147 h 665"/>
                  <a:gd name="T216" fmla="+- 0 3055 2028"/>
                  <a:gd name="T217" fmla="*/ T216 w 1028"/>
                  <a:gd name="T218" fmla="+- 0 1142 1111"/>
                  <a:gd name="T219" fmla="*/ 1142 h 6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</a:cxnLst>
                <a:rect l="0" t="0" r="r" b="b"/>
                <a:pathLst>
                  <a:path w="1028" h="665">
                    <a:moveTo>
                      <a:pt x="967" y="0"/>
                    </a:moveTo>
                    <a:lnTo>
                      <a:pt x="965" y="3"/>
                    </a:lnTo>
                    <a:lnTo>
                      <a:pt x="958" y="7"/>
                    </a:lnTo>
                    <a:lnTo>
                      <a:pt x="953" y="10"/>
                    </a:lnTo>
                    <a:lnTo>
                      <a:pt x="946" y="15"/>
                    </a:lnTo>
                    <a:lnTo>
                      <a:pt x="934" y="22"/>
                    </a:lnTo>
                    <a:lnTo>
                      <a:pt x="922" y="34"/>
                    </a:lnTo>
                    <a:lnTo>
                      <a:pt x="902" y="43"/>
                    </a:lnTo>
                    <a:lnTo>
                      <a:pt x="893" y="51"/>
                    </a:lnTo>
                    <a:lnTo>
                      <a:pt x="881" y="58"/>
                    </a:lnTo>
                    <a:lnTo>
                      <a:pt x="866" y="67"/>
                    </a:lnTo>
                    <a:lnTo>
                      <a:pt x="854" y="75"/>
                    </a:lnTo>
                    <a:lnTo>
                      <a:pt x="833" y="89"/>
                    </a:lnTo>
                    <a:lnTo>
                      <a:pt x="826" y="96"/>
                    </a:lnTo>
                    <a:lnTo>
                      <a:pt x="816" y="99"/>
                    </a:lnTo>
                    <a:lnTo>
                      <a:pt x="806" y="106"/>
                    </a:lnTo>
                    <a:lnTo>
                      <a:pt x="797" y="111"/>
                    </a:lnTo>
                    <a:lnTo>
                      <a:pt x="787" y="118"/>
                    </a:lnTo>
                    <a:lnTo>
                      <a:pt x="768" y="127"/>
                    </a:lnTo>
                    <a:lnTo>
                      <a:pt x="749" y="142"/>
                    </a:lnTo>
                    <a:lnTo>
                      <a:pt x="737" y="149"/>
                    </a:lnTo>
                    <a:lnTo>
                      <a:pt x="722" y="156"/>
                    </a:lnTo>
                    <a:lnTo>
                      <a:pt x="713" y="163"/>
                    </a:lnTo>
                    <a:lnTo>
                      <a:pt x="701" y="173"/>
                    </a:lnTo>
                    <a:lnTo>
                      <a:pt x="686" y="180"/>
                    </a:lnTo>
                    <a:lnTo>
                      <a:pt x="674" y="187"/>
                    </a:lnTo>
                    <a:lnTo>
                      <a:pt x="660" y="197"/>
                    </a:lnTo>
                    <a:lnTo>
                      <a:pt x="648" y="207"/>
                    </a:lnTo>
                    <a:lnTo>
                      <a:pt x="631" y="214"/>
                    </a:lnTo>
                    <a:lnTo>
                      <a:pt x="602" y="233"/>
                    </a:lnTo>
                    <a:lnTo>
                      <a:pt x="590" y="240"/>
                    </a:lnTo>
                    <a:lnTo>
                      <a:pt x="574" y="250"/>
                    </a:lnTo>
                    <a:lnTo>
                      <a:pt x="559" y="259"/>
                    </a:lnTo>
                    <a:lnTo>
                      <a:pt x="542" y="267"/>
                    </a:lnTo>
                    <a:lnTo>
                      <a:pt x="528" y="279"/>
                    </a:lnTo>
                    <a:lnTo>
                      <a:pt x="514" y="286"/>
                    </a:lnTo>
                    <a:lnTo>
                      <a:pt x="499" y="295"/>
                    </a:lnTo>
                    <a:lnTo>
                      <a:pt x="487" y="303"/>
                    </a:lnTo>
                    <a:lnTo>
                      <a:pt x="473" y="312"/>
                    </a:lnTo>
                    <a:lnTo>
                      <a:pt x="456" y="322"/>
                    </a:lnTo>
                    <a:lnTo>
                      <a:pt x="444" y="331"/>
                    </a:lnTo>
                    <a:lnTo>
                      <a:pt x="430" y="339"/>
                    </a:lnTo>
                    <a:lnTo>
                      <a:pt x="415" y="351"/>
                    </a:lnTo>
                    <a:lnTo>
                      <a:pt x="401" y="358"/>
                    </a:lnTo>
                    <a:lnTo>
                      <a:pt x="386" y="367"/>
                    </a:lnTo>
                    <a:lnTo>
                      <a:pt x="374" y="377"/>
                    </a:lnTo>
                    <a:lnTo>
                      <a:pt x="360" y="384"/>
                    </a:lnTo>
                    <a:lnTo>
                      <a:pt x="343" y="394"/>
                    </a:lnTo>
                    <a:lnTo>
                      <a:pt x="331" y="401"/>
                    </a:lnTo>
                    <a:lnTo>
                      <a:pt x="319" y="411"/>
                    </a:lnTo>
                    <a:lnTo>
                      <a:pt x="305" y="420"/>
                    </a:lnTo>
                    <a:lnTo>
                      <a:pt x="281" y="435"/>
                    </a:lnTo>
                    <a:lnTo>
                      <a:pt x="266" y="444"/>
                    </a:lnTo>
                    <a:lnTo>
                      <a:pt x="254" y="451"/>
                    </a:lnTo>
                    <a:lnTo>
                      <a:pt x="242" y="461"/>
                    </a:lnTo>
                    <a:lnTo>
                      <a:pt x="230" y="468"/>
                    </a:lnTo>
                    <a:lnTo>
                      <a:pt x="221" y="475"/>
                    </a:lnTo>
                    <a:lnTo>
                      <a:pt x="209" y="485"/>
                    </a:lnTo>
                    <a:lnTo>
                      <a:pt x="185" y="499"/>
                    </a:lnTo>
                    <a:lnTo>
                      <a:pt x="170" y="507"/>
                    </a:lnTo>
                    <a:lnTo>
                      <a:pt x="163" y="514"/>
                    </a:lnTo>
                    <a:lnTo>
                      <a:pt x="149" y="519"/>
                    </a:lnTo>
                    <a:lnTo>
                      <a:pt x="142" y="526"/>
                    </a:lnTo>
                    <a:lnTo>
                      <a:pt x="130" y="533"/>
                    </a:lnTo>
                    <a:lnTo>
                      <a:pt x="122" y="540"/>
                    </a:lnTo>
                    <a:lnTo>
                      <a:pt x="110" y="547"/>
                    </a:lnTo>
                    <a:lnTo>
                      <a:pt x="103" y="552"/>
                    </a:lnTo>
                    <a:lnTo>
                      <a:pt x="94" y="559"/>
                    </a:lnTo>
                    <a:lnTo>
                      <a:pt x="86" y="564"/>
                    </a:lnTo>
                    <a:lnTo>
                      <a:pt x="77" y="569"/>
                    </a:lnTo>
                    <a:lnTo>
                      <a:pt x="70" y="574"/>
                    </a:lnTo>
                    <a:lnTo>
                      <a:pt x="58" y="586"/>
                    </a:lnTo>
                    <a:lnTo>
                      <a:pt x="43" y="593"/>
                    </a:lnTo>
                    <a:lnTo>
                      <a:pt x="31" y="603"/>
                    </a:lnTo>
                    <a:lnTo>
                      <a:pt x="22" y="607"/>
                    </a:lnTo>
                    <a:lnTo>
                      <a:pt x="14" y="615"/>
                    </a:lnTo>
                    <a:lnTo>
                      <a:pt x="7" y="619"/>
                    </a:lnTo>
                    <a:lnTo>
                      <a:pt x="2" y="622"/>
                    </a:lnTo>
                    <a:lnTo>
                      <a:pt x="0" y="624"/>
                    </a:lnTo>
                    <a:lnTo>
                      <a:pt x="43" y="665"/>
                    </a:lnTo>
                    <a:lnTo>
                      <a:pt x="46" y="660"/>
                    </a:lnTo>
                    <a:lnTo>
                      <a:pt x="50" y="658"/>
                    </a:lnTo>
                    <a:lnTo>
                      <a:pt x="55" y="653"/>
                    </a:lnTo>
                    <a:lnTo>
                      <a:pt x="60" y="651"/>
                    </a:lnTo>
                    <a:lnTo>
                      <a:pt x="67" y="648"/>
                    </a:lnTo>
                    <a:lnTo>
                      <a:pt x="77" y="643"/>
                    </a:lnTo>
                    <a:lnTo>
                      <a:pt x="82" y="639"/>
                    </a:lnTo>
                    <a:lnTo>
                      <a:pt x="101" y="624"/>
                    </a:lnTo>
                    <a:lnTo>
                      <a:pt x="113" y="619"/>
                    </a:lnTo>
                    <a:lnTo>
                      <a:pt x="125" y="612"/>
                    </a:lnTo>
                    <a:lnTo>
                      <a:pt x="137" y="603"/>
                    </a:lnTo>
                    <a:lnTo>
                      <a:pt x="149" y="595"/>
                    </a:lnTo>
                    <a:lnTo>
                      <a:pt x="163" y="588"/>
                    </a:lnTo>
                    <a:lnTo>
                      <a:pt x="178" y="576"/>
                    </a:lnTo>
                    <a:lnTo>
                      <a:pt x="192" y="567"/>
                    </a:lnTo>
                    <a:lnTo>
                      <a:pt x="202" y="562"/>
                    </a:lnTo>
                    <a:lnTo>
                      <a:pt x="223" y="547"/>
                    </a:lnTo>
                    <a:lnTo>
                      <a:pt x="230" y="540"/>
                    </a:lnTo>
                    <a:lnTo>
                      <a:pt x="242" y="535"/>
                    </a:lnTo>
                    <a:lnTo>
                      <a:pt x="250" y="528"/>
                    </a:lnTo>
                    <a:lnTo>
                      <a:pt x="259" y="526"/>
                    </a:lnTo>
                    <a:lnTo>
                      <a:pt x="266" y="519"/>
                    </a:lnTo>
                    <a:lnTo>
                      <a:pt x="276" y="511"/>
                    </a:lnTo>
                    <a:lnTo>
                      <a:pt x="286" y="507"/>
                    </a:lnTo>
                    <a:lnTo>
                      <a:pt x="298" y="502"/>
                    </a:lnTo>
                    <a:lnTo>
                      <a:pt x="305" y="495"/>
                    </a:lnTo>
                    <a:lnTo>
                      <a:pt x="314" y="490"/>
                    </a:lnTo>
                    <a:lnTo>
                      <a:pt x="324" y="483"/>
                    </a:lnTo>
                    <a:lnTo>
                      <a:pt x="336" y="475"/>
                    </a:lnTo>
                    <a:lnTo>
                      <a:pt x="343" y="468"/>
                    </a:lnTo>
                    <a:lnTo>
                      <a:pt x="355" y="461"/>
                    </a:lnTo>
                    <a:lnTo>
                      <a:pt x="365" y="454"/>
                    </a:lnTo>
                    <a:lnTo>
                      <a:pt x="377" y="449"/>
                    </a:lnTo>
                    <a:lnTo>
                      <a:pt x="396" y="435"/>
                    </a:lnTo>
                    <a:lnTo>
                      <a:pt x="420" y="420"/>
                    </a:lnTo>
                    <a:lnTo>
                      <a:pt x="430" y="413"/>
                    </a:lnTo>
                    <a:lnTo>
                      <a:pt x="478" y="384"/>
                    </a:lnTo>
                    <a:lnTo>
                      <a:pt x="487" y="377"/>
                    </a:lnTo>
                    <a:lnTo>
                      <a:pt x="497" y="367"/>
                    </a:lnTo>
                    <a:lnTo>
                      <a:pt x="509" y="360"/>
                    </a:lnTo>
                    <a:lnTo>
                      <a:pt x="521" y="351"/>
                    </a:lnTo>
                    <a:lnTo>
                      <a:pt x="557" y="329"/>
                    </a:lnTo>
                    <a:lnTo>
                      <a:pt x="569" y="319"/>
                    </a:lnTo>
                    <a:lnTo>
                      <a:pt x="581" y="312"/>
                    </a:lnTo>
                    <a:lnTo>
                      <a:pt x="593" y="303"/>
                    </a:lnTo>
                    <a:lnTo>
                      <a:pt x="605" y="295"/>
                    </a:lnTo>
                    <a:lnTo>
                      <a:pt x="617" y="288"/>
                    </a:lnTo>
                    <a:lnTo>
                      <a:pt x="653" y="267"/>
                    </a:lnTo>
                    <a:lnTo>
                      <a:pt x="662" y="257"/>
                    </a:lnTo>
                    <a:lnTo>
                      <a:pt x="677" y="252"/>
                    </a:lnTo>
                    <a:lnTo>
                      <a:pt x="686" y="243"/>
                    </a:lnTo>
                    <a:lnTo>
                      <a:pt x="698" y="235"/>
                    </a:lnTo>
                    <a:lnTo>
                      <a:pt x="710" y="228"/>
                    </a:lnTo>
                    <a:lnTo>
                      <a:pt x="722" y="221"/>
                    </a:lnTo>
                    <a:lnTo>
                      <a:pt x="732" y="211"/>
                    </a:lnTo>
                    <a:lnTo>
                      <a:pt x="744" y="207"/>
                    </a:lnTo>
                    <a:lnTo>
                      <a:pt x="756" y="197"/>
                    </a:lnTo>
                    <a:lnTo>
                      <a:pt x="780" y="183"/>
                    </a:lnTo>
                    <a:lnTo>
                      <a:pt x="792" y="175"/>
                    </a:lnTo>
                    <a:lnTo>
                      <a:pt x="802" y="171"/>
                    </a:lnTo>
                    <a:lnTo>
                      <a:pt x="814" y="163"/>
                    </a:lnTo>
                    <a:lnTo>
                      <a:pt x="823" y="159"/>
                    </a:lnTo>
                    <a:lnTo>
                      <a:pt x="835" y="151"/>
                    </a:lnTo>
                    <a:lnTo>
                      <a:pt x="854" y="137"/>
                    </a:lnTo>
                    <a:lnTo>
                      <a:pt x="864" y="132"/>
                    </a:lnTo>
                    <a:lnTo>
                      <a:pt x="876" y="125"/>
                    </a:lnTo>
                    <a:lnTo>
                      <a:pt x="883" y="120"/>
                    </a:lnTo>
                    <a:lnTo>
                      <a:pt x="893" y="113"/>
                    </a:lnTo>
                    <a:lnTo>
                      <a:pt x="900" y="106"/>
                    </a:lnTo>
                    <a:lnTo>
                      <a:pt x="910" y="103"/>
                    </a:lnTo>
                    <a:lnTo>
                      <a:pt x="917" y="96"/>
                    </a:lnTo>
                    <a:lnTo>
                      <a:pt x="936" y="87"/>
                    </a:lnTo>
                    <a:lnTo>
                      <a:pt x="943" y="82"/>
                    </a:lnTo>
                    <a:lnTo>
                      <a:pt x="948" y="77"/>
                    </a:lnTo>
                    <a:lnTo>
                      <a:pt x="958" y="72"/>
                    </a:lnTo>
                    <a:lnTo>
                      <a:pt x="965" y="67"/>
                    </a:lnTo>
                    <a:lnTo>
                      <a:pt x="972" y="65"/>
                    </a:lnTo>
                    <a:lnTo>
                      <a:pt x="982" y="55"/>
                    </a:lnTo>
                    <a:lnTo>
                      <a:pt x="994" y="51"/>
                    </a:lnTo>
                    <a:lnTo>
                      <a:pt x="1001" y="43"/>
                    </a:lnTo>
                    <a:lnTo>
                      <a:pt x="1010" y="41"/>
                    </a:lnTo>
                    <a:lnTo>
                      <a:pt x="1018" y="36"/>
                    </a:lnTo>
                    <a:lnTo>
                      <a:pt x="1022" y="34"/>
                    </a:lnTo>
                    <a:lnTo>
                      <a:pt x="1025" y="31"/>
                    </a:lnTo>
                    <a:lnTo>
                      <a:pt x="1027" y="31"/>
                    </a:lnTo>
                    <a:lnTo>
                      <a:pt x="9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3433" name="Picture 36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4" y="1865"/>
                <a:ext cx="475" cy="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7" name="Group 352"/>
            <p:cNvGrpSpPr>
              <a:grpSpLocks/>
            </p:cNvGrpSpPr>
            <p:nvPr/>
          </p:nvGrpSpPr>
          <p:grpSpPr bwMode="auto">
            <a:xfrm>
              <a:off x="2078" y="1788"/>
              <a:ext cx="644" cy="262"/>
              <a:chOff x="2078" y="1788"/>
              <a:chExt cx="644" cy="262"/>
            </a:xfrm>
          </p:grpSpPr>
          <p:sp>
            <p:nvSpPr>
              <p:cNvPr id="3259" name="Freeform 359"/>
              <p:cNvSpPr>
                <a:spLocks/>
              </p:cNvSpPr>
              <p:nvPr/>
            </p:nvSpPr>
            <p:spPr bwMode="auto">
              <a:xfrm>
                <a:off x="2078" y="1788"/>
                <a:ext cx="644" cy="262"/>
              </a:xfrm>
              <a:custGeom>
                <a:avLst/>
                <a:gdLst>
                  <a:gd name="T0" fmla="+- 0 2110 2078"/>
                  <a:gd name="T1" fmla="*/ T0 w 644"/>
                  <a:gd name="T2" fmla="+- 0 1934 1788"/>
                  <a:gd name="T3" fmla="*/ 1934 h 262"/>
                  <a:gd name="T4" fmla="+- 0 2081 2078"/>
                  <a:gd name="T5" fmla="*/ T4 w 644"/>
                  <a:gd name="T6" fmla="+- 0 1934 1788"/>
                  <a:gd name="T7" fmla="*/ 1934 h 262"/>
                  <a:gd name="T8" fmla="+- 0 2081 2078"/>
                  <a:gd name="T9" fmla="*/ T8 w 644"/>
                  <a:gd name="T10" fmla="+- 0 1961 1788"/>
                  <a:gd name="T11" fmla="*/ 1961 h 262"/>
                  <a:gd name="T12" fmla="+- 0 2105 2078"/>
                  <a:gd name="T13" fmla="*/ T12 w 644"/>
                  <a:gd name="T14" fmla="+- 0 1961 1788"/>
                  <a:gd name="T15" fmla="*/ 1961 h 262"/>
                  <a:gd name="T16" fmla="+- 0 2110 2078"/>
                  <a:gd name="T17" fmla="*/ T16 w 644"/>
                  <a:gd name="T18" fmla="+- 0 1963 1788"/>
                  <a:gd name="T19" fmla="*/ 1963 h 262"/>
                  <a:gd name="T20" fmla="+- 0 2122 2078"/>
                  <a:gd name="T21" fmla="*/ T20 w 644"/>
                  <a:gd name="T22" fmla="+- 0 1966 1788"/>
                  <a:gd name="T23" fmla="*/ 1966 h 262"/>
                  <a:gd name="T24" fmla="+- 0 2141 2078"/>
                  <a:gd name="T25" fmla="*/ T24 w 644"/>
                  <a:gd name="T26" fmla="+- 0 1966 1788"/>
                  <a:gd name="T27" fmla="*/ 1966 h 262"/>
                  <a:gd name="T28" fmla="+- 0 2153 2078"/>
                  <a:gd name="T29" fmla="*/ T28 w 644"/>
                  <a:gd name="T30" fmla="+- 0 1968 1788"/>
                  <a:gd name="T31" fmla="*/ 1968 h 262"/>
                  <a:gd name="T32" fmla="+- 0 2167 2078"/>
                  <a:gd name="T33" fmla="*/ T32 w 644"/>
                  <a:gd name="T34" fmla="+- 0 1970 1788"/>
                  <a:gd name="T35" fmla="*/ 1970 h 262"/>
                  <a:gd name="T36" fmla="+- 0 2179 2078"/>
                  <a:gd name="T37" fmla="*/ T36 w 644"/>
                  <a:gd name="T38" fmla="+- 0 1973 1788"/>
                  <a:gd name="T39" fmla="*/ 1973 h 262"/>
                  <a:gd name="T40" fmla="+- 0 2196 2078"/>
                  <a:gd name="T41" fmla="*/ T40 w 644"/>
                  <a:gd name="T42" fmla="+- 0 1975 1788"/>
                  <a:gd name="T43" fmla="*/ 1975 h 262"/>
                  <a:gd name="T44" fmla="+- 0 2201 2078"/>
                  <a:gd name="T45" fmla="*/ T44 w 644"/>
                  <a:gd name="T46" fmla="+- 0 1975 1788"/>
                  <a:gd name="T47" fmla="*/ 1975 h 262"/>
                  <a:gd name="T48" fmla="+- 0 2208 2078"/>
                  <a:gd name="T49" fmla="*/ T48 w 644"/>
                  <a:gd name="T50" fmla="+- 0 1978 1788"/>
                  <a:gd name="T51" fmla="*/ 1978 h 262"/>
                  <a:gd name="T52" fmla="+- 0 2227 2078"/>
                  <a:gd name="T53" fmla="*/ T52 w 644"/>
                  <a:gd name="T54" fmla="+- 0 1982 1788"/>
                  <a:gd name="T55" fmla="*/ 1982 h 262"/>
                  <a:gd name="T56" fmla="+- 0 2239 2078"/>
                  <a:gd name="T57" fmla="*/ T56 w 644"/>
                  <a:gd name="T58" fmla="+- 0 1987 1788"/>
                  <a:gd name="T59" fmla="*/ 1987 h 262"/>
                  <a:gd name="T60" fmla="+- 0 2254 2078"/>
                  <a:gd name="T61" fmla="*/ T60 w 644"/>
                  <a:gd name="T62" fmla="+- 0 1990 1788"/>
                  <a:gd name="T63" fmla="*/ 1990 h 262"/>
                  <a:gd name="T64" fmla="+- 0 2266 2078"/>
                  <a:gd name="T65" fmla="*/ T64 w 644"/>
                  <a:gd name="T66" fmla="+- 0 1994 1788"/>
                  <a:gd name="T67" fmla="*/ 1994 h 262"/>
                  <a:gd name="T68" fmla="+- 0 2280 2078"/>
                  <a:gd name="T69" fmla="*/ T68 w 644"/>
                  <a:gd name="T70" fmla="+- 0 2002 1788"/>
                  <a:gd name="T71" fmla="*/ 2002 h 262"/>
                  <a:gd name="T72" fmla="+- 0 2290 2078"/>
                  <a:gd name="T73" fmla="*/ T72 w 644"/>
                  <a:gd name="T74" fmla="+- 0 2006 1788"/>
                  <a:gd name="T75" fmla="*/ 2006 h 262"/>
                  <a:gd name="T76" fmla="+- 0 2299 2078"/>
                  <a:gd name="T77" fmla="*/ T76 w 644"/>
                  <a:gd name="T78" fmla="+- 0 2011 1788"/>
                  <a:gd name="T79" fmla="*/ 2011 h 262"/>
                  <a:gd name="T80" fmla="+- 0 2309 2078"/>
                  <a:gd name="T81" fmla="*/ T80 w 644"/>
                  <a:gd name="T82" fmla="+- 0 2016 1788"/>
                  <a:gd name="T83" fmla="*/ 2016 h 262"/>
                  <a:gd name="T84" fmla="+- 0 2316 2078"/>
                  <a:gd name="T85" fmla="*/ T84 w 644"/>
                  <a:gd name="T86" fmla="+- 0 2023 1788"/>
                  <a:gd name="T87" fmla="*/ 2023 h 262"/>
                  <a:gd name="T88" fmla="+- 0 2330 2078"/>
                  <a:gd name="T89" fmla="*/ T88 w 644"/>
                  <a:gd name="T90" fmla="+- 0 2033 1788"/>
                  <a:gd name="T91" fmla="*/ 2033 h 262"/>
                  <a:gd name="T92" fmla="+- 0 2338 2078"/>
                  <a:gd name="T93" fmla="*/ T92 w 644"/>
                  <a:gd name="T94" fmla="+- 0 2042 1788"/>
                  <a:gd name="T95" fmla="*/ 2042 h 262"/>
                  <a:gd name="T96" fmla="+- 0 2342 2078"/>
                  <a:gd name="T97" fmla="*/ T96 w 644"/>
                  <a:gd name="T98" fmla="+- 0 2047 1788"/>
                  <a:gd name="T99" fmla="*/ 2047 h 262"/>
                  <a:gd name="T100" fmla="+- 0 2347 2078"/>
                  <a:gd name="T101" fmla="*/ T100 w 644"/>
                  <a:gd name="T102" fmla="+- 0 2050 1788"/>
                  <a:gd name="T103" fmla="*/ 2050 h 262"/>
                  <a:gd name="T104" fmla="+- 0 2354 2078"/>
                  <a:gd name="T105" fmla="*/ T104 w 644"/>
                  <a:gd name="T106" fmla="+- 0 2042 1788"/>
                  <a:gd name="T107" fmla="*/ 2042 h 262"/>
                  <a:gd name="T108" fmla="+- 0 2362 2078"/>
                  <a:gd name="T109" fmla="*/ T108 w 644"/>
                  <a:gd name="T110" fmla="+- 0 2040 1788"/>
                  <a:gd name="T111" fmla="*/ 2040 h 262"/>
                  <a:gd name="T112" fmla="+- 0 2366 2078"/>
                  <a:gd name="T113" fmla="*/ T112 w 644"/>
                  <a:gd name="T114" fmla="+- 0 2038 1788"/>
                  <a:gd name="T115" fmla="*/ 2038 h 262"/>
                  <a:gd name="T116" fmla="+- 0 2374 2078"/>
                  <a:gd name="T117" fmla="*/ T116 w 644"/>
                  <a:gd name="T118" fmla="+- 0 2033 1788"/>
                  <a:gd name="T119" fmla="*/ 2033 h 262"/>
                  <a:gd name="T120" fmla="+- 0 2381 2078"/>
                  <a:gd name="T121" fmla="*/ T120 w 644"/>
                  <a:gd name="T122" fmla="+- 0 2030 1788"/>
                  <a:gd name="T123" fmla="*/ 2030 h 262"/>
                  <a:gd name="T124" fmla="+- 0 2390 2078"/>
                  <a:gd name="T125" fmla="*/ T124 w 644"/>
                  <a:gd name="T126" fmla="+- 0 2026 1788"/>
                  <a:gd name="T127" fmla="*/ 2026 h 262"/>
                  <a:gd name="T128" fmla="+- 0 2400 2078"/>
                  <a:gd name="T129" fmla="*/ T128 w 644"/>
                  <a:gd name="T130" fmla="+- 0 2023 1788"/>
                  <a:gd name="T131" fmla="*/ 2023 h 262"/>
                  <a:gd name="T132" fmla="+- 0 2412 2078"/>
                  <a:gd name="T133" fmla="*/ T132 w 644"/>
                  <a:gd name="T134" fmla="+- 0 2018 1788"/>
                  <a:gd name="T135" fmla="*/ 2018 h 262"/>
                  <a:gd name="T136" fmla="+- 0 2417 2078"/>
                  <a:gd name="T137" fmla="*/ T136 w 644"/>
                  <a:gd name="T138" fmla="+- 0 2016 1788"/>
                  <a:gd name="T139" fmla="*/ 2016 h 262"/>
                  <a:gd name="T140" fmla="+- 0 2431 2078"/>
                  <a:gd name="T141" fmla="*/ T140 w 644"/>
                  <a:gd name="T142" fmla="+- 0 2011 1788"/>
                  <a:gd name="T143" fmla="*/ 2011 h 262"/>
                  <a:gd name="T144" fmla="+- 0 2352 2078"/>
                  <a:gd name="T145" fmla="*/ T144 w 644"/>
                  <a:gd name="T146" fmla="+- 0 2011 1788"/>
                  <a:gd name="T147" fmla="*/ 2011 h 262"/>
                  <a:gd name="T148" fmla="+- 0 2345 2078"/>
                  <a:gd name="T149" fmla="*/ T148 w 644"/>
                  <a:gd name="T150" fmla="+- 0 2006 1788"/>
                  <a:gd name="T151" fmla="*/ 2006 h 262"/>
                  <a:gd name="T152" fmla="+- 0 2338 2078"/>
                  <a:gd name="T153" fmla="*/ T152 w 644"/>
                  <a:gd name="T154" fmla="+- 0 2002 1788"/>
                  <a:gd name="T155" fmla="*/ 2002 h 262"/>
                  <a:gd name="T156" fmla="+- 0 2326 2078"/>
                  <a:gd name="T157" fmla="*/ T156 w 644"/>
                  <a:gd name="T158" fmla="+- 0 1994 1788"/>
                  <a:gd name="T159" fmla="*/ 1994 h 262"/>
                  <a:gd name="T160" fmla="+- 0 2316 2078"/>
                  <a:gd name="T161" fmla="*/ T160 w 644"/>
                  <a:gd name="T162" fmla="+- 0 1987 1788"/>
                  <a:gd name="T163" fmla="*/ 1987 h 262"/>
                  <a:gd name="T164" fmla="+- 0 2309 2078"/>
                  <a:gd name="T165" fmla="*/ T164 w 644"/>
                  <a:gd name="T166" fmla="+- 0 1985 1788"/>
                  <a:gd name="T167" fmla="*/ 1985 h 262"/>
                  <a:gd name="T168" fmla="+- 0 2290 2078"/>
                  <a:gd name="T169" fmla="*/ T168 w 644"/>
                  <a:gd name="T170" fmla="+- 0 1975 1788"/>
                  <a:gd name="T171" fmla="*/ 1975 h 262"/>
                  <a:gd name="T172" fmla="+- 0 2278 2078"/>
                  <a:gd name="T173" fmla="*/ T172 w 644"/>
                  <a:gd name="T174" fmla="+- 0 1973 1788"/>
                  <a:gd name="T175" fmla="*/ 1973 h 262"/>
                  <a:gd name="T176" fmla="+- 0 2254 2078"/>
                  <a:gd name="T177" fmla="*/ T176 w 644"/>
                  <a:gd name="T178" fmla="+- 0 1961 1788"/>
                  <a:gd name="T179" fmla="*/ 1961 h 262"/>
                  <a:gd name="T180" fmla="+- 0 2242 2078"/>
                  <a:gd name="T181" fmla="*/ T180 w 644"/>
                  <a:gd name="T182" fmla="+- 0 1958 1788"/>
                  <a:gd name="T183" fmla="*/ 1958 h 262"/>
                  <a:gd name="T184" fmla="+- 0 2227 2078"/>
                  <a:gd name="T185" fmla="*/ T184 w 644"/>
                  <a:gd name="T186" fmla="+- 0 1954 1788"/>
                  <a:gd name="T187" fmla="*/ 1954 h 262"/>
                  <a:gd name="T188" fmla="+- 0 2218 2078"/>
                  <a:gd name="T189" fmla="*/ T188 w 644"/>
                  <a:gd name="T190" fmla="+- 0 1951 1788"/>
                  <a:gd name="T191" fmla="*/ 1951 h 262"/>
                  <a:gd name="T192" fmla="+- 0 2210 2078"/>
                  <a:gd name="T193" fmla="*/ T192 w 644"/>
                  <a:gd name="T194" fmla="+- 0 1951 1788"/>
                  <a:gd name="T195" fmla="*/ 1951 h 262"/>
                  <a:gd name="T196" fmla="+- 0 2196 2078"/>
                  <a:gd name="T197" fmla="*/ T196 w 644"/>
                  <a:gd name="T198" fmla="+- 0 1949 1788"/>
                  <a:gd name="T199" fmla="*/ 1949 h 262"/>
                  <a:gd name="T200" fmla="+- 0 2182 2078"/>
                  <a:gd name="T201" fmla="*/ T200 w 644"/>
                  <a:gd name="T202" fmla="+- 0 1946 1788"/>
                  <a:gd name="T203" fmla="*/ 1946 h 262"/>
                  <a:gd name="T204" fmla="+- 0 2167 2078"/>
                  <a:gd name="T205" fmla="*/ T204 w 644"/>
                  <a:gd name="T206" fmla="+- 0 1944 1788"/>
                  <a:gd name="T207" fmla="*/ 1944 h 262"/>
                  <a:gd name="T208" fmla="+- 0 2143 2078"/>
                  <a:gd name="T209" fmla="*/ T208 w 644"/>
                  <a:gd name="T210" fmla="+- 0 1939 1788"/>
                  <a:gd name="T211" fmla="*/ 1939 h 262"/>
                  <a:gd name="T212" fmla="+- 0 2131 2078"/>
                  <a:gd name="T213" fmla="*/ T212 w 644"/>
                  <a:gd name="T214" fmla="+- 0 1939 1788"/>
                  <a:gd name="T215" fmla="*/ 1939 h 262"/>
                  <a:gd name="T216" fmla="+- 0 2119 2078"/>
                  <a:gd name="T217" fmla="*/ T216 w 644"/>
                  <a:gd name="T218" fmla="+- 0 1937 1788"/>
                  <a:gd name="T219" fmla="*/ 1937 h 262"/>
                  <a:gd name="T220" fmla="+- 0 2110 2078"/>
                  <a:gd name="T221" fmla="*/ T220 w 644"/>
                  <a:gd name="T222" fmla="+- 0 1934 1788"/>
                  <a:gd name="T223" fmla="*/ 1934 h 2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</a:cxnLst>
                <a:rect l="0" t="0" r="r" b="b"/>
                <a:pathLst>
                  <a:path w="644" h="262">
                    <a:moveTo>
                      <a:pt x="32" y="146"/>
                    </a:moveTo>
                    <a:lnTo>
                      <a:pt x="3" y="146"/>
                    </a:lnTo>
                    <a:lnTo>
                      <a:pt x="3" y="173"/>
                    </a:lnTo>
                    <a:lnTo>
                      <a:pt x="27" y="173"/>
                    </a:lnTo>
                    <a:lnTo>
                      <a:pt x="32" y="175"/>
                    </a:lnTo>
                    <a:lnTo>
                      <a:pt x="44" y="178"/>
                    </a:lnTo>
                    <a:lnTo>
                      <a:pt x="63" y="178"/>
                    </a:lnTo>
                    <a:lnTo>
                      <a:pt x="75" y="180"/>
                    </a:lnTo>
                    <a:lnTo>
                      <a:pt x="89" y="182"/>
                    </a:lnTo>
                    <a:lnTo>
                      <a:pt x="101" y="185"/>
                    </a:lnTo>
                    <a:lnTo>
                      <a:pt x="118" y="187"/>
                    </a:lnTo>
                    <a:lnTo>
                      <a:pt x="123" y="187"/>
                    </a:lnTo>
                    <a:lnTo>
                      <a:pt x="130" y="190"/>
                    </a:lnTo>
                    <a:lnTo>
                      <a:pt x="149" y="194"/>
                    </a:lnTo>
                    <a:lnTo>
                      <a:pt x="161" y="199"/>
                    </a:lnTo>
                    <a:lnTo>
                      <a:pt x="176" y="202"/>
                    </a:lnTo>
                    <a:lnTo>
                      <a:pt x="188" y="206"/>
                    </a:lnTo>
                    <a:lnTo>
                      <a:pt x="202" y="214"/>
                    </a:lnTo>
                    <a:lnTo>
                      <a:pt x="212" y="218"/>
                    </a:lnTo>
                    <a:lnTo>
                      <a:pt x="221" y="223"/>
                    </a:lnTo>
                    <a:lnTo>
                      <a:pt x="231" y="228"/>
                    </a:lnTo>
                    <a:lnTo>
                      <a:pt x="238" y="235"/>
                    </a:lnTo>
                    <a:lnTo>
                      <a:pt x="252" y="245"/>
                    </a:lnTo>
                    <a:lnTo>
                      <a:pt x="260" y="254"/>
                    </a:lnTo>
                    <a:lnTo>
                      <a:pt x="264" y="259"/>
                    </a:lnTo>
                    <a:lnTo>
                      <a:pt x="269" y="262"/>
                    </a:lnTo>
                    <a:lnTo>
                      <a:pt x="276" y="254"/>
                    </a:lnTo>
                    <a:lnTo>
                      <a:pt x="284" y="252"/>
                    </a:lnTo>
                    <a:lnTo>
                      <a:pt x="288" y="250"/>
                    </a:lnTo>
                    <a:lnTo>
                      <a:pt x="296" y="245"/>
                    </a:lnTo>
                    <a:lnTo>
                      <a:pt x="303" y="242"/>
                    </a:lnTo>
                    <a:lnTo>
                      <a:pt x="312" y="238"/>
                    </a:lnTo>
                    <a:lnTo>
                      <a:pt x="322" y="235"/>
                    </a:lnTo>
                    <a:lnTo>
                      <a:pt x="334" y="230"/>
                    </a:lnTo>
                    <a:lnTo>
                      <a:pt x="339" y="228"/>
                    </a:lnTo>
                    <a:lnTo>
                      <a:pt x="353" y="223"/>
                    </a:lnTo>
                    <a:lnTo>
                      <a:pt x="274" y="223"/>
                    </a:lnTo>
                    <a:lnTo>
                      <a:pt x="267" y="218"/>
                    </a:lnTo>
                    <a:lnTo>
                      <a:pt x="260" y="214"/>
                    </a:lnTo>
                    <a:lnTo>
                      <a:pt x="248" y="206"/>
                    </a:lnTo>
                    <a:lnTo>
                      <a:pt x="238" y="199"/>
                    </a:lnTo>
                    <a:lnTo>
                      <a:pt x="231" y="197"/>
                    </a:lnTo>
                    <a:lnTo>
                      <a:pt x="212" y="187"/>
                    </a:lnTo>
                    <a:lnTo>
                      <a:pt x="200" y="185"/>
                    </a:lnTo>
                    <a:lnTo>
                      <a:pt x="176" y="173"/>
                    </a:lnTo>
                    <a:lnTo>
                      <a:pt x="164" y="170"/>
                    </a:lnTo>
                    <a:lnTo>
                      <a:pt x="149" y="166"/>
                    </a:lnTo>
                    <a:lnTo>
                      <a:pt x="140" y="163"/>
                    </a:lnTo>
                    <a:lnTo>
                      <a:pt x="132" y="163"/>
                    </a:lnTo>
                    <a:lnTo>
                      <a:pt x="118" y="161"/>
                    </a:lnTo>
                    <a:lnTo>
                      <a:pt x="104" y="158"/>
                    </a:lnTo>
                    <a:lnTo>
                      <a:pt x="89" y="156"/>
                    </a:lnTo>
                    <a:lnTo>
                      <a:pt x="65" y="151"/>
                    </a:lnTo>
                    <a:lnTo>
                      <a:pt x="53" y="151"/>
                    </a:lnTo>
                    <a:lnTo>
                      <a:pt x="41" y="149"/>
                    </a:lnTo>
                    <a:lnTo>
                      <a:pt x="32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60" name="Freeform 358"/>
              <p:cNvSpPr>
                <a:spLocks/>
              </p:cNvSpPr>
              <p:nvPr/>
            </p:nvSpPr>
            <p:spPr bwMode="auto">
              <a:xfrm>
                <a:off x="2078" y="1788"/>
                <a:ext cx="644" cy="262"/>
              </a:xfrm>
              <a:custGeom>
                <a:avLst/>
                <a:gdLst>
                  <a:gd name="T0" fmla="+- 0 2618 2078"/>
                  <a:gd name="T1" fmla="*/ T0 w 644"/>
                  <a:gd name="T2" fmla="+- 0 1973 1788"/>
                  <a:gd name="T3" fmla="*/ 1973 h 262"/>
                  <a:gd name="T4" fmla="+- 0 2462 2078"/>
                  <a:gd name="T5" fmla="*/ T4 w 644"/>
                  <a:gd name="T6" fmla="+- 0 1973 1788"/>
                  <a:gd name="T7" fmla="*/ 1973 h 262"/>
                  <a:gd name="T8" fmla="+- 0 2450 2078"/>
                  <a:gd name="T9" fmla="*/ T8 w 644"/>
                  <a:gd name="T10" fmla="+- 0 1975 1788"/>
                  <a:gd name="T11" fmla="*/ 1975 h 262"/>
                  <a:gd name="T12" fmla="+- 0 2438 2078"/>
                  <a:gd name="T13" fmla="*/ T12 w 644"/>
                  <a:gd name="T14" fmla="+- 0 1980 1788"/>
                  <a:gd name="T15" fmla="*/ 1980 h 262"/>
                  <a:gd name="T16" fmla="+- 0 2429 2078"/>
                  <a:gd name="T17" fmla="*/ T16 w 644"/>
                  <a:gd name="T18" fmla="+- 0 1982 1788"/>
                  <a:gd name="T19" fmla="*/ 1982 h 262"/>
                  <a:gd name="T20" fmla="+- 0 2417 2078"/>
                  <a:gd name="T21" fmla="*/ T20 w 644"/>
                  <a:gd name="T22" fmla="+- 0 1985 1788"/>
                  <a:gd name="T23" fmla="*/ 1985 h 262"/>
                  <a:gd name="T24" fmla="+- 0 2407 2078"/>
                  <a:gd name="T25" fmla="*/ T24 w 644"/>
                  <a:gd name="T26" fmla="+- 0 1987 1788"/>
                  <a:gd name="T27" fmla="*/ 1987 h 262"/>
                  <a:gd name="T28" fmla="+- 0 2398 2078"/>
                  <a:gd name="T29" fmla="*/ T28 w 644"/>
                  <a:gd name="T30" fmla="+- 0 1992 1788"/>
                  <a:gd name="T31" fmla="*/ 1992 h 262"/>
                  <a:gd name="T32" fmla="+- 0 2390 2078"/>
                  <a:gd name="T33" fmla="*/ T32 w 644"/>
                  <a:gd name="T34" fmla="+- 0 1997 1788"/>
                  <a:gd name="T35" fmla="*/ 1997 h 262"/>
                  <a:gd name="T36" fmla="+- 0 2381 2078"/>
                  <a:gd name="T37" fmla="*/ T36 w 644"/>
                  <a:gd name="T38" fmla="+- 0 1997 1788"/>
                  <a:gd name="T39" fmla="*/ 1997 h 262"/>
                  <a:gd name="T40" fmla="+- 0 2374 2078"/>
                  <a:gd name="T41" fmla="*/ T40 w 644"/>
                  <a:gd name="T42" fmla="+- 0 2002 1788"/>
                  <a:gd name="T43" fmla="*/ 2002 h 262"/>
                  <a:gd name="T44" fmla="+- 0 2366 2078"/>
                  <a:gd name="T45" fmla="*/ T44 w 644"/>
                  <a:gd name="T46" fmla="+- 0 2004 1788"/>
                  <a:gd name="T47" fmla="*/ 2004 h 262"/>
                  <a:gd name="T48" fmla="+- 0 2362 2078"/>
                  <a:gd name="T49" fmla="*/ T48 w 644"/>
                  <a:gd name="T50" fmla="+- 0 2006 1788"/>
                  <a:gd name="T51" fmla="*/ 2006 h 262"/>
                  <a:gd name="T52" fmla="+- 0 2354 2078"/>
                  <a:gd name="T53" fmla="*/ T52 w 644"/>
                  <a:gd name="T54" fmla="+- 0 2011 1788"/>
                  <a:gd name="T55" fmla="*/ 2011 h 262"/>
                  <a:gd name="T56" fmla="+- 0 2431 2078"/>
                  <a:gd name="T57" fmla="*/ T56 w 644"/>
                  <a:gd name="T58" fmla="+- 0 2011 1788"/>
                  <a:gd name="T59" fmla="*/ 2011 h 262"/>
                  <a:gd name="T60" fmla="+- 0 2438 2078"/>
                  <a:gd name="T61" fmla="*/ T60 w 644"/>
                  <a:gd name="T62" fmla="+- 0 2009 1788"/>
                  <a:gd name="T63" fmla="*/ 2009 h 262"/>
                  <a:gd name="T64" fmla="+- 0 2446 2078"/>
                  <a:gd name="T65" fmla="*/ T64 w 644"/>
                  <a:gd name="T66" fmla="+- 0 2006 1788"/>
                  <a:gd name="T67" fmla="*/ 2006 h 262"/>
                  <a:gd name="T68" fmla="+- 0 2453 2078"/>
                  <a:gd name="T69" fmla="*/ T68 w 644"/>
                  <a:gd name="T70" fmla="+- 0 2004 1788"/>
                  <a:gd name="T71" fmla="*/ 2004 h 262"/>
                  <a:gd name="T72" fmla="+- 0 2462 2078"/>
                  <a:gd name="T73" fmla="*/ T72 w 644"/>
                  <a:gd name="T74" fmla="+- 0 2002 1788"/>
                  <a:gd name="T75" fmla="*/ 2002 h 262"/>
                  <a:gd name="T76" fmla="+- 0 2472 2078"/>
                  <a:gd name="T77" fmla="*/ T76 w 644"/>
                  <a:gd name="T78" fmla="+- 0 2002 1788"/>
                  <a:gd name="T79" fmla="*/ 2002 h 262"/>
                  <a:gd name="T80" fmla="+- 0 2479 2078"/>
                  <a:gd name="T81" fmla="*/ T80 w 644"/>
                  <a:gd name="T82" fmla="+- 0 1997 1788"/>
                  <a:gd name="T83" fmla="*/ 1997 h 262"/>
                  <a:gd name="T84" fmla="+- 0 2486 2078"/>
                  <a:gd name="T85" fmla="*/ T84 w 644"/>
                  <a:gd name="T86" fmla="+- 0 1994 1788"/>
                  <a:gd name="T87" fmla="*/ 1994 h 262"/>
                  <a:gd name="T88" fmla="+- 0 2496 2078"/>
                  <a:gd name="T89" fmla="*/ T88 w 644"/>
                  <a:gd name="T90" fmla="+- 0 1994 1788"/>
                  <a:gd name="T91" fmla="*/ 1994 h 262"/>
                  <a:gd name="T92" fmla="+- 0 2506 2078"/>
                  <a:gd name="T93" fmla="*/ T92 w 644"/>
                  <a:gd name="T94" fmla="+- 0 1990 1788"/>
                  <a:gd name="T95" fmla="*/ 1990 h 262"/>
                  <a:gd name="T96" fmla="+- 0 2515 2078"/>
                  <a:gd name="T97" fmla="*/ T96 w 644"/>
                  <a:gd name="T98" fmla="+- 0 1987 1788"/>
                  <a:gd name="T99" fmla="*/ 1987 h 262"/>
                  <a:gd name="T100" fmla="+- 0 2525 2078"/>
                  <a:gd name="T101" fmla="*/ T100 w 644"/>
                  <a:gd name="T102" fmla="+- 0 1987 1788"/>
                  <a:gd name="T103" fmla="*/ 1987 h 262"/>
                  <a:gd name="T104" fmla="+- 0 2537 2078"/>
                  <a:gd name="T105" fmla="*/ T104 w 644"/>
                  <a:gd name="T106" fmla="+- 0 1985 1788"/>
                  <a:gd name="T107" fmla="*/ 1985 h 262"/>
                  <a:gd name="T108" fmla="+- 0 2546 2078"/>
                  <a:gd name="T109" fmla="*/ T108 w 644"/>
                  <a:gd name="T110" fmla="+- 0 1985 1788"/>
                  <a:gd name="T111" fmla="*/ 1985 h 262"/>
                  <a:gd name="T112" fmla="+- 0 2556 2078"/>
                  <a:gd name="T113" fmla="*/ T112 w 644"/>
                  <a:gd name="T114" fmla="+- 0 1980 1788"/>
                  <a:gd name="T115" fmla="*/ 1980 h 262"/>
                  <a:gd name="T116" fmla="+- 0 2566 2078"/>
                  <a:gd name="T117" fmla="*/ T116 w 644"/>
                  <a:gd name="T118" fmla="+- 0 1980 1788"/>
                  <a:gd name="T119" fmla="*/ 1980 h 262"/>
                  <a:gd name="T120" fmla="+- 0 2578 2078"/>
                  <a:gd name="T121" fmla="*/ T120 w 644"/>
                  <a:gd name="T122" fmla="+- 0 1978 1788"/>
                  <a:gd name="T123" fmla="*/ 1978 h 262"/>
                  <a:gd name="T124" fmla="+- 0 2587 2078"/>
                  <a:gd name="T125" fmla="*/ T124 w 644"/>
                  <a:gd name="T126" fmla="+- 0 1978 1788"/>
                  <a:gd name="T127" fmla="*/ 1978 h 262"/>
                  <a:gd name="T128" fmla="+- 0 2597 2078"/>
                  <a:gd name="T129" fmla="*/ T128 w 644"/>
                  <a:gd name="T130" fmla="+- 0 1975 1788"/>
                  <a:gd name="T131" fmla="*/ 1975 h 262"/>
                  <a:gd name="T132" fmla="+- 0 2609 2078"/>
                  <a:gd name="T133" fmla="*/ T132 w 644"/>
                  <a:gd name="T134" fmla="+- 0 1975 1788"/>
                  <a:gd name="T135" fmla="*/ 1975 h 262"/>
                  <a:gd name="T136" fmla="+- 0 2618 2078"/>
                  <a:gd name="T137" fmla="*/ T136 w 644"/>
                  <a:gd name="T138" fmla="+- 0 1973 1788"/>
                  <a:gd name="T139" fmla="*/ 1973 h 2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</a:cxnLst>
                <a:rect l="0" t="0" r="r" b="b"/>
                <a:pathLst>
                  <a:path w="644" h="262">
                    <a:moveTo>
                      <a:pt x="540" y="185"/>
                    </a:moveTo>
                    <a:lnTo>
                      <a:pt x="384" y="185"/>
                    </a:lnTo>
                    <a:lnTo>
                      <a:pt x="372" y="187"/>
                    </a:lnTo>
                    <a:lnTo>
                      <a:pt x="360" y="192"/>
                    </a:lnTo>
                    <a:lnTo>
                      <a:pt x="351" y="194"/>
                    </a:lnTo>
                    <a:lnTo>
                      <a:pt x="339" y="197"/>
                    </a:lnTo>
                    <a:lnTo>
                      <a:pt x="329" y="199"/>
                    </a:lnTo>
                    <a:lnTo>
                      <a:pt x="320" y="204"/>
                    </a:lnTo>
                    <a:lnTo>
                      <a:pt x="312" y="209"/>
                    </a:lnTo>
                    <a:lnTo>
                      <a:pt x="303" y="209"/>
                    </a:lnTo>
                    <a:lnTo>
                      <a:pt x="296" y="214"/>
                    </a:lnTo>
                    <a:lnTo>
                      <a:pt x="288" y="216"/>
                    </a:lnTo>
                    <a:lnTo>
                      <a:pt x="284" y="218"/>
                    </a:lnTo>
                    <a:lnTo>
                      <a:pt x="276" y="223"/>
                    </a:lnTo>
                    <a:lnTo>
                      <a:pt x="353" y="223"/>
                    </a:lnTo>
                    <a:lnTo>
                      <a:pt x="360" y="221"/>
                    </a:lnTo>
                    <a:lnTo>
                      <a:pt x="368" y="218"/>
                    </a:lnTo>
                    <a:lnTo>
                      <a:pt x="375" y="216"/>
                    </a:lnTo>
                    <a:lnTo>
                      <a:pt x="384" y="214"/>
                    </a:lnTo>
                    <a:lnTo>
                      <a:pt x="394" y="214"/>
                    </a:lnTo>
                    <a:lnTo>
                      <a:pt x="401" y="209"/>
                    </a:lnTo>
                    <a:lnTo>
                      <a:pt x="408" y="206"/>
                    </a:lnTo>
                    <a:lnTo>
                      <a:pt x="418" y="206"/>
                    </a:lnTo>
                    <a:lnTo>
                      <a:pt x="428" y="202"/>
                    </a:lnTo>
                    <a:lnTo>
                      <a:pt x="437" y="199"/>
                    </a:lnTo>
                    <a:lnTo>
                      <a:pt x="447" y="199"/>
                    </a:lnTo>
                    <a:lnTo>
                      <a:pt x="459" y="197"/>
                    </a:lnTo>
                    <a:lnTo>
                      <a:pt x="468" y="197"/>
                    </a:lnTo>
                    <a:lnTo>
                      <a:pt x="478" y="192"/>
                    </a:lnTo>
                    <a:lnTo>
                      <a:pt x="488" y="192"/>
                    </a:lnTo>
                    <a:lnTo>
                      <a:pt x="500" y="190"/>
                    </a:lnTo>
                    <a:lnTo>
                      <a:pt x="509" y="190"/>
                    </a:lnTo>
                    <a:lnTo>
                      <a:pt x="519" y="187"/>
                    </a:lnTo>
                    <a:lnTo>
                      <a:pt x="531" y="187"/>
                    </a:lnTo>
                    <a:lnTo>
                      <a:pt x="540" y="1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61" name="Freeform 357"/>
              <p:cNvSpPr>
                <a:spLocks/>
              </p:cNvSpPr>
              <p:nvPr/>
            </p:nvSpPr>
            <p:spPr bwMode="auto">
              <a:xfrm>
                <a:off x="2078" y="1788"/>
                <a:ext cx="644" cy="262"/>
              </a:xfrm>
              <a:custGeom>
                <a:avLst/>
                <a:gdLst>
                  <a:gd name="T0" fmla="+- 0 2678 2078"/>
                  <a:gd name="T1" fmla="*/ T0 w 644"/>
                  <a:gd name="T2" fmla="+- 0 1966 1788"/>
                  <a:gd name="T3" fmla="*/ 1966 h 262"/>
                  <a:gd name="T4" fmla="+- 0 2494 2078"/>
                  <a:gd name="T5" fmla="*/ T4 w 644"/>
                  <a:gd name="T6" fmla="+- 0 1966 1788"/>
                  <a:gd name="T7" fmla="*/ 1966 h 262"/>
                  <a:gd name="T8" fmla="+- 0 2484 2078"/>
                  <a:gd name="T9" fmla="*/ T8 w 644"/>
                  <a:gd name="T10" fmla="+- 0 1968 1788"/>
                  <a:gd name="T11" fmla="*/ 1968 h 262"/>
                  <a:gd name="T12" fmla="+- 0 2474 2078"/>
                  <a:gd name="T13" fmla="*/ T12 w 644"/>
                  <a:gd name="T14" fmla="+- 0 1973 1788"/>
                  <a:gd name="T15" fmla="*/ 1973 h 262"/>
                  <a:gd name="T16" fmla="+- 0 2638 2078"/>
                  <a:gd name="T17" fmla="*/ T16 w 644"/>
                  <a:gd name="T18" fmla="+- 0 1973 1788"/>
                  <a:gd name="T19" fmla="*/ 1973 h 262"/>
                  <a:gd name="T20" fmla="+- 0 2657 2078"/>
                  <a:gd name="T21" fmla="*/ T20 w 644"/>
                  <a:gd name="T22" fmla="+- 0 1968 1788"/>
                  <a:gd name="T23" fmla="*/ 1968 h 262"/>
                  <a:gd name="T24" fmla="+- 0 2671 2078"/>
                  <a:gd name="T25" fmla="*/ T24 w 644"/>
                  <a:gd name="T26" fmla="+- 0 1968 1788"/>
                  <a:gd name="T27" fmla="*/ 1968 h 262"/>
                  <a:gd name="T28" fmla="+- 0 2678 2078"/>
                  <a:gd name="T29" fmla="*/ T28 w 644"/>
                  <a:gd name="T30" fmla="+- 0 1966 1788"/>
                  <a:gd name="T31" fmla="*/ 1966 h 2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644" h="262">
                    <a:moveTo>
                      <a:pt x="600" y="178"/>
                    </a:moveTo>
                    <a:lnTo>
                      <a:pt x="416" y="178"/>
                    </a:lnTo>
                    <a:lnTo>
                      <a:pt x="406" y="180"/>
                    </a:lnTo>
                    <a:lnTo>
                      <a:pt x="396" y="185"/>
                    </a:lnTo>
                    <a:lnTo>
                      <a:pt x="560" y="185"/>
                    </a:lnTo>
                    <a:lnTo>
                      <a:pt x="579" y="180"/>
                    </a:lnTo>
                    <a:lnTo>
                      <a:pt x="593" y="180"/>
                    </a:lnTo>
                    <a:lnTo>
                      <a:pt x="600" y="1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62" name="Freeform 356"/>
              <p:cNvSpPr>
                <a:spLocks/>
              </p:cNvSpPr>
              <p:nvPr/>
            </p:nvSpPr>
            <p:spPr bwMode="auto">
              <a:xfrm>
                <a:off x="2078" y="1788"/>
                <a:ext cx="644" cy="262"/>
              </a:xfrm>
              <a:custGeom>
                <a:avLst/>
                <a:gdLst>
                  <a:gd name="T0" fmla="+- 0 2710 2078"/>
                  <a:gd name="T1" fmla="*/ T0 w 644"/>
                  <a:gd name="T2" fmla="+- 0 1958 1788"/>
                  <a:gd name="T3" fmla="*/ 1958 h 262"/>
                  <a:gd name="T4" fmla="+- 0 2527 2078"/>
                  <a:gd name="T5" fmla="*/ T4 w 644"/>
                  <a:gd name="T6" fmla="+- 0 1958 1788"/>
                  <a:gd name="T7" fmla="*/ 1958 h 262"/>
                  <a:gd name="T8" fmla="+- 0 2518 2078"/>
                  <a:gd name="T9" fmla="*/ T8 w 644"/>
                  <a:gd name="T10" fmla="+- 0 1961 1788"/>
                  <a:gd name="T11" fmla="*/ 1961 h 262"/>
                  <a:gd name="T12" fmla="+- 0 2506 2078"/>
                  <a:gd name="T13" fmla="*/ T12 w 644"/>
                  <a:gd name="T14" fmla="+- 0 1966 1788"/>
                  <a:gd name="T15" fmla="*/ 1966 h 262"/>
                  <a:gd name="T16" fmla="+- 0 2722 2078"/>
                  <a:gd name="T17" fmla="*/ T16 w 644"/>
                  <a:gd name="T18" fmla="+- 0 1966 1788"/>
                  <a:gd name="T19" fmla="*/ 1966 h 262"/>
                  <a:gd name="T20" fmla="+- 0 2717 2078"/>
                  <a:gd name="T21" fmla="*/ T20 w 644"/>
                  <a:gd name="T22" fmla="+- 0 1961 1788"/>
                  <a:gd name="T23" fmla="*/ 1961 h 262"/>
                  <a:gd name="T24" fmla="+- 0 2710 2078"/>
                  <a:gd name="T25" fmla="*/ T24 w 644"/>
                  <a:gd name="T26" fmla="+- 0 1958 1788"/>
                  <a:gd name="T27" fmla="*/ 1958 h 2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44" h="262">
                    <a:moveTo>
                      <a:pt x="632" y="170"/>
                    </a:moveTo>
                    <a:lnTo>
                      <a:pt x="449" y="170"/>
                    </a:lnTo>
                    <a:lnTo>
                      <a:pt x="440" y="173"/>
                    </a:lnTo>
                    <a:lnTo>
                      <a:pt x="428" y="178"/>
                    </a:lnTo>
                    <a:lnTo>
                      <a:pt x="644" y="178"/>
                    </a:lnTo>
                    <a:lnTo>
                      <a:pt x="639" y="173"/>
                    </a:lnTo>
                    <a:lnTo>
                      <a:pt x="632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63" name="Freeform 355"/>
              <p:cNvSpPr>
                <a:spLocks/>
              </p:cNvSpPr>
              <p:nvPr/>
            </p:nvSpPr>
            <p:spPr bwMode="auto">
              <a:xfrm>
                <a:off x="2078" y="1788"/>
                <a:ext cx="644" cy="262"/>
              </a:xfrm>
              <a:custGeom>
                <a:avLst/>
                <a:gdLst>
                  <a:gd name="T0" fmla="+- 0 2400 2078"/>
                  <a:gd name="T1" fmla="*/ T0 w 644"/>
                  <a:gd name="T2" fmla="+- 0 1790 1788"/>
                  <a:gd name="T3" fmla="*/ 1790 h 262"/>
                  <a:gd name="T4" fmla="+- 0 2386 2078"/>
                  <a:gd name="T5" fmla="*/ T4 w 644"/>
                  <a:gd name="T6" fmla="+- 0 1798 1788"/>
                  <a:gd name="T7" fmla="*/ 1798 h 262"/>
                  <a:gd name="T8" fmla="+- 0 2371 2078"/>
                  <a:gd name="T9" fmla="*/ T8 w 644"/>
                  <a:gd name="T10" fmla="+- 0 1802 1788"/>
                  <a:gd name="T11" fmla="*/ 1802 h 262"/>
                  <a:gd name="T12" fmla="+- 0 2354 2078"/>
                  <a:gd name="T13" fmla="*/ T12 w 644"/>
                  <a:gd name="T14" fmla="+- 0 1810 1788"/>
                  <a:gd name="T15" fmla="*/ 1810 h 262"/>
                  <a:gd name="T16" fmla="+- 0 2318 2078"/>
                  <a:gd name="T17" fmla="*/ T16 w 644"/>
                  <a:gd name="T18" fmla="+- 0 1819 1788"/>
                  <a:gd name="T19" fmla="*/ 1819 h 262"/>
                  <a:gd name="T20" fmla="+- 0 2294 2078"/>
                  <a:gd name="T21" fmla="*/ T20 w 644"/>
                  <a:gd name="T22" fmla="+- 0 1822 1788"/>
                  <a:gd name="T23" fmla="*/ 1822 h 262"/>
                  <a:gd name="T24" fmla="+- 0 2261 2078"/>
                  <a:gd name="T25" fmla="*/ T24 w 644"/>
                  <a:gd name="T26" fmla="+- 0 1826 1788"/>
                  <a:gd name="T27" fmla="*/ 1826 h 262"/>
                  <a:gd name="T28" fmla="+- 0 2395 2078"/>
                  <a:gd name="T29" fmla="*/ T28 w 644"/>
                  <a:gd name="T30" fmla="+- 0 1829 1788"/>
                  <a:gd name="T31" fmla="*/ 1829 h 262"/>
                  <a:gd name="T32" fmla="+- 0 2407 2078"/>
                  <a:gd name="T33" fmla="*/ T32 w 644"/>
                  <a:gd name="T34" fmla="+- 0 1838 1788"/>
                  <a:gd name="T35" fmla="*/ 1838 h 262"/>
                  <a:gd name="T36" fmla="+- 0 2424 2078"/>
                  <a:gd name="T37" fmla="*/ T36 w 644"/>
                  <a:gd name="T38" fmla="+- 0 1853 1788"/>
                  <a:gd name="T39" fmla="*/ 1853 h 262"/>
                  <a:gd name="T40" fmla="+- 0 2441 2078"/>
                  <a:gd name="T41" fmla="*/ T40 w 644"/>
                  <a:gd name="T42" fmla="+- 0 1862 1788"/>
                  <a:gd name="T43" fmla="*/ 1862 h 262"/>
                  <a:gd name="T44" fmla="+- 0 2465 2078"/>
                  <a:gd name="T45" fmla="*/ T44 w 644"/>
                  <a:gd name="T46" fmla="+- 0 1877 1788"/>
                  <a:gd name="T47" fmla="*/ 1877 h 262"/>
                  <a:gd name="T48" fmla="+- 0 2503 2078"/>
                  <a:gd name="T49" fmla="*/ T48 w 644"/>
                  <a:gd name="T50" fmla="+- 0 1901 1788"/>
                  <a:gd name="T51" fmla="*/ 1901 h 262"/>
                  <a:gd name="T52" fmla="+- 0 2525 2078"/>
                  <a:gd name="T53" fmla="*/ T52 w 644"/>
                  <a:gd name="T54" fmla="+- 0 1913 1788"/>
                  <a:gd name="T55" fmla="*/ 1913 h 262"/>
                  <a:gd name="T56" fmla="+- 0 2546 2078"/>
                  <a:gd name="T57" fmla="*/ T56 w 644"/>
                  <a:gd name="T58" fmla="+- 0 1920 1788"/>
                  <a:gd name="T59" fmla="*/ 1920 h 262"/>
                  <a:gd name="T60" fmla="+- 0 2566 2078"/>
                  <a:gd name="T61" fmla="*/ T60 w 644"/>
                  <a:gd name="T62" fmla="+- 0 1932 1788"/>
                  <a:gd name="T63" fmla="*/ 1932 h 262"/>
                  <a:gd name="T64" fmla="+- 0 2580 2078"/>
                  <a:gd name="T65" fmla="*/ T64 w 644"/>
                  <a:gd name="T66" fmla="+- 0 1939 1788"/>
                  <a:gd name="T67" fmla="*/ 1939 h 262"/>
                  <a:gd name="T68" fmla="+- 0 2597 2078"/>
                  <a:gd name="T69" fmla="*/ T68 w 644"/>
                  <a:gd name="T70" fmla="+- 0 1944 1788"/>
                  <a:gd name="T71" fmla="*/ 1944 h 262"/>
                  <a:gd name="T72" fmla="+- 0 2609 2078"/>
                  <a:gd name="T73" fmla="*/ T72 w 644"/>
                  <a:gd name="T74" fmla="+- 0 1951 1788"/>
                  <a:gd name="T75" fmla="*/ 1951 h 262"/>
                  <a:gd name="T76" fmla="+- 0 2580 2078"/>
                  <a:gd name="T77" fmla="*/ T76 w 644"/>
                  <a:gd name="T78" fmla="+- 0 1954 1788"/>
                  <a:gd name="T79" fmla="*/ 1954 h 262"/>
                  <a:gd name="T80" fmla="+- 0 2563 2078"/>
                  <a:gd name="T81" fmla="*/ T80 w 644"/>
                  <a:gd name="T82" fmla="+- 0 1956 1788"/>
                  <a:gd name="T83" fmla="*/ 1956 h 262"/>
                  <a:gd name="T84" fmla="+- 0 2539 2078"/>
                  <a:gd name="T85" fmla="*/ T84 w 644"/>
                  <a:gd name="T86" fmla="+- 0 1958 1788"/>
                  <a:gd name="T87" fmla="*/ 1958 h 262"/>
                  <a:gd name="T88" fmla="+- 0 2693 2078"/>
                  <a:gd name="T89" fmla="*/ T88 w 644"/>
                  <a:gd name="T90" fmla="+- 0 1954 1788"/>
                  <a:gd name="T91" fmla="*/ 1954 h 262"/>
                  <a:gd name="T92" fmla="+- 0 2669 2078"/>
                  <a:gd name="T93" fmla="*/ T92 w 644"/>
                  <a:gd name="T94" fmla="+- 0 1946 1788"/>
                  <a:gd name="T95" fmla="*/ 1946 h 262"/>
                  <a:gd name="T96" fmla="+- 0 2650 2078"/>
                  <a:gd name="T97" fmla="*/ T96 w 644"/>
                  <a:gd name="T98" fmla="+- 0 1939 1788"/>
                  <a:gd name="T99" fmla="*/ 1939 h 262"/>
                  <a:gd name="T100" fmla="+- 0 2628 2078"/>
                  <a:gd name="T101" fmla="*/ T100 w 644"/>
                  <a:gd name="T102" fmla="+- 0 1930 1788"/>
                  <a:gd name="T103" fmla="*/ 1930 h 262"/>
                  <a:gd name="T104" fmla="+- 0 2611 2078"/>
                  <a:gd name="T105" fmla="*/ T104 w 644"/>
                  <a:gd name="T106" fmla="+- 0 1922 1788"/>
                  <a:gd name="T107" fmla="*/ 1922 h 262"/>
                  <a:gd name="T108" fmla="+- 0 2587 2078"/>
                  <a:gd name="T109" fmla="*/ T108 w 644"/>
                  <a:gd name="T110" fmla="+- 0 1913 1788"/>
                  <a:gd name="T111" fmla="*/ 1913 h 262"/>
                  <a:gd name="T112" fmla="+- 0 2573 2078"/>
                  <a:gd name="T113" fmla="*/ T112 w 644"/>
                  <a:gd name="T114" fmla="+- 0 1906 1788"/>
                  <a:gd name="T115" fmla="*/ 1906 h 262"/>
                  <a:gd name="T116" fmla="+- 0 2556 2078"/>
                  <a:gd name="T117" fmla="*/ T116 w 644"/>
                  <a:gd name="T118" fmla="+- 0 1898 1788"/>
                  <a:gd name="T119" fmla="*/ 1898 h 262"/>
                  <a:gd name="T120" fmla="+- 0 2542 2078"/>
                  <a:gd name="T121" fmla="*/ T120 w 644"/>
                  <a:gd name="T122" fmla="+- 0 1891 1788"/>
                  <a:gd name="T123" fmla="*/ 1891 h 262"/>
                  <a:gd name="T124" fmla="+- 0 2513 2078"/>
                  <a:gd name="T125" fmla="*/ T124 w 644"/>
                  <a:gd name="T126" fmla="+- 0 1874 1788"/>
                  <a:gd name="T127" fmla="*/ 1874 h 262"/>
                  <a:gd name="T128" fmla="+- 0 2494 2078"/>
                  <a:gd name="T129" fmla="*/ T128 w 644"/>
                  <a:gd name="T130" fmla="+- 0 1862 1788"/>
                  <a:gd name="T131" fmla="*/ 1862 h 262"/>
                  <a:gd name="T132" fmla="+- 0 2467 2078"/>
                  <a:gd name="T133" fmla="*/ T132 w 644"/>
                  <a:gd name="T134" fmla="+- 0 1846 1788"/>
                  <a:gd name="T135" fmla="*/ 1846 h 262"/>
                  <a:gd name="T136" fmla="+- 0 2446 2078"/>
                  <a:gd name="T137" fmla="*/ T136 w 644"/>
                  <a:gd name="T138" fmla="+- 0 1829 1788"/>
                  <a:gd name="T139" fmla="*/ 1829 h 262"/>
                  <a:gd name="T140" fmla="+- 0 2429 2078"/>
                  <a:gd name="T141" fmla="*/ T140 w 644"/>
                  <a:gd name="T142" fmla="+- 0 1814 1788"/>
                  <a:gd name="T143" fmla="*/ 1814 h 262"/>
                  <a:gd name="T144" fmla="+- 0 2414 2078"/>
                  <a:gd name="T145" fmla="*/ T144 w 644"/>
                  <a:gd name="T146" fmla="+- 0 1800 1788"/>
                  <a:gd name="T147" fmla="*/ 1800 h 2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644" h="262">
                    <a:moveTo>
                      <a:pt x="324" y="0"/>
                    </a:moveTo>
                    <a:lnTo>
                      <a:pt x="322" y="2"/>
                    </a:lnTo>
                    <a:lnTo>
                      <a:pt x="315" y="5"/>
                    </a:lnTo>
                    <a:lnTo>
                      <a:pt x="308" y="10"/>
                    </a:lnTo>
                    <a:lnTo>
                      <a:pt x="303" y="12"/>
                    </a:lnTo>
                    <a:lnTo>
                      <a:pt x="293" y="14"/>
                    </a:lnTo>
                    <a:lnTo>
                      <a:pt x="286" y="19"/>
                    </a:lnTo>
                    <a:lnTo>
                      <a:pt x="276" y="22"/>
                    </a:lnTo>
                    <a:lnTo>
                      <a:pt x="264" y="26"/>
                    </a:lnTo>
                    <a:lnTo>
                      <a:pt x="240" y="31"/>
                    </a:lnTo>
                    <a:lnTo>
                      <a:pt x="233" y="34"/>
                    </a:lnTo>
                    <a:lnTo>
                      <a:pt x="216" y="34"/>
                    </a:lnTo>
                    <a:lnTo>
                      <a:pt x="209" y="38"/>
                    </a:lnTo>
                    <a:lnTo>
                      <a:pt x="183" y="38"/>
                    </a:lnTo>
                    <a:lnTo>
                      <a:pt x="176" y="41"/>
                    </a:lnTo>
                    <a:lnTo>
                      <a:pt x="317" y="41"/>
                    </a:lnTo>
                    <a:lnTo>
                      <a:pt x="324" y="46"/>
                    </a:lnTo>
                    <a:lnTo>
                      <a:pt x="329" y="50"/>
                    </a:lnTo>
                    <a:lnTo>
                      <a:pt x="341" y="60"/>
                    </a:lnTo>
                    <a:lnTo>
                      <a:pt x="346" y="65"/>
                    </a:lnTo>
                    <a:lnTo>
                      <a:pt x="356" y="67"/>
                    </a:lnTo>
                    <a:lnTo>
                      <a:pt x="363" y="74"/>
                    </a:lnTo>
                    <a:lnTo>
                      <a:pt x="377" y="84"/>
                    </a:lnTo>
                    <a:lnTo>
                      <a:pt x="387" y="89"/>
                    </a:lnTo>
                    <a:lnTo>
                      <a:pt x="406" y="103"/>
                    </a:lnTo>
                    <a:lnTo>
                      <a:pt x="425" y="113"/>
                    </a:lnTo>
                    <a:lnTo>
                      <a:pt x="437" y="118"/>
                    </a:lnTo>
                    <a:lnTo>
                      <a:pt x="447" y="125"/>
                    </a:lnTo>
                    <a:lnTo>
                      <a:pt x="456" y="130"/>
                    </a:lnTo>
                    <a:lnTo>
                      <a:pt x="468" y="132"/>
                    </a:lnTo>
                    <a:lnTo>
                      <a:pt x="476" y="139"/>
                    </a:lnTo>
                    <a:lnTo>
                      <a:pt x="488" y="144"/>
                    </a:lnTo>
                    <a:lnTo>
                      <a:pt x="495" y="146"/>
                    </a:lnTo>
                    <a:lnTo>
                      <a:pt x="502" y="151"/>
                    </a:lnTo>
                    <a:lnTo>
                      <a:pt x="509" y="154"/>
                    </a:lnTo>
                    <a:lnTo>
                      <a:pt x="519" y="156"/>
                    </a:lnTo>
                    <a:lnTo>
                      <a:pt x="528" y="161"/>
                    </a:lnTo>
                    <a:lnTo>
                      <a:pt x="531" y="163"/>
                    </a:lnTo>
                    <a:lnTo>
                      <a:pt x="509" y="163"/>
                    </a:lnTo>
                    <a:lnTo>
                      <a:pt x="502" y="166"/>
                    </a:lnTo>
                    <a:lnTo>
                      <a:pt x="492" y="166"/>
                    </a:lnTo>
                    <a:lnTo>
                      <a:pt x="485" y="168"/>
                    </a:lnTo>
                    <a:lnTo>
                      <a:pt x="471" y="168"/>
                    </a:lnTo>
                    <a:lnTo>
                      <a:pt x="461" y="170"/>
                    </a:lnTo>
                    <a:lnTo>
                      <a:pt x="627" y="170"/>
                    </a:lnTo>
                    <a:lnTo>
                      <a:pt x="615" y="166"/>
                    </a:lnTo>
                    <a:lnTo>
                      <a:pt x="605" y="163"/>
                    </a:lnTo>
                    <a:lnTo>
                      <a:pt x="591" y="158"/>
                    </a:lnTo>
                    <a:lnTo>
                      <a:pt x="581" y="156"/>
                    </a:lnTo>
                    <a:lnTo>
                      <a:pt x="572" y="151"/>
                    </a:lnTo>
                    <a:lnTo>
                      <a:pt x="564" y="146"/>
                    </a:lnTo>
                    <a:lnTo>
                      <a:pt x="550" y="142"/>
                    </a:lnTo>
                    <a:lnTo>
                      <a:pt x="540" y="139"/>
                    </a:lnTo>
                    <a:lnTo>
                      <a:pt x="533" y="134"/>
                    </a:lnTo>
                    <a:lnTo>
                      <a:pt x="519" y="130"/>
                    </a:lnTo>
                    <a:lnTo>
                      <a:pt x="509" y="125"/>
                    </a:lnTo>
                    <a:lnTo>
                      <a:pt x="502" y="122"/>
                    </a:lnTo>
                    <a:lnTo>
                      <a:pt x="495" y="118"/>
                    </a:lnTo>
                    <a:lnTo>
                      <a:pt x="488" y="115"/>
                    </a:lnTo>
                    <a:lnTo>
                      <a:pt x="478" y="110"/>
                    </a:lnTo>
                    <a:lnTo>
                      <a:pt x="471" y="108"/>
                    </a:lnTo>
                    <a:lnTo>
                      <a:pt x="464" y="103"/>
                    </a:lnTo>
                    <a:lnTo>
                      <a:pt x="440" y="91"/>
                    </a:lnTo>
                    <a:lnTo>
                      <a:pt x="435" y="86"/>
                    </a:lnTo>
                    <a:lnTo>
                      <a:pt x="428" y="82"/>
                    </a:lnTo>
                    <a:lnTo>
                      <a:pt x="416" y="74"/>
                    </a:lnTo>
                    <a:lnTo>
                      <a:pt x="401" y="65"/>
                    </a:lnTo>
                    <a:lnTo>
                      <a:pt x="389" y="58"/>
                    </a:lnTo>
                    <a:lnTo>
                      <a:pt x="380" y="48"/>
                    </a:lnTo>
                    <a:lnTo>
                      <a:pt x="368" y="41"/>
                    </a:lnTo>
                    <a:lnTo>
                      <a:pt x="360" y="34"/>
                    </a:lnTo>
                    <a:lnTo>
                      <a:pt x="351" y="26"/>
                    </a:lnTo>
                    <a:lnTo>
                      <a:pt x="346" y="19"/>
                    </a:lnTo>
                    <a:lnTo>
                      <a:pt x="336" y="12"/>
                    </a:lnTo>
                    <a:lnTo>
                      <a:pt x="3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64" name="Freeform 354"/>
              <p:cNvSpPr>
                <a:spLocks/>
              </p:cNvSpPr>
              <p:nvPr/>
            </p:nvSpPr>
            <p:spPr bwMode="auto">
              <a:xfrm>
                <a:off x="2078" y="1788"/>
                <a:ext cx="644" cy="262"/>
              </a:xfrm>
              <a:custGeom>
                <a:avLst/>
                <a:gdLst>
                  <a:gd name="T0" fmla="+- 0 2258 2078"/>
                  <a:gd name="T1" fmla="*/ T0 w 644"/>
                  <a:gd name="T2" fmla="+- 0 1853 1788"/>
                  <a:gd name="T3" fmla="*/ 1853 h 262"/>
                  <a:gd name="T4" fmla="+- 0 2102 2078"/>
                  <a:gd name="T5" fmla="*/ T4 w 644"/>
                  <a:gd name="T6" fmla="+- 0 1853 1788"/>
                  <a:gd name="T7" fmla="*/ 1853 h 262"/>
                  <a:gd name="T8" fmla="+- 0 2110 2078"/>
                  <a:gd name="T9" fmla="*/ T8 w 644"/>
                  <a:gd name="T10" fmla="+- 0 1855 1788"/>
                  <a:gd name="T11" fmla="*/ 1855 h 262"/>
                  <a:gd name="T12" fmla="+- 0 2251 2078"/>
                  <a:gd name="T13" fmla="*/ T12 w 644"/>
                  <a:gd name="T14" fmla="+- 0 1855 1788"/>
                  <a:gd name="T15" fmla="*/ 1855 h 262"/>
                  <a:gd name="T16" fmla="+- 0 2258 2078"/>
                  <a:gd name="T17" fmla="*/ T16 w 644"/>
                  <a:gd name="T18" fmla="+- 0 1853 1788"/>
                  <a:gd name="T19" fmla="*/ 1853 h 2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44" h="262">
                    <a:moveTo>
                      <a:pt x="180" y="65"/>
                    </a:moveTo>
                    <a:lnTo>
                      <a:pt x="24" y="65"/>
                    </a:lnTo>
                    <a:lnTo>
                      <a:pt x="32" y="67"/>
                    </a:lnTo>
                    <a:lnTo>
                      <a:pt x="173" y="67"/>
                    </a:lnTo>
                    <a:lnTo>
                      <a:pt x="180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65" name="Freeform 353"/>
              <p:cNvSpPr>
                <a:spLocks/>
              </p:cNvSpPr>
              <p:nvPr/>
            </p:nvSpPr>
            <p:spPr bwMode="auto">
              <a:xfrm>
                <a:off x="2078" y="1788"/>
                <a:ext cx="644" cy="262"/>
              </a:xfrm>
              <a:custGeom>
                <a:avLst/>
                <a:gdLst>
                  <a:gd name="T0" fmla="+- 0 2098 2078"/>
                  <a:gd name="T1" fmla="*/ T0 w 644"/>
                  <a:gd name="T2" fmla="+- 0 1822 1788"/>
                  <a:gd name="T3" fmla="*/ 1822 h 262"/>
                  <a:gd name="T4" fmla="+- 0 2081 2078"/>
                  <a:gd name="T5" fmla="*/ T4 w 644"/>
                  <a:gd name="T6" fmla="+- 0 1822 1788"/>
                  <a:gd name="T7" fmla="*/ 1822 h 262"/>
                  <a:gd name="T8" fmla="+- 0 2078 2078"/>
                  <a:gd name="T9" fmla="*/ T8 w 644"/>
                  <a:gd name="T10" fmla="+- 0 1853 1788"/>
                  <a:gd name="T11" fmla="*/ 1853 h 262"/>
                  <a:gd name="T12" fmla="+- 0 2290 2078"/>
                  <a:gd name="T13" fmla="*/ T12 w 644"/>
                  <a:gd name="T14" fmla="+- 0 1853 1788"/>
                  <a:gd name="T15" fmla="*/ 1853 h 262"/>
                  <a:gd name="T16" fmla="+- 0 2297 2078"/>
                  <a:gd name="T17" fmla="*/ T16 w 644"/>
                  <a:gd name="T18" fmla="+- 0 1848 1788"/>
                  <a:gd name="T19" fmla="*/ 1848 h 262"/>
                  <a:gd name="T20" fmla="+- 0 2321 2078"/>
                  <a:gd name="T21" fmla="*/ T20 w 644"/>
                  <a:gd name="T22" fmla="+- 0 1848 1788"/>
                  <a:gd name="T23" fmla="*/ 1848 h 262"/>
                  <a:gd name="T24" fmla="+- 0 2333 2078"/>
                  <a:gd name="T25" fmla="*/ T24 w 644"/>
                  <a:gd name="T26" fmla="+- 0 1846 1788"/>
                  <a:gd name="T27" fmla="*/ 1846 h 262"/>
                  <a:gd name="T28" fmla="+- 0 2345 2078"/>
                  <a:gd name="T29" fmla="*/ T28 w 644"/>
                  <a:gd name="T30" fmla="+- 0 1841 1788"/>
                  <a:gd name="T31" fmla="*/ 1841 h 262"/>
                  <a:gd name="T32" fmla="+- 0 2354 2078"/>
                  <a:gd name="T33" fmla="*/ T32 w 644"/>
                  <a:gd name="T34" fmla="+- 0 1841 1788"/>
                  <a:gd name="T35" fmla="*/ 1841 h 262"/>
                  <a:gd name="T36" fmla="+- 0 2364 2078"/>
                  <a:gd name="T37" fmla="*/ T36 w 644"/>
                  <a:gd name="T38" fmla="+- 0 1838 1788"/>
                  <a:gd name="T39" fmla="*/ 1838 h 262"/>
                  <a:gd name="T40" fmla="+- 0 2378 2078"/>
                  <a:gd name="T41" fmla="*/ T40 w 644"/>
                  <a:gd name="T42" fmla="+- 0 1834 1788"/>
                  <a:gd name="T43" fmla="*/ 1834 h 262"/>
                  <a:gd name="T44" fmla="+- 0 2388 2078"/>
                  <a:gd name="T45" fmla="*/ T44 w 644"/>
                  <a:gd name="T46" fmla="+- 0 1829 1788"/>
                  <a:gd name="T47" fmla="*/ 1829 h 262"/>
                  <a:gd name="T48" fmla="+- 0 2182 2078"/>
                  <a:gd name="T49" fmla="*/ T48 w 644"/>
                  <a:gd name="T50" fmla="+- 0 1829 1788"/>
                  <a:gd name="T51" fmla="*/ 1829 h 262"/>
                  <a:gd name="T52" fmla="+- 0 2174 2078"/>
                  <a:gd name="T53" fmla="*/ T52 w 644"/>
                  <a:gd name="T54" fmla="+- 0 1826 1788"/>
                  <a:gd name="T55" fmla="*/ 1826 h 262"/>
                  <a:gd name="T56" fmla="+- 0 2129 2078"/>
                  <a:gd name="T57" fmla="*/ T56 w 644"/>
                  <a:gd name="T58" fmla="+- 0 1826 1788"/>
                  <a:gd name="T59" fmla="*/ 1826 h 262"/>
                  <a:gd name="T60" fmla="+- 0 2117 2078"/>
                  <a:gd name="T61" fmla="*/ T60 w 644"/>
                  <a:gd name="T62" fmla="+- 0 1824 1788"/>
                  <a:gd name="T63" fmla="*/ 1824 h 262"/>
                  <a:gd name="T64" fmla="+- 0 2107 2078"/>
                  <a:gd name="T65" fmla="*/ T64 w 644"/>
                  <a:gd name="T66" fmla="+- 0 1824 1788"/>
                  <a:gd name="T67" fmla="*/ 1824 h 262"/>
                  <a:gd name="T68" fmla="+- 0 2098 2078"/>
                  <a:gd name="T69" fmla="*/ T68 w 644"/>
                  <a:gd name="T70" fmla="+- 0 1822 1788"/>
                  <a:gd name="T71" fmla="*/ 1822 h 2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644" h="262">
                    <a:moveTo>
                      <a:pt x="20" y="34"/>
                    </a:moveTo>
                    <a:lnTo>
                      <a:pt x="3" y="34"/>
                    </a:lnTo>
                    <a:lnTo>
                      <a:pt x="0" y="65"/>
                    </a:lnTo>
                    <a:lnTo>
                      <a:pt x="212" y="65"/>
                    </a:lnTo>
                    <a:lnTo>
                      <a:pt x="219" y="60"/>
                    </a:lnTo>
                    <a:lnTo>
                      <a:pt x="243" y="60"/>
                    </a:lnTo>
                    <a:lnTo>
                      <a:pt x="255" y="58"/>
                    </a:lnTo>
                    <a:lnTo>
                      <a:pt x="267" y="53"/>
                    </a:lnTo>
                    <a:lnTo>
                      <a:pt x="276" y="53"/>
                    </a:lnTo>
                    <a:lnTo>
                      <a:pt x="286" y="50"/>
                    </a:lnTo>
                    <a:lnTo>
                      <a:pt x="300" y="46"/>
                    </a:lnTo>
                    <a:lnTo>
                      <a:pt x="310" y="41"/>
                    </a:lnTo>
                    <a:lnTo>
                      <a:pt x="104" y="41"/>
                    </a:lnTo>
                    <a:lnTo>
                      <a:pt x="96" y="38"/>
                    </a:lnTo>
                    <a:lnTo>
                      <a:pt x="51" y="38"/>
                    </a:lnTo>
                    <a:lnTo>
                      <a:pt x="39" y="36"/>
                    </a:lnTo>
                    <a:lnTo>
                      <a:pt x="29" y="36"/>
                    </a:lnTo>
                    <a:lnTo>
                      <a:pt x="2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38" name="Group 346"/>
            <p:cNvGrpSpPr>
              <a:grpSpLocks/>
            </p:cNvGrpSpPr>
            <p:nvPr/>
          </p:nvGrpSpPr>
          <p:grpSpPr bwMode="auto">
            <a:xfrm>
              <a:off x="2717" y="22"/>
              <a:ext cx="1092" cy="963"/>
              <a:chOff x="2717" y="22"/>
              <a:chExt cx="1092" cy="963"/>
            </a:xfrm>
          </p:grpSpPr>
          <p:sp>
            <p:nvSpPr>
              <p:cNvPr id="3253" name="Freeform 351"/>
              <p:cNvSpPr>
                <a:spLocks/>
              </p:cNvSpPr>
              <p:nvPr/>
            </p:nvSpPr>
            <p:spPr bwMode="auto">
              <a:xfrm>
                <a:off x="2717" y="22"/>
                <a:ext cx="1092" cy="963"/>
              </a:xfrm>
              <a:custGeom>
                <a:avLst/>
                <a:gdLst>
                  <a:gd name="T0" fmla="+- 0 3070 2717"/>
                  <a:gd name="T1" fmla="*/ T0 w 1092"/>
                  <a:gd name="T2" fmla="+- 0 29 22"/>
                  <a:gd name="T3" fmla="*/ 29 h 963"/>
                  <a:gd name="T4" fmla="+- 0 3022 2717"/>
                  <a:gd name="T5" fmla="*/ T4 w 1092"/>
                  <a:gd name="T6" fmla="+- 0 53 22"/>
                  <a:gd name="T7" fmla="*/ 53 h 963"/>
                  <a:gd name="T8" fmla="+- 0 2978 2717"/>
                  <a:gd name="T9" fmla="*/ T8 w 1092"/>
                  <a:gd name="T10" fmla="+- 0 77 22"/>
                  <a:gd name="T11" fmla="*/ 77 h 963"/>
                  <a:gd name="T12" fmla="+- 0 2878 2717"/>
                  <a:gd name="T13" fmla="*/ T12 w 1092"/>
                  <a:gd name="T14" fmla="+- 0 134 22"/>
                  <a:gd name="T15" fmla="*/ 134 h 963"/>
                  <a:gd name="T16" fmla="+- 0 2846 2717"/>
                  <a:gd name="T17" fmla="*/ T16 w 1092"/>
                  <a:gd name="T18" fmla="+- 0 154 22"/>
                  <a:gd name="T19" fmla="*/ 154 h 963"/>
                  <a:gd name="T20" fmla="+- 0 2815 2717"/>
                  <a:gd name="T21" fmla="*/ T20 w 1092"/>
                  <a:gd name="T22" fmla="+- 0 175 22"/>
                  <a:gd name="T23" fmla="*/ 175 h 963"/>
                  <a:gd name="T24" fmla="+- 0 2777 2717"/>
                  <a:gd name="T25" fmla="*/ T24 w 1092"/>
                  <a:gd name="T26" fmla="+- 0 202 22"/>
                  <a:gd name="T27" fmla="*/ 202 h 963"/>
                  <a:gd name="T28" fmla="+- 0 2748 2717"/>
                  <a:gd name="T29" fmla="*/ T28 w 1092"/>
                  <a:gd name="T30" fmla="+- 0 226 22"/>
                  <a:gd name="T31" fmla="*/ 226 h 963"/>
                  <a:gd name="T32" fmla="+- 0 2717 2717"/>
                  <a:gd name="T33" fmla="*/ T32 w 1092"/>
                  <a:gd name="T34" fmla="+- 0 250 22"/>
                  <a:gd name="T35" fmla="*/ 250 h 963"/>
                  <a:gd name="T36" fmla="+- 0 2736 2717"/>
                  <a:gd name="T37" fmla="*/ T36 w 1092"/>
                  <a:gd name="T38" fmla="+- 0 274 22"/>
                  <a:gd name="T39" fmla="*/ 274 h 963"/>
                  <a:gd name="T40" fmla="+- 0 2760 2717"/>
                  <a:gd name="T41" fmla="*/ T40 w 1092"/>
                  <a:gd name="T42" fmla="+- 0 307 22"/>
                  <a:gd name="T43" fmla="*/ 307 h 963"/>
                  <a:gd name="T44" fmla="+- 0 2801 2717"/>
                  <a:gd name="T45" fmla="*/ T44 w 1092"/>
                  <a:gd name="T46" fmla="+- 0 350 22"/>
                  <a:gd name="T47" fmla="*/ 350 h 963"/>
                  <a:gd name="T48" fmla="+- 0 2825 2717"/>
                  <a:gd name="T49" fmla="*/ T48 w 1092"/>
                  <a:gd name="T50" fmla="+- 0 377 22"/>
                  <a:gd name="T51" fmla="*/ 377 h 963"/>
                  <a:gd name="T52" fmla="+- 0 2894 2717"/>
                  <a:gd name="T53" fmla="*/ T52 w 1092"/>
                  <a:gd name="T54" fmla="+- 0 446 22"/>
                  <a:gd name="T55" fmla="*/ 446 h 963"/>
                  <a:gd name="T56" fmla="+- 0 2938 2717"/>
                  <a:gd name="T57" fmla="*/ T56 w 1092"/>
                  <a:gd name="T58" fmla="+- 0 492 22"/>
                  <a:gd name="T59" fmla="*/ 492 h 963"/>
                  <a:gd name="T60" fmla="+- 0 2993 2717"/>
                  <a:gd name="T61" fmla="*/ T60 w 1092"/>
                  <a:gd name="T62" fmla="+- 0 540 22"/>
                  <a:gd name="T63" fmla="*/ 540 h 963"/>
                  <a:gd name="T64" fmla="+- 0 3053 2717"/>
                  <a:gd name="T65" fmla="*/ T64 w 1092"/>
                  <a:gd name="T66" fmla="+- 0 595 22"/>
                  <a:gd name="T67" fmla="*/ 595 h 963"/>
                  <a:gd name="T68" fmla="+- 0 3106 2717"/>
                  <a:gd name="T69" fmla="*/ T68 w 1092"/>
                  <a:gd name="T70" fmla="+- 0 641 22"/>
                  <a:gd name="T71" fmla="*/ 641 h 963"/>
                  <a:gd name="T72" fmla="+- 0 3158 2717"/>
                  <a:gd name="T73" fmla="*/ T72 w 1092"/>
                  <a:gd name="T74" fmla="+- 0 684 22"/>
                  <a:gd name="T75" fmla="*/ 684 h 963"/>
                  <a:gd name="T76" fmla="+- 0 3218 2717"/>
                  <a:gd name="T77" fmla="*/ T76 w 1092"/>
                  <a:gd name="T78" fmla="+- 0 732 22"/>
                  <a:gd name="T79" fmla="*/ 732 h 963"/>
                  <a:gd name="T80" fmla="+- 0 3271 2717"/>
                  <a:gd name="T81" fmla="*/ T80 w 1092"/>
                  <a:gd name="T82" fmla="+- 0 780 22"/>
                  <a:gd name="T83" fmla="*/ 780 h 963"/>
                  <a:gd name="T84" fmla="+- 0 3312 2717"/>
                  <a:gd name="T85" fmla="*/ T84 w 1092"/>
                  <a:gd name="T86" fmla="+- 0 814 22"/>
                  <a:gd name="T87" fmla="*/ 814 h 963"/>
                  <a:gd name="T88" fmla="+- 0 3346 2717"/>
                  <a:gd name="T89" fmla="*/ T88 w 1092"/>
                  <a:gd name="T90" fmla="+- 0 842 22"/>
                  <a:gd name="T91" fmla="*/ 842 h 963"/>
                  <a:gd name="T92" fmla="+- 0 3384 2717"/>
                  <a:gd name="T93" fmla="*/ T92 w 1092"/>
                  <a:gd name="T94" fmla="+- 0 874 22"/>
                  <a:gd name="T95" fmla="*/ 874 h 963"/>
                  <a:gd name="T96" fmla="+- 0 3415 2717"/>
                  <a:gd name="T97" fmla="*/ T96 w 1092"/>
                  <a:gd name="T98" fmla="+- 0 898 22"/>
                  <a:gd name="T99" fmla="*/ 898 h 963"/>
                  <a:gd name="T100" fmla="+- 0 3456 2717"/>
                  <a:gd name="T101" fmla="*/ T100 w 1092"/>
                  <a:gd name="T102" fmla="+- 0 929 22"/>
                  <a:gd name="T103" fmla="*/ 929 h 963"/>
                  <a:gd name="T104" fmla="+- 0 3487 2717"/>
                  <a:gd name="T105" fmla="*/ T104 w 1092"/>
                  <a:gd name="T106" fmla="+- 0 958 22"/>
                  <a:gd name="T107" fmla="*/ 958 h 963"/>
                  <a:gd name="T108" fmla="+- 0 3528 2717"/>
                  <a:gd name="T109" fmla="*/ T108 w 1092"/>
                  <a:gd name="T110" fmla="+- 0 922 22"/>
                  <a:gd name="T111" fmla="*/ 922 h 963"/>
                  <a:gd name="T112" fmla="+- 0 3502 2717"/>
                  <a:gd name="T113" fmla="*/ T112 w 1092"/>
                  <a:gd name="T114" fmla="+- 0 902 22"/>
                  <a:gd name="T115" fmla="*/ 902 h 963"/>
                  <a:gd name="T116" fmla="+- 0 3466 2717"/>
                  <a:gd name="T117" fmla="*/ T116 w 1092"/>
                  <a:gd name="T118" fmla="+- 0 871 22"/>
                  <a:gd name="T119" fmla="*/ 871 h 963"/>
                  <a:gd name="T120" fmla="+- 0 3415 2717"/>
                  <a:gd name="T121" fmla="*/ T120 w 1092"/>
                  <a:gd name="T122" fmla="+- 0 830 22"/>
                  <a:gd name="T123" fmla="*/ 830 h 963"/>
                  <a:gd name="T124" fmla="+- 0 3384 2717"/>
                  <a:gd name="T125" fmla="*/ T124 w 1092"/>
                  <a:gd name="T126" fmla="+- 0 809 22"/>
                  <a:gd name="T127" fmla="*/ 809 h 963"/>
                  <a:gd name="T128" fmla="+- 0 3334 2717"/>
                  <a:gd name="T129" fmla="*/ T128 w 1092"/>
                  <a:gd name="T130" fmla="+- 0 766 22"/>
                  <a:gd name="T131" fmla="*/ 766 h 963"/>
                  <a:gd name="T132" fmla="+- 0 3274 2717"/>
                  <a:gd name="T133" fmla="*/ T132 w 1092"/>
                  <a:gd name="T134" fmla="+- 0 715 22"/>
                  <a:gd name="T135" fmla="*/ 715 h 963"/>
                  <a:gd name="T136" fmla="+- 0 3240 2717"/>
                  <a:gd name="T137" fmla="*/ T136 w 1092"/>
                  <a:gd name="T138" fmla="+- 0 686 22"/>
                  <a:gd name="T139" fmla="*/ 686 h 963"/>
                  <a:gd name="T140" fmla="+- 0 3182 2717"/>
                  <a:gd name="T141" fmla="*/ T140 w 1092"/>
                  <a:gd name="T142" fmla="+- 0 638 22"/>
                  <a:gd name="T143" fmla="*/ 638 h 963"/>
                  <a:gd name="T144" fmla="+- 0 3130 2717"/>
                  <a:gd name="T145" fmla="*/ T144 w 1092"/>
                  <a:gd name="T146" fmla="+- 0 593 22"/>
                  <a:gd name="T147" fmla="*/ 593 h 963"/>
                  <a:gd name="T148" fmla="+- 0 3098 2717"/>
                  <a:gd name="T149" fmla="*/ T148 w 1092"/>
                  <a:gd name="T150" fmla="+- 0 562 22"/>
                  <a:gd name="T151" fmla="*/ 562 h 963"/>
                  <a:gd name="T152" fmla="+- 0 3046 2717"/>
                  <a:gd name="T153" fmla="*/ T152 w 1092"/>
                  <a:gd name="T154" fmla="+- 0 516 22"/>
                  <a:gd name="T155" fmla="*/ 516 h 963"/>
                  <a:gd name="T156" fmla="+- 0 2986 2717"/>
                  <a:gd name="T157" fmla="*/ T156 w 1092"/>
                  <a:gd name="T158" fmla="+- 0 458 22"/>
                  <a:gd name="T159" fmla="*/ 458 h 963"/>
                  <a:gd name="T160" fmla="+- 0 2947 2717"/>
                  <a:gd name="T161" fmla="*/ T160 w 1092"/>
                  <a:gd name="T162" fmla="+- 0 425 22"/>
                  <a:gd name="T163" fmla="*/ 425 h 963"/>
                  <a:gd name="T164" fmla="+- 0 2911 2717"/>
                  <a:gd name="T165" fmla="*/ T164 w 1092"/>
                  <a:gd name="T166" fmla="+- 0 386 22"/>
                  <a:gd name="T167" fmla="*/ 386 h 963"/>
                  <a:gd name="T168" fmla="+- 0 2878 2717"/>
                  <a:gd name="T169" fmla="*/ T168 w 1092"/>
                  <a:gd name="T170" fmla="+- 0 353 22"/>
                  <a:gd name="T171" fmla="*/ 353 h 963"/>
                  <a:gd name="T172" fmla="+- 0 2839 2717"/>
                  <a:gd name="T173" fmla="*/ T172 w 1092"/>
                  <a:gd name="T174" fmla="+- 0 314 22"/>
                  <a:gd name="T175" fmla="*/ 314 h 963"/>
                  <a:gd name="T176" fmla="+- 0 2813 2717"/>
                  <a:gd name="T177" fmla="*/ T176 w 1092"/>
                  <a:gd name="T178" fmla="+- 0 286 22"/>
                  <a:gd name="T179" fmla="*/ 286 h 963"/>
                  <a:gd name="T180" fmla="+- 0 2794 2717"/>
                  <a:gd name="T181" fmla="*/ T180 w 1092"/>
                  <a:gd name="T182" fmla="+- 0 266 22"/>
                  <a:gd name="T183" fmla="*/ 266 h 963"/>
                  <a:gd name="T184" fmla="+- 0 2803 2717"/>
                  <a:gd name="T185" fmla="*/ T184 w 1092"/>
                  <a:gd name="T186" fmla="+- 0 247 22"/>
                  <a:gd name="T187" fmla="*/ 247 h 963"/>
                  <a:gd name="T188" fmla="+- 0 2834 2717"/>
                  <a:gd name="T189" fmla="*/ T188 w 1092"/>
                  <a:gd name="T190" fmla="+- 0 228 22"/>
                  <a:gd name="T191" fmla="*/ 228 h 963"/>
                  <a:gd name="T192" fmla="+- 0 2882 2717"/>
                  <a:gd name="T193" fmla="*/ T192 w 1092"/>
                  <a:gd name="T194" fmla="+- 0 199 22"/>
                  <a:gd name="T195" fmla="*/ 199 h 963"/>
                  <a:gd name="T196" fmla="+- 0 2914 2717"/>
                  <a:gd name="T197" fmla="*/ T196 w 1092"/>
                  <a:gd name="T198" fmla="+- 0 178 22"/>
                  <a:gd name="T199" fmla="*/ 178 h 963"/>
                  <a:gd name="T200" fmla="+- 0 2957 2717"/>
                  <a:gd name="T201" fmla="*/ T200 w 1092"/>
                  <a:gd name="T202" fmla="+- 0 151 22"/>
                  <a:gd name="T203" fmla="*/ 151 h 963"/>
                  <a:gd name="T204" fmla="+- 0 2988 2717"/>
                  <a:gd name="T205" fmla="*/ T204 w 1092"/>
                  <a:gd name="T206" fmla="+- 0 132 22"/>
                  <a:gd name="T207" fmla="*/ 132 h 963"/>
                  <a:gd name="T208" fmla="+- 0 3046 2717"/>
                  <a:gd name="T209" fmla="*/ T208 w 1092"/>
                  <a:gd name="T210" fmla="+- 0 101 22"/>
                  <a:gd name="T211" fmla="*/ 101 h 963"/>
                  <a:gd name="T212" fmla="+- 0 3077 2717"/>
                  <a:gd name="T213" fmla="*/ T212 w 1092"/>
                  <a:gd name="T214" fmla="+- 0 84 22"/>
                  <a:gd name="T215" fmla="*/ 84 h 963"/>
                  <a:gd name="T216" fmla="+- 0 3130 2717"/>
                  <a:gd name="T217" fmla="*/ T216 w 1092"/>
                  <a:gd name="T218" fmla="+- 0 55 22"/>
                  <a:gd name="T219" fmla="*/ 55 h 963"/>
                  <a:gd name="T220" fmla="+- 0 3178 2717"/>
                  <a:gd name="T221" fmla="*/ T220 w 1092"/>
                  <a:gd name="T222" fmla="+- 0 34 22"/>
                  <a:gd name="T223" fmla="*/ 34 h 9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</a:cxnLst>
                <a:rect l="0" t="0" r="r" b="b"/>
                <a:pathLst>
                  <a:path w="1092" h="963">
                    <a:moveTo>
                      <a:pt x="465" y="4"/>
                    </a:moveTo>
                    <a:lnTo>
                      <a:pt x="357" y="4"/>
                    </a:lnTo>
                    <a:lnTo>
                      <a:pt x="357" y="7"/>
                    </a:lnTo>
                    <a:lnTo>
                      <a:pt x="353" y="7"/>
                    </a:lnTo>
                    <a:lnTo>
                      <a:pt x="348" y="9"/>
                    </a:lnTo>
                    <a:lnTo>
                      <a:pt x="336" y="14"/>
                    </a:lnTo>
                    <a:lnTo>
                      <a:pt x="324" y="21"/>
                    </a:lnTo>
                    <a:lnTo>
                      <a:pt x="305" y="31"/>
                    </a:lnTo>
                    <a:lnTo>
                      <a:pt x="293" y="36"/>
                    </a:lnTo>
                    <a:lnTo>
                      <a:pt x="285" y="43"/>
                    </a:lnTo>
                    <a:lnTo>
                      <a:pt x="271" y="48"/>
                    </a:lnTo>
                    <a:lnTo>
                      <a:pt x="261" y="55"/>
                    </a:lnTo>
                    <a:lnTo>
                      <a:pt x="225" y="76"/>
                    </a:lnTo>
                    <a:lnTo>
                      <a:pt x="197" y="91"/>
                    </a:lnTo>
                    <a:lnTo>
                      <a:pt x="168" y="110"/>
                    </a:lnTo>
                    <a:lnTo>
                      <a:pt x="161" y="112"/>
                    </a:lnTo>
                    <a:lnTo>
                      <a:pt x="153" y="120"/>
                    </a:lnTo>
                    <a:lnTo>
                      <a:pt x="146" y="122"/>
                    </a:lnTo>
                    <a:lnTo>
                      <a:pt x="139" y="129"/>
                    </a:lnTo>
                    <a:lnTo>
                      <a:pt x="129" y="132"/>
                    </a:lnTo>
                    <a:lnTo>
                      <a:pt x="125" y="139"/>
                    </a:lnTo>
                    <a:lnTo>
                      <a:pt x="115" y="141"/>
                    </a:lnTo>
                    <a:lnTo>
                      <a:pt x="108" y="148"/>
                    </a:lnTo>
                    <a:lnTo>
                      <a:pt x="98" y="153"/>
                    </a:lnTo>
                    <a:lnTo>
                      <a:pt x="84" y="163"/>
                    </a:lnTo>
                    <a:lnTo>
                      <a:pt x="74" y="168"/>
                    </a:lnTo>
                    <a:lnTo>
                      <a:pt x="67" y="175"/>
                    </a:lnTo>
                    <a:lnTo>
                      <a:pt x="60" y="180"/>
                    </a:lnTo>
                    <a:lnTo>
                      <a:pt x="53" y="187"/>
                    </a:lnTo>
                    <a:lnTo>
                      <a:pt x="43" y="192"/>
                    </a:lnTo>
                    <a:lnTo>
                      <a:pt x="36" y="196"/>
                    </a:lnTo>
                    <a:lnTo>
                      <a:pt x="31" y="204"/>
                    </a:lnTo>
                    <a:lnTo>
                      <a:pt x="21" y="208"/>
                    </a:lnTo>
                    <a:lnTo>
                      <a:pt x="14" y="216"/>
                    </a:lnTo>
                    <a:lnTo>
                      <a:pt x="0" y="225"/>
                    </a:lnTo>
                    <a:lnTo>
                      <a:pt x="0" y="228"/>
                    </a:lnTo>
                    <a:lnTo>
                      <a:pt x="2" y="232"/>
                    </a:lnTo>
                    <a:lnTo>
                      <a:pt x="9" y="240"/>
                    </a:lnTo>
                    <a:lnTo>
                      <a:pt x="14" y="244"/>
                    </a:lnTo>
                    <a:lnTo>
                      <a:pt x="19" y="252"/>
                    </a:lnTo>
                    <a:lnTo>
                      <a:pt x="24" y="259"/>
                    </a:lnTo>
                    <a:lnTo>
                      <a:pt x="31" y="266"/>
                    </a:lnTo>
                    <a:lnTo>
                      <a:pt x="36" y="273"/>
                    </a:lnTo>
                    <a:lnTo>
                      <a:pt x="43" y="285"/>
                    </a:lnTo>
                    <a:lnTo>
                      <a:pt x="48" y="288"/>
                    </a:lnTo>
                    <a:lnTo>
                      <a:pt x="53" y="292"/>
                    </a:lnTo>
                    <a:lnTo>
                      <a:pt x="55" y="300"/>
                    </a:lnTo>
                    <a:lnTo>
                      <a:pt x="84" y="328"/>
                    </a:lnTo>
                    <a:lnTo>
                      <a:pt x="86" y="336"/>
                    </a:lnTo>
                    <a:lnTo>
                      <a:pt x="96" y="343"/>
                    </a:lnTo>
                    <a:lnTo>
                      <a:pt x="98" y="348"/>
                    </a:lnTo>
                    <a:lnTo>
                      <a:pt x="108" y="355"/>
                    </a:lnTo>
                    <a:lnTo>
                      <a:pt x="113" y="360"/>
                    </a:lnTo>
                    <a:lnTo>
                      <a:pt x="120" y="369"/>
                    </a:lnTo>
                    <a:lnTo>
                      <a:pt x="168" y="417"/>
                    </a:lnTo>
                    <a:lnTo>
                      <a:pt x="177" y="424"/>
                    </a:lnTo>
                    <a:lnTo>
                      <a:pt x="185" y="434"/>
                    </a:lnTo>
                    <a:lnTo>
                      <a:pt x="204" y="453"/>
                    </a:lnTo>
                    <a:lnTo>
                      <a:pt x="211" y="463"/>
                    </a:lnTo>
                    <a:lnTo>
                      <a:pt x="221" y="470"/>
                    </a:lnTo>
                    <a:lnTo>
                      <a:pt x="230" y="480"/>
                    </a:lnTo>
                    <a:lnTo>
                      <a:pt x="242" y="489"/>
                    </a:lnTo>
                    <a:lnTo>
                      <a:pt x="252" y="499"/>
                    </a:lnTo>
                    <a:lnTo>
                      <a:pt x="276" y="518"/>
                    </a:lnTo>
                    <a:lnTo>
                      <a:pt x="297" y="540"/>
                    </a:lnTo>
                    <a:lnTo>
                      <a:pt x="309" y="549"/>
                    </a:lnTo>
                    <a:lnTo>
                      <a:pt x="321" y="561"/>
                    </a:lnTo>
                    <a:lnTo>
                      <a:pt x="336" y="573"/>
                    </a:lnTo>
                    <a:lnTo>
                      <a:pt x="348" y="583"/>
                    </a:lnTo>
                    <a:lnTo>
                      <a:pt x="362" y="595"/>
                    </a:lnTo>
                    <a:lnTo>
                      <a:pt x="374" y="607"/>
                    </a:lnTo>
                    <a:lnTo>
                      <a:pt x="389" y="619"/>
                    </a:lnTo>
                    <a:lnTo>
                      <a:pt x="403" y="628"/>
                    </a:lnTo>
                    <a:lnTo>
                      <a:pt x="413" y="640"/>
                    </a:lnTo>
                    <a:lnTo>
                      <a:pt x="427" y="650"/>
                    </a:lnTo>
                    <a:lnTo>
                      <a:pt x="441" y="662"/>
                    </a:lnTo>
                    <a:lnTo>
                      <a:pt x="465" y="681"/>
                    </a:lnTo>
                    <a:lnTo>
                      <a:pt x="477" y="693"/>
                    </a:lnTo>
                    <a:lnTo>
                      <a:pt x="489" y="703"/>
                    </a:lnTo>
                    <a:lnTo>
                      <a:pt x="501" y="710"/>
                    </a:lnTo>
                    <a:lnTo>
                      <a:pt x="511" y="722"/>
                    </a:lnTo>
                    <a:lnTo>
                      <a:pt x="535" y="741"/>
                    </a:lnTo>
                    <a:lnTo>
                      <a:pt x="545" y="748"/>
                    </a:lnTo>
                    <a:lnTo>
                      <a:pt x="554" y="758"/>
                    </a:lnTo>
                    <a:lnTo>
                      <a:pt x="566" y="768"/>
                    </a:lnTo>
                    <a:lnTo>
                      <a:pt x="576" y="777"/>
                    </a:lnTo>
                    <a:lnTo>
                      <a:pt x="585" y="784"/>
                    </a:lnTo>
                    <a:lnTo>
                      <a:pt x="595" y="792"/>
                    </a:lnTo>
                    <a:lnTo>
                      <a:pt x="605" y="799"/>
                    </a:lnTo>
                    <a:lnTo>
                      <a:pt x="612" y="806"/>
                    </a:lnTo>
                    <a:lnTo>
                      <a:pt x="621" y="813"/>
                    </a:lnTo>
                    <a:lnTo>
                      <a:pt x="629" y="820"/>
                    </a:lnTo>
                    <a:lnTo>
                      <a:pt x="648" y="835"/>
                    </a:lnTo>
                    <a:lnTo>
                      <a:pt x="655" y="842"/>
                    </a:lnTo>
                    <a:lnTo>
                      <a:pt x="662" y="847"/>
                    </a:lnTo>
                    <a:lnTo>
                      <a:pt x="667" y="852"/>
                    </a:lnTo>
                    <a:lnTo>
                      <a:pt x="679" y="861"/>
                    </a:lnTo>
                    <a:lnTo>
                      <a:pt x="684" y="864"/>
                    </a:lnTo>
                    <a:lnTo>
                      <a:pt x="689" y="871"/>
                    </a:lnTo>
                    <a:lnTo>
                      <a:pt x="698" y="876"/>
                    </a:lnTo>
                    <a:lnTo>
                      <a:pt x="705" y="883"/>
                    </a:lnTo>
                    <a:lnTo>
                      <a:pt x="717" y="892"/>
                    </a:lnTo>
                    <a:lnTo>
                      <a:pt x="729" y="900"/>
                    </a:lnTo>
                    <a:lnTo>
                      <a:pt x="739" y="907"/>
                    </a:lnTo>
                    <a:lnTo>
                      <a:pt x="749" y="919"/>
                    </a:lnTo>
                    <a:lnTo>
                      <a:pt x="756" y="924"/>
                    </a:lnTo>
                    <a:lnTo>
                      <a:pt x="763" y="931"/>
                    </a:lnTo>
                    <a:lnTo>
                      <a:pt x="770" y="936"/>
                    </a:lnTo>
                    <a:lnTo>
                      <a:pt x="799" y="957"/>
                    </a:lnTo>
                    <a:lnTo>
                      <a:pt x="804" y="962"/>
                    </a:lnTo>
                    <a:lnTo>
                      <a:pt x="889" y="900"/>
                    </a:lnTo>
                    <a:lnTo>
                      <a:pt x="811" y="900"/>
                    </a:lnTo>
                    <a:lnTo>
                      <a:pt x="806" y="897"/>
                    </a:lnTo>
                    <a:lnTo>
                      <a:pt x="799" y="892"/>
                    </a:lnTo>
                    <a:lnTo>
                      <a:pt x="792" y="885"/>
                    </a:lnTo>
                    <a:lnTo>
                      <a:pt x="785" y="880"/>
                    </a:lnTo>
                    <a:lnTo>
                      <a:pt x="777" y="873"/>
                    </a:lnTo>
                    <a:lnTo>
                      <a:pt x="770" y="868"/>
                    </a:lnTo>
                    <a:lnTo>
                      <a:pt x="761" y="859"/>
                    </a:lnTo>
                    <a:lnTo>
                      <a:pt x="749" y="849"/>
                    </a:lnTo>
                    <a:lnTo>
                      <a:pt x="737" y="842"/>
                    </a:lnTo>
                    <a:lnTo>
                      <a:pt x="717" y="823"/>
                    </a:lnTo>
                    <a:lnTo>
                      <a:pt x="710" y="820"/>
                    </a:lnTo>
                    <a:lnTo>
                      <a:pt x="698" y="808"/>
                    </a:lnTo>
                    <a:lnTo>
                      <a:pt x="689" y="801"/>
                    </a:lnTo>
                    <a:lnTo>
                      <a:pt x="681" y="796"/>
                    </a:lnTo>
                    <a:lnTo>
                      <a:pt x="677" y="792"/>
                    </a:lnTo>
                    <a:lnTo>
                      <a:pt x="667" y="787"/>
                    </a:lnTo>
                    <a:lnTo>
                      <a:pt x="660" y="780"/>
                    </a:lnTo>
                    <a:lnTo>
                      <a:pt x="650" y="772"/>
                    </a:lnTo>
                    <a:lnTo>
                      <a:pt x="636" y="758"/>
                    </a:lnTo>
                    <a:lnTo>
                      <a:pt x="617" y="744"/>
                    </a:lnTo>
                    <a:lnTo>
                      <a:pt x="609" y="736"/>
                    </a:lnTo>
                    <a:lnTo>
                      <a:pt x="602" y="732"/>
                    </a:lnTo>
                    <a:lnTo>
                      <a:pt x="585" y="715"/>
                    </a:lnTo>
                    <a:lnTo>
                      <a:pt x="557" y="693"/>
                    </a:lnTo>
                    <a:lnTo>
                      <a:pt x="549" y="686"/>
                    </a:lnTo>
                    <a:lnTo>
                      <a:pt x="540" y="679"/>
                    </a:lnTo>
                    <a:lnTo>
                      <a:pt x="533" y="672"/>
                    </a:lnTo>
                    <a:lnTo>
                      <a:pt x="523" y="664"/>
                    </a:lnTo>
                    <a:lnTo>
                      <a:pt x="513" y="655"/>
                    </a:lnTo>
                    <a:lnTo>
                      <a:pt x="494" y="640"/>
                    </a:lnTo>
                    <a:lnTo>
                      <a:pt x="485" y="631"/>
                    </a:lnTo>
                    <a:lnTo>
                      <a:pt x="465" y="616"/>
                    </a:lnTo>
                    <a:lnTo>
                      <a:pt x="458" y="609"/>
                    </a:lnTo>
                    <a:lnTo>
                      <a:pt x="449" y="602"/>
                    </a:lnTo>
                    <a:lnTo>
                      <a:pt x="432" y="585"/>
                    </a:lnTo>
                    <a:lnTo>
                      <a:pt x="413" y="571"/>
                    </a:lnTo>
                    <a:lnTo>
                      <a:pt x="405" y="564"/>
                    </a:lnTo>
                    <a:lnTo>
                      <a:pt x="398" y="554"/>
                    </a:lnTo>
                    <a:lnTo>
                      <a:pt x="389" y="547"/>
                    </a:lnTo>
                    <a:lnTo>
                      <a:pt x="381" y="540"/>
                    </a:lnTo>
                    <a:lnTo>
                      <a:pt x="353" y="518"/>
                    </a:lnTo>
                    <a:lnTo>
                      <a:pt x="345" y="508"/>
                    </a:lnTo>
                    <a:lnTo>
                      <a:pt x="336" y="504"/>
                    </a:lnTo>
                    <a:lnTo>
                      <a:pt x="329" y="494"/>
                    </a:lnTo>
                    <a:lnTo>
                      <a:pt x="319" y="487"/>
                    </a:lnTo>
                    <a:lnTo>
                      <a:pt x="290" y="458"/>
                    </a:lnTo>
                    <a:lnTo>
                      <a:pt x="278" y="451"/>
                    </a:lnTo>
                    <a:lnTo>
                      <a:pt x="269" y="436"/>
                    </a:lnTo>
                    <a:lnTo>
                      <a:pt x="259" y="432"/>
                    </a:lnTo>
                    <a:lnTo>
                      <a:pt x="252" y="422"/>
                    </a:lnTo>
                    <a:lnTo>
                      <a:pt x="237" y="408"/>
                    </a:lnTo>
                    <a:lnTo>
                      <a:pt x="230" y="403"/>
                    </a:lnTo>
                    <a:lnTo>
                      <a:pt x="225" y="396"/>
                    </a:lnTo>
                    <a:lnTo>
                      <a:pt x="218" y="391"/>
                    </a:lnTo>
                    <a:lnTo>
                      <a:pt x="199" y="372"/>
                    </a:lnTo>
                    <a:lnTo>
                      <a:pt x="194" y="364"/>
                    </a:lnTo>
                    <a:lnTo>
                      <a:pt x="187" y="360"/>
                    </a:lnTo>
                    <a:lnTo>
                      <a:pt x="182" y="352"/>
                    </a:lnTo>
                    <a:lnTo>
                      <a:pt x="168" y="343"/>
                    </a:lnTo>
                    <a:lnTo>
                      <a:pt x="161" y="331"/>
                    </a:lnTo>
                    <a:lnTo>
                      <a:pt x="146" y="321"/>
                    </a:lnTo>
                    <a:lnTo>
                      <a:pt x="144" y="316"/>
                    </a:lnTo>
                    <a:lnTo>
                      <a:pt x="129" y="302"/>
                    </a:lnTo>
                    <a:lnTo>
                      <a:pt x="122" y="292"/>
                    </a:lnTo>
                    <a:lnTo>
                      <a:pt x="115" y="285"/>
                    </a:lnTo>
                    <a:lnTo>
                      <a:pt x="105" y="278"/>
                    </a:lnTo>
                    <a:lnTo>
                      <a:pt x="98" y="268"/>
                    </a:lnTo>
                    <a:lnTo>
                      <a:pt x="96" y="264"/>
                    </a:lnTo>
                    <a:lnTo>
                      <a:pt x="89" y="259"/>
                    </a:lnTo>
                    <a:lnTo>
                      <a:pt x="84" y="252"/>
                    </a:lnTo>
                    <a:lnTo>
                      <a:pt x="81" y="247"/>
                    </a:lnTo>
                    <a:lnTo>
                      <a:pt x="77" y="244"/>
                    </a:lnTo>
                    <a:lnTo>
                      <a:pt x="74" y="240"/>
                    </a:lnTo>
                    <a:lnTo>
                      <a:pt x="74" y="237"/>
                    </a:lnTo>
                    <a:lnTo>
                      <a:pt x="84" y="232"/>
                    </a:lnTo>
                    <a:lnTo>
                      <a:pt x="86" y="225"/>
                    </a:lnTo>
                    <a:lnTo>
                      <a:pt x="96" y="223"/>
                    </a:lnTo>
                    <a:lnTo>
                      <a:pt x="101" y="218"/>
                    </a:lnTo>
                    <a:lnTo>
                      <a:pt x="110" y="213"/>
                    </a:lnTo>
                    <a:lnTo>
                      <a:pt x="117" y="206"/>
                    </a:lnTo>
                    <a:lnTo>
                      <a:pt x="129" y="201"/>
                    </a:lnTo>
                    <a:lnTo>
                      <a:pt x="139" y="194"/>
                    </a:lnTo>
                    <a:lnTo>
                      <a:pt x="151" y="187"/>
                    </a:lnTo>
                    <a:lnTo>
                      <a:pt x="165" y="177"/>
                    </a:lnTo>
                    <a:lnTo>
                      <a:pt x="177" y="168"/>
                    </a:lnTo>
                    <a:lnTo>
                      <a:pt x="182" y="163"/>
                    </a:lnTo>
                    <a:lnTo>
                      <a:pt x="189" y="160"/>
                    </a:lnTo>
                    <a:lnTo>
                      <a:pt x="197" y="156"/>
                    </a:lnTo>
                    <a:lnTo>
                      <a:pt x="206" y="153"/>
                    </a:lnTo>
                    <a:lnTo>
                      <a:pt x="218" y="141"/>
                    </a:lnTo>
                    <a:lnTo>
                      <a:pt x="233" y="134"/>
                    </a:lnTo>
                    <a:lnTo>
                      <a:pt x="240" y="129"/>
                    </a:lnTo>
                    <a:lnTo>
                      <a:pt x="249" y="124"/>
                    </a:lnTo>
                    <a:lnTo>
                      <a:pt x="257" y="120"/>
                    </a:lnTo>
                    <a:lnTo>
                      <a:pt x="264" y="117"/>
                    </a:lnTo>
                    <a:lnTo>
                      <a:pt x="271" y="110"/>
                    </a:lnTo>
                    <a:lnTo>
                      <a:pt x="278" y="105"/>
                    </a:lnTo>
                    <a:lnTo>
                      <a:pt x="288" y="103"/>
                    </a:lnTo>
                    <a:lnTo>
                      <a:pt x="309" y="88"/>
                    </a:lnTo>
                    <a:lnTo>
                      <a:pt x="329" y="79"/>
                    </a:lnTo>
                    <a:lnTo>
                      <a:pt x="333" y="74"/>
                    </a:lnTo>
                    <a:lnTo>
                      <a:pt x="341" y="69"/>
                    </a:lnTo>
                    <a:lnTo>
                      <a:pt x="350" y="64"/>
                    </a:lnTo>
                    <a:lnTo>
                      <a:pt x="360" y="62"/>
                    </a:lnTo>
                    <a:lnTo>
                      <a:pt x="381" y="48"/>
                    </a:lnTo>
                    <a:lnTo>
                      <a:pt x="391" y="45"/>
                    </a:lnTo>
                    <a:lnTo>
                      <a:pt x="405" y="36"/>
                    </a:lnTo>
                    <a:lnTo>
                      <a:pt x="413" y="33"/>
                    </a:lnTo>
                    <a:lnTo>
                      <a:pt x="427" y="26"/>
                    </a:lnTo>
                    <a:lnTo>
                      <a:pt x="437" y="24"/>
                    </a:lnTo>
                    <a:lnTo>
                      <a:pt x="451" y="19"/>
                    </a:lnTo>
                    <a:lnTo>
                      <a:pt x="461" y="12"/>
                    </a:lnTo>
                    <a:lnTo>
                      <a:pt x="465" y="7"/>
                    </a:lnTo>
                    <a:lnTo>
                      <a:pt x="46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54" name="Freeform 350"/>
              <p:cNvSpPr>
                <a:spLocks/>
              </p:cNvSpPr>
              <p:nvPr/>
            </p:nvSpPr>
            <p:spPr bwMode="auto">
              <a:xfrm>
                <a:off x="2717" y="22"/>
                <a:ext cx="1092" cy="963"/>
              </a:xfrm>
              <a:custGeom>
                <a:avLst/>
                <a:gdLst>
                  <a:gd name="T0" fmla="+- 0 3799 2717"/>
                  <a:gd name="T1" fmla="*/ T0 w 1092"/>
                  <a:gd name="T2" fmla="+- 0 708 22"/>
                  <a:gd name="T3" fmla="*/ 708 h 963"/>
                  <a:gd name="T4" fmla="+- 0 3528 2717"/>
                  <a:gd name="T5" fmla="*/ T4 w 1092"/>
                  <a:gd name="T6" fmla="+- 0 922 22"/>
                  <a:gd name="T7" fmla="*/ 922 h 963"/>
                  <a:gd name="T8" fmla="+- 0 3606 2717"/>
                  <a:gd name="T9" fmla="*/ T8 w 1092"/>
                  <a:gd name="T10" fmla="+- 0 922 22"/>
                  <a:gd name="T11" fmla="*/ 922 h 963"/>
                  <a:gd name="T12" fmla="+- 0 3809 2717"/>
                  <a:gd name="T13" fmla="*/ T12 w 1092"/>
                  <a:gd name="T14" fmla="+- 0 773 22"/>
                  <a:gd name="T15" fmla="*/ 773 h 963"/>
                  <a:gd name="T16" fmla="+- 0 3799 2717"/>
                  <a:gd name="T17" fmla="*/ T16 w 1092"/>
                  <a:gd name="T18" fmla="+- 0 708 22"/>
                  <a:gd name="T19" fmla="*/ 708 h 9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92" h="963">
                    <a:moveTo>
                      <a:pt x="1082" y="686"/>
                    </a:moveTo>
                    <a:lnTo>
                      <a:pt x="811" y="900"/>
                    </a:lnTo>
                    <a:lnTo>
                      <a:pt x="889" y="900"/>
                    </a:lnTo>
                    <a:lnTo>
                      <a:pt x="1092" y="751"/>
                    </a:lnTo>
                    <a:lnTo>
                      <a:pt x="1082" y="6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58" name="Freeform 349"/>
              <p:cNvSpPr>
                <a:spLocks/>
              </p:cNvSpPr>
              <p:nvPr/>
            </p:nvSpPr>
            <p:spPr bwMode="auto">
              <a:xfrm>
                <a:off x="2717" y="22"/>
                <a:ext cx="1092" cy="963"/>
              </a:xfrm>
              <a:custGeom>
                <a:avLst/>
                <a:gdLst>
                  <a:gd name="T0" fmla="+- 0 3175 2717"/>
                  <a:gd name="T1" fmla="*/ T0 w 1092"/>
                  <a:gd name="T2" fmla="+- 0 22 22"/>
                  <a:gd name="T3" fmla="*/ 22 h 963"/>
                  <a:gd name="T4" fmla="+- 0 3120 2717"/>
                  <a:gd name="T5" fmla="*/ T4 w 1092"/>
                  <a:gd name="T6" fmla="+- 0 22 22"/>
                  <a:gd name="T7" fmla="*/ 22 h 963"/>
                  <a:gd name="T8" fmla="+- 0 3108 2717"/>
                  <a:gd name="T9" fmla="*/ T8 w 1092"/>
                  <a:gd name="T10" fmla="+- 0 24 22"/>
                  <a:gd name="T11" fmla="*/ 24 h 963"/>
                  <a:gd name="T12" fmla="+- 0 3098 2717"/>
                  <a:gd name="T13" fmla="*/ T12 w 1092"/>
                  <a:gd name="T14" fmla="+- 0 26 22"/>
                  <a:gd name="T15" fmla="*/ 26 h 963"/>
                  <a:gd name="T16" fmla="+- 0 3180 2717"/>
                  <a:gd name="T17" fmla="*/ T16 w 1092"/>
                  <a:gd name="T18" fmla="+- 0 26 22"/>
                  <a:gd name="T19" fmla="*/ 26 h 963"/>
                  <a:gd name="T20" fmla="+- 0 3175 2717"/>
                  <a:gd name="T21" fmla="*/ T20 w 1092"/>
                  <a:gd name="T22" fmla="+- 0 22 22"/>
                  <a:gd name="T23" fmla="*/ 22 h 9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092" h="963">
                    <a:moveTo>
                      <a:pt x="458" y="0"/>
                    </a:moveTo>
                    <a:lnTo>
                      <a:pt x="403" y="0"/>
                    </a:lnTo>
                    <a:lnTo>
                      <a:pt x="391" y="2"/>
                    </a:lnTo>
                    <a:lnTo>
                      <a:pt x="381" y="4"/>
                    </a:lnTo>
                    <a:lnTo>
                      <a:pt x="463" y="4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3420" name="Picture 34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7" y="955"/>
                <a:ext cx="163" cy="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19" name="Picture 347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15" y="785"/>
                <a:ext cx="163" cy="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9" name="Group 342"/>
            <p:cNvGrpSpPr>
              <a:grpSpLocks/>
            </p:cNvGrpSpPr>
            <p:nvPr/>
          </p:nvGrpSpPr>
          <p:grpSpPr bwMode="auto">
            <a:xfrm>
              <a:off x="3571" y="578"/>
              <a:ext cx="164" cy="125"/>
              <a:chOff x="3571" y="578"/>
              <a:chExt cx="164" cy="125"/>
            </a:xfrm>
          </p:grpSpPr>
          <p:sp>
            <p:nvSpPr>
              <p:cNvPr id="3250" name="Freeform 345"/>
              <p:cNvSpPr>
                <a:spLocks/>
              </p:cNvSpPr>
              <p:nvPr/>
            </p:nvSpPr>
            <p:spPr bwMode="auto">
              <a:xfrm>
                <a:off x="3571" y="578"/>
                <a:ext cx="164" cy="125"/>
              </a:xfrm>
              <a:custGeom>
                <a:avLst/>
                <a:gdLst>
                  <a:gd name="T0" fmla="+- 0 3662 3571"/>
                  <a:gd name="T1" fmla="*/ T0 w 164"/>
                  <a:gd name="T2" fmla="+- 0 701 578"/>
                  <a:gd name="T3" fmla="*/ 701 h 125"/>
                  <a:gd name="T4" fmla="+- 0 3646 3571"/>
                  <a:gd name="T5" fmla="*/ T4 w 164"/>
                  <a:gd name="T6" fmla="+- 0 701 578"/>
                  <a:gd name="T7" fmla="*/ 701 h 125"/>
                  <a:gd name="T8" fmla="+- 0 3655 3571"/>
                  <a:gd name="T9" fmla="*/ T8 w 164"/>
                  <a:gd name="T10" fmla="+- 0 703 578"/>
                  <a:gd name="T11" fmla="*/ 703 h 125"/>
                  <a:gd name="T12" fmla="+- 0 3662 3571"/>
                  <a:gd name="T13" fmla="*/ T12 w 164"/>
                  <a:gd name="T14" fmla="+- 0 701 578"/>
                  <a:gd name="T15" fmla="*/ 701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64" h="125">
                    <a:moveTo>
                      <a:pt x="91" y="123"/>
                    </a:moveTo>
                    <a:lnTo>
                      <a:pt x="75" y="123"/>
                    </a:lnTo>
                    <a:lnTo>
                      <a:pt x="84" y="125"/>
                    </a:lnTo>
                    <a:lnTo>
                      <a:pt x="91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51" name="Freeform 344"/>
              <p:cNvSpPr>
                <a:spLocks/>
              </p:cNvSpPr>
              <p:nvPr/>
            </p:nvSpPr>
            <p:spPr bwMode="auto">
              <a:xfrm>
                <a:off x="3571" y="578"/>
                <a:ext cx="164" cy="125"/>
              </a:xfrm>
              <a:custGeom>
                <a:avLst/>
                <a:gdLst>
                  <a:gd name="T0" fmla="+- 0 3677 3571"/>
                  <a:gd name="T1" fmla="*/ T0 w 164"/>
                  <a:gd name="T2" fmla="+- 0 698 578"/>
                  <a:gd name="T3" fmla="*/ 698 h 125"/>
                  <a:gd name="T4" fmla="+- 0 3631 3571"/>
                  <a:gd name="T5" fmla="*/ T4 w 164"/>
                  <a:gd name="T6" fmla="+- 0 698 578"/>
                  <a:gd name="T7" fmla="*/ 698 h 125"/>
                  <a:gd name="T8" fmla="+- 0 3638 3571"/>
                  <a:gd name="T9" fmla="*/ T8 w 164"/>
                  <a:gd name="T10" fmla="+- 0 701 578"/>
                  <a:gd name="T11" fmla="*/ 701 h 125"/>
                  <a:gd name="T12" fmla="+- 0 3672 3571"/>
                  <a:gd name="T13" fmla="*/ T12 w 164"/>
                  <a:gd name="T14" fmla="+- 0 701 578"/>
                  <a:gd name="T15" fmla="*/ 701 h 125"/>
                  <a:gd name="T16" fmla="+- 0 3677 3571"/>
                  <a:gd name="T17" fmla="*/ T16 w 164"/>
                  <a:gd name="T18" fmla="+- 0 698 578"/>
                  <a:gd name="T19" fmla="*/ 698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64" h="125">
                    <a:moveTo>
                      <a:pt x="106" y="120"/>
                    </a:moveTo>
                    <a:lnTo>
                      <a:pt x="60" y="120"/>
                    </a:lnTo>
                    <a:lnTo>
                      <a:pt x="67" y="123"/>
                    </a:lnTo>
                    <a:lnTo>
                      <a:pt x="101" y="123"/>
                    </a:lnTo>
                    <a:lnTo>
                      <a:pt x="106" y="1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52" name="Freeform 343"/>
              <p:cNvSpPr>
                <a:spLocks/>
              </p:cNvSpPr>
              <p:nvPr/>
            </p:nvSpPr>
            <p:spPr bwMode="auto">
              <a:xfrm>
                <a:off x="3571" y="578"/>
                <a:ext cx="164" cy="125"/>
              </a:xfrm>
              <a:custGeom>
                <a:avLst/>
                <a:gdLst>
                  <a:gd name="T0" fmla="+- 0 3677 3571"/>
                  <a:gd name="T1" fmla="*/ T0 w 164"/>
                  <a:gd name="T2" fmla="+- 0 578 578"/>
                  <a:gd name="T3" fmla="*/ 578 h 125"/>
                  <a:gd name="T4" fmla="+- 0 3631 3571"/>
                  <a:gd name="T5" fmla="*/ T4 w 164"/>
                  <a:gd name="T6" fmla="+- 0 578 578"/>
                  <a:gd name="T7" fmla="*/ 578 h 125"/>
                  <a:gd name="T8" fmla="+- 0 3622 3571"/>
                  <a:gd name="T9" fmla="*/ T8 w 164"/>
                  <a:gd name="T10" fmla="+- 0 583 578"/>
                  <a:gd name="T11" fmla="*/ 583 h 125"/>
                  <a:gd name="T12" fmla="+- 0 3614 3571"/>
                  <a:gd name="T13" fmla="*/ T12 w 164"/>
                  <a:gd name="T14" fmla="+- 0 586 578"/>
                  <a:gd name="T15" fmla="*/ 586 h 125"/>
                  <a:gd name="T16" fmla="+- 0 3600 3571"/>
                  <a:gd name="T17" fmla="*/ T16 w 164"/>
                  <a:gd name="T18" fmla="+- 0 593 578"/>
                  <a:gd name="T19" fmla="*/ 593 h 125"/>
                  <a:gd name="T20" fmla="+- 0 3598 3571"/>
                  <a:gd name="T21" fmla="*/ T20 w 164"/>
                  <a:gd name="T22" fmla="+- 0 598 578"/>
                  <a:gd name="T23" fmla="*/ 598 h 125"/>
                  <a:gd name="T24" fmla="+- 0 3590 3571"/>
                  <a:gd name="T25" fmla="*/ T24 w 164"/>
                  <a:gd name="T26" fmla="+- 0 602 578"/>
                  <a:gd name="T27" fmla="*/ 602 h 125"/>
                  <a:gd name="T28" fmla="+- 0 3586 3571"/>
                  <a:gd name="T29" fmla="*/ T28 w 164"/>
                  <a:gd name="T30" fmla="+- 0 605 578"/>
                  <a:gd name="T31" fmla="*/ 605 h 125"/>
                  <a:gd name="T32" fmla="+- 0 3581 3571"/>
                  <a:gd name="T33" fmla="*/ T32 w 164"/>
                  <a:gd name="T34" fmla="+- 0 612 578"/>
                  <a:gd name="T35" fmla="*/ 612 h 125"/>
                  <a:gd name="T36" fmla="+- 0 3578 3571"/>
                  <a:gd name="T37" fmla="*/ T36 w 164"/>
                  <a:gd name="T38" fmla="+- 0 617 578"/>
                  <a:gd name="T39" fmla="*/ 617 h 125"/>
                  <a:gd name="T40" fmla="+- 0 3574 3571"/>
                  <a:gd name="T41" fmla="*/ T40 w 164"/>
                  <a:gd name="T42" fmla="+- 0 622 578"/>
                  <a:gd name="T43" fmla="*/ 622 h 125"/>
                  <a:gd name="T44" fmla="+- 0 3571 3571"/>
                  <a:gd name="T45" fmla="*/ T44 w 164"/>
                  <a:gd name="T46" fmla="+- 0 626 578"/>
                  <a:gd name="T47" fmla="*/ 626 h 125"/>
                  <a:gd name="T48" fmla="+- 0 3571 3571"/>
                  <a:gd name="T49" fmla="*/ T48 w 164"/>
                  <a:gd name="T50" fmla="+- 0 653 578"/>
                  <a:gd name="T51" fmla="*/ 653 h 125"/>
                  <a:gd name="T52" fmla="+- 0 3574 3571"/>
                  <a:gd name="T53" fmla="*/ T52 w 164"/>
                  <a:gd name="T54" fmla="+- 0 658 578"/>
                  <a:gd name="T55" fmla="*/ 658 h 125"/>
                  <a:gd name="T56" fmla="+- 0 3578 3571"/>
                  <a:gd name="T57" fmla="*/ T56 w 164"/>
                  <a:gd name="T58" fmla="+- 0 662 578"/>
                  <a:gd name="T59" fmla="*/ 662 h 125"/>
                  <a:gd name="T60" fmla="+- 0 3581 3571"/>
                  <a:gd name="T61" fmla="*/ T60 w 164"/>
                  <a:gd name="T62" fmla="+- 0 670 578"/>
                  <a:gd name="T63" fmla="*/ 670 h 125"/>
                  <a:gd name="T64" fmla="+- 0 3590 3571"/>
                  <a:gd name="T65" fmla="*/ T64 w 164"/>
                  <a:gd name="T66" fmla="+- 0 679 578"/>
                  <a:gd name="T67" fmla="*/ 679 h 125"/>
                  <a:gd name="T68" fmla="+- 0 3598 3571"/>
                  <a:gd name="T69" fmla="*/ T68 w 164"/>
                  <a:gd name="T70" fmla="+- 0 684 578"/>
                  <a:gd name="T71" fmla="*/ 684 h 125"/>
                  <a:gd name="T72" fmla="+- 0 3600 3571"/>
                  <a:gd name="T73" fmla="*/ T72 w 164"/>
                  <a:gd name="T74" fmla="+- 0 686 578"/>
                  <a:gd name="T75" fmla="*/ 686 h 125"/>
                  <a:gd name="T76" fmla="+- 0 3610 3571"/>
                  <a:gd name="T77" fmla="*/ T76 w 164"/>
                  <a:gd name="T78" fmla="+- 0 691 578"/>
                  <a:gd name="T79" fmla="*/ 691 h 125"/>
                  <a:gd name="T80" fmla="+- 0 3614 3571"/>
                  <a:gd name="T81" fmla="*/ T80 w 164"/>
                  <a:gd name="T82" fmla="+- 0 694 578"/>
                  <a:gd name="T83" fmla="*/ 694 h 125"/>
                  <a:gd name="T84" fmla="+- 0 3622 3571"/>
                  <a:gd name="T85" fmla="*/ T84 w 164"/>
                  <a:gd name="T86" fmla="+- 0 698 578"/>
                  <a:gd name="T87" fmla="*/ 698 h 125"/>
                  <a:gd name="T88" fmla="+- 0 3684 3571"/>
                  <a:gd name="T89" fmla="*/ T88 w 164"/>
                  <a:gd name="T90" fmla="+- 0 698 578"/>
                  <a:gd name="T91" fmla="*/ 698 h 125"/>
                  <a:gd name="T92" fmla="+- 0 3691 3571"/>
                  <a:gd name="T93" fmla="*/ T92 w 164"/>
                  <a:gd name="T94" fmla="+- 0 694 578"/>
                  <a:gd name="T95" fmla="*/ 694 h 125"/>
                  <a:gd name="T96" fmla="+- 0 3698 3571"/>
                  <a:gd name="T97" fmla="*/ T96 w 164"/>
                  <a:gd name="T98" fmla="+- 0 691 578"/>
                  <a:gd name="T99" fmla="*/ 691 h 125"/>
                  <a:gd name="T100" fmla="+- 0 3703 3571"/>
                  <a:gd name="T101" fmla="*/ T100 w 164"/>
                  <a:gd name="T102" fmla="+- 0 686 578"/>
                  <a:gd name="T103" fmla="*/ 686 h 125"/>
                  <a:gd name="T104" fmla="+- 0 3713 3571"/>
                  <a:gd name="T105" fmla="*/ T104 w 164"/>
                  <a:gd name="T106" fmla="+- 0 684 578"/>
                  <a:gd name="T107" fmla="*/ 684 h 125"/>
                  <a:gd name="T108" fmla="+- 0 3715 3571"/>
                  <a:gd name="T109" fmla="*/ T108 w 164"/>
                  <a:gd name="T110" fmla="+- 0 679 578"/>
                  <a:gd name="T111" fmla="*/ 679 h 125"/>
                  <a:gd name="T112" fmla="+- 0 3722 3571"/>
                  <a:gd name="T113" fmla="*/ T112 w 164"/>
                  <a:gd name="T114" fmla="+- 0 674 578"/>
                  <a:gd name="T115" fmla="*/ 674 h 125"/>
                  <a:gd name="T116" fmla="+- 0 3725 3571"/>
                  <a:gd name="T117" fmla="*/ T116 w 164"/>
                  <a:gd name="T118" fmla="+- 0 670 578"/>
                  <a:gd name="T119" fmla="*/ 670 h 125"/>
                  <a:gd name="T120" fmla="+- 0 3730 3571"/>
                  <a:gd name="T121" fmla="*/ T120 w 164"/>
                  <a:gd name="T122" fmla="+- 0 662 578"/>
                  <a:gd name="T123" fmla="*/ 662 h 125"/>
                  <a:gd name="T124" fmla="+- 0 3732 3571"/>
                  <a:gd name="T125" fmla="*/ T124 w 164"/>
                  <a:gd name="T126" fmla="+- 0 658 578"/>
                  <a:gd name="T127" fmla="*/ 658 h 125"/>
                  <a:gd name="T128" fmla="+- 0 3732 3571"/>
                  <a:gd name="T129" fmla="*/ T128 w 164"/>
                  <a:gd name="T130" fmla="+- 0 653 578"/>
                  <a:gd name="T131" fmla="*/ 653 h 125"/>
                  <a:gd name="T132" fmla="+- 0 3734 3571"/>
                  <a:gd name="T133" fmla="*/ T132 w 164"/>
                  <a:gd name="T134" fmla="+- 0 646 578"/>
                  <a:gd name="T135" fmla="*/ 646 h 125"/>
                  <a:gd name="T136" fmla="+- 0 3734 3571"/>
                  <a:gd name="T137" fmla="*/ T136 w 164"/>
                  <a:gd name="T138" fmla="+- 0 634 578"/>
                  <a:gd name="T139" fmla="*/ 634 h 125"/>
                  <a:gd name="T140" fmla="+- 0 3732 3571"/>
                  <a:gd name="T141" fmla="*/ T140 w 164"/>
                  <a:gd name="T142" fmla="+- 0 626 578"/>
                  <a:gd name="T143" fmla="*/ 626 h 125"/>
                  <a:gd name="T144" fmla="+- 0 3732 3571"/>
                  <a:gd name="T145" fmla="*/ T144 w 164"/>
                  <a:gd name="T146" fmla="+- 0 622 578"/>
                  <a:gd name="T147" fmla="*/ 622 h 125"/>
                  <a:gd name="T148" fmla="+- 0 3730 3571"/>
                  <a:gd name="T149" fmla="*/ T148 w 164"/>
                  <a:gd name="T150" fmla="+- 0 617 578"/>
                  <a:gd name="T151" fmla="*/ 617 h 125"/>
                  <a:gd name="T152" fmla="+- 0 3725 3571"/>
                  <a:gd name="T153" fmla="*/ T152 w 164"/>
                  <a:gd name="T154" fmla="+- 0 612 578"/>
                  <a:gd name="T155" fmla="*/ 612 h 125"/>
                  <a:gd name="T156" fmla="+- 0 3722 3571"/>
                  <a:gd name="T157" fmla="*/ T156 w 164"/>
                  <a:gd name="T158" fmla="+- 0 605 578"/>
                  <a:gd name="T159" fmla="*/ 605 h 125"/>
                  <a:gd name="T160" fmla="+- 0 3715 3571"/>
                  <a:gd name="T161" fmla="*/ T160 w 164"/>
                  <a:gd name="T162" fmla="+- 0 602 578"/>
                  <a:gd name="T163" fmla="*/ 602 h 125"/>
                  <a:gd name="T164" fmla="+- 0 3713 3571"/>
                  <a:gd name="T165" fmla="*/ T164 w 164"/>
                  <a:gd name="T166" fmla="+- 0 598 578"/>
                  <a:gd name="T167" fmla="*/ 598 h 125"/>
                  <a:gd name="T168" fmla="+- 0 3703 3571"/>
                  <a:gd name="T169" fmla="*/ T168 w 164"/>
                  <a:gd name="T170" fmla="+- 0 593 578"/>
                  <a:gd name="T171" fmla="*/ 593 h 125"/>
                  <a:gd name="T172" fmla="+- 0 3698 3571"/>
                  <a:gd name="T173" fmla="*/ T172 w 164"/>
                  <a:gd name="T174" fmla="+- 0 588 578"/>
                  <a:gd name="T175" fmla="*/ 588 h 125"/>
                  <a:gd name="T176" fmla="+- 0 3684 3571"/>
                  <a:gd name="T177" fmla="*/ T176 w 164"/>
                  <a:gd name="T178" fmla="+- 0 583 578"/>
                  <a:gd name="T179" fmla="*/ 583 h 125"/>
                  <a:gd name="T180" fmla="+- 0 3677 3571"/>
                  <a:gd name="T181" fmla="*/ T180 w 164"/>
                  <a:gd name="T182" fmla="+- 0 578 578"/>
                  <a:gd name="T183" fmla="*/ 578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</a:cxnLst>
                <a:rect l="0" t="0" r="r" b="b"/>
                <a:pathLst>
                  <a:path w="164" h="125">
                    <a:moveTo>
                      <a:pt x="106" y="0"/>
                    </a:moveTo>
                    <a:lnTo>
                      <a:pt x="60" y="0"/>
                    </a:lnTo>
                    <a:lnTo>
                      <a:pt x="51" y="5"/>
                    </a:lnTo>
                    <a:lnTo>
                      <a:pt x="43" y="8"/>
                    </a:lnTo>
                    <a:lnTo>
                      <a:pt x="29" y="15"/>
                    </a:lnTo>
                    <a:lnTo>
                      <a:pt x="27" y="20"/>
                    </a:lnTo>
                    <a:lnTo>
                      <a:pt x="19" y="24"/>
                    </a:lnTo>
                    <a:lnTo>
                      <a:pt x="15" y="27"/>
                    </a:lnTo>
                    <a:lnTo>
                      <a:pt x="10" y="34"/>
                    </a:lnTo>
                    <a:lnTo>
                      <a:pt x="7" y="39"/>
                    </a:lnTo>
                    <a:lnTo>
                      <a:pt x="3" y="44"/>
                    </a:lnTo>
                    <a:lnTo>
                      <a:pt x="0" y="48"/>
                    </a:lnTo>
                    <a:lnTo>
                      <a:pt x="0" y="75"/>
                    </a:lnTo>
                    <a:lnTo>
                      <a:pt x="3" y="80"/>
                    </a:lnTo>
                    <a:lnTo>
                      <a:pt x="7" y="84"/>
                    </a:lnTo>
                    <a:lnTo>
                      <a:pt x="10" y="92"/>
                    </a:lnTo>
                    <a:lnTo>
                      <a:pt x="19" y="101"/>
                    </a:lnTo>
                    <a:lnTo>
                      <a:pt x="27" y="106"/>
                    </a:lnTo>
                    <a:lnTo>
                      <a:pt x="29" y="108"/>
                    </a:lnTo>
                    <a:lnTo>
                      <a:pt x="39" y="113"/>
                    </a:lnTo>
                    <a:lnTo>
                      <a:pt x="43" y="116"/>
                    </a:lnTo>
                    <a:lnTo>
                      <a:pt x="51" y="120"/>
                    </a:lnTo>
                    <a:lnTo>
                      <a:pt x="113" y="120"/>
                    </a:lnTo>
                    <a:lnTo>
                      <a:pt x="120" y="116"/>
                    </a:lnTo>
                    <a:lnTo>
                      <a:pt x="127" y="113"/>
                    </a:lnTo>
                    <a:lnTo>
                      <a:pt x="132" y="108"/>
                    </a:lnTo>
                    <a:lnTo>
                      <a:pt x="142" y="106"/>
                    </a:lnTo>
                    <a:lnTo>
                      <a:pt x="144" y="101"/>
                    </a:lnTo>
                    <a:lnTo>
                      <a:pt x="151" y="96"/>
                    </a:lnTo>
                    <a:lnTo>
                      <a:pt x="154" y="92"/>
                    </a:lnTo>
                    <a:lnTo>
                      <a:pt x="159" y="84"/>
                    </a:lnTo>
                    <a:lnTo>
                      <a:pt x="161" y="80"/>
                    </a:lnTo>
                    <a:lnTo>
                      <a:pt x="161" y="75"/>
                    </a:lnTo>
                    <a:lnTo>
                      <a:pt x="163" y="68"/>
                    </a:lnTo>
                    <a:lnTo>
                      <a:pt x="163" y="56"/>
                    </a:lnTo>
                    <a:lnTo>
                      <a:pt x="161" y="48"/>
                    </a:lnTo>
                    <a:lnTo>
                      <a:pt x="161" y="44"/>
                    </a:lnTo>
                    <a:lnTo>
                      <a:pt x="159" y="39"/>
                    </a:lnTo>
                    <a:lnTo>
                      <a:pt x="154" y="34"/>
                    </a:lnTo>
                    <a:lnTo>
                      <a:pt x="151" y="27"/>
                    </a:lnTo>
                    <a:lnTo>
                      <a:pt x="144" y="24"/>
                    </a:lnTo>
                    <a:lnTo>
                      <a:pt x="142" y="20"/>
                    </a:lnTo>
                    <a:lnTo>
                      <a:pt x="132" y="15"/>
                    </a:lnTo>
                    <a:lnTo>
                      <a:pt x="127" y="10"/>
                    </a:lnTo>
                    <a:lnTo>
                      <a:pt x="113" y="5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40" name="Group 338"/>
            <p:cNvGrpSpPr>
              <a:grpSpLocks/>
            </p:cNvGrpSpPr>
            <p:nvPr/>
          </p:nvGrpSpPr>
          <p:grpSpPr bwMode="auto">
            <a:xfrm>
              <a:off x="3607" y="602"/>
              <a:ext cx="96" cy="75"/>
              <a:chOff x="3607" y="602"/>
              <a:chExt cx="96" cy="75"/>
            </a:xfrm>
          </p:grpSpPr>
          <p:sp>
            <p:nvSpPr>
              <p:cNvPr id="3249" name="Freeform 341"/>
              <p:cNvSpPr>
                <a:spLocks/>
              </p:cNvSpPr>
              <p:nvPr/>
            </p:nvSpPr>
            <p:spPr bwMode="auto">
              <a:xfrm>
                <a:off x="3607" y="602"/>
                <a:ext cx="96" cy="75"/>
              </a:xfrm>
              <a:custGeom>
                <a:avLst/>
                <a:gdLst>
                  <a:gd name="T0" fmla="+- 0 3665 3607"/>
                  <a:gd name="T1" fmla="*/ T0 w 96"/>
                  <a:gd name="T2" fmla="+- 0 602 602"/>
                  <a:gd name="T3" fmla="*/ 602 h 75"/>
                  <a:gd name="T4" fmla="+- 0 3643 3607"/>
                  <a:gd name="T5" fmla="*/ T4 w 96"/>
                  <a:gd name="T6" fmla="+- 0 602 602"/>
                  <a:gd name="T7" fmla="*/ 602 h 75"/>
                  <a:gd name="T8" fmla="+- 0 3636 3607"/>
                  <a:gd name="T9" fmla="*/ T8 w 96"/>
                  <a:gd name="T10" fmla="+- 0 605 602"/>
                  <a:gd name="T11" fmla="*/ 605 h 75"/>
                  <a:gd name="T12" fmla="+- 0 3626 3607"/>
                  <a:gd name="T13" fmla="*/ T12 w 96"/>
                  <a:gd name="T14" fmla="+- 0 610 602"/>
                  <a:gd name="T15" fmla="*/ 610 h 75"/>
                  <a:gd name="T16" fmla="+- 0 3619 3607"/>
                  <a:gd name="T17" fmla="*/ T16 w 96"/>
                  <a:gd name="T18" fmla="+- 0 612 602"/>
                  <a:gd name="T19" fmla="*/ 612 h 75"/>
                  <a:gd name="T20" fmla="+- 0 3614 3607"/>
                  <a:gd name="T21" fmla="*/ T20 w 96"/>
                  <a:gd name="T22" fmla="+- 0 617 602"/>
                  <a:gd name="T23" fmla="*/ 617 h 75"/>
                  <a:gd name="T24" fmla="+- 0 3610 3607"/>
                  <a:gd name="T25" fmla="*/ T24 w 96"/>
                  <a:gd name="T26" fmla="+- 0 624 602"/>
                  <a:gd name="T27" fmla="*/ 624 h 75"/>
                  <a:gd name="T28" fmla="+- 0 3607 3607"/>
                  <a:gd name="T29" fmla="*/ T28 w 96"/>
                  <a:gd name="T30" fmla="+- 0 631 602"/>
                  <a:gd name="T31" fmla="*/ 631 h 75"/>
                  <a:gd name="T32" fmla="+- 0 3607 3607"/>
                  <a:gd name="T33" fmla="*/ T32 w 96"/>
                  <a:gd name="T34" fmla="+- 0 646 602"/>
                  <a:gd name="T35" fmla="*/ 646 h 75"/>
                  <a:gd name="T36" fmla="+- 0 3636 3607"/>
                  <a:gd name="T37" fmla="*/ T36 w 96"/>
                  <a:gd name="T38" fmla="+- 0 672 602"/>
                  <a:gd name="T39" fmla="*/ 672 h 75"/>
                  <a:gd name="T40" fmla="+- 0 3643 3607"/>
                  <a:gd name="T41" fmla="*/ T40 w 96"/>
                  <a:gd name="T42" fmla="+- 0 674 602"/>
                  <a:gd name="T43" fmla="*/ 674 h 75"/>
                  <a:gd name="T44" fmla="+- 0 3694 3607"/>
                  <a:gd name="T45" fmla="*/ T44 w 96"/>
                  <a:gd name="T46" fmla="+- 0 660 602"/>
                  <a:gd name="T47" fmla="*/ 660 h 75"/>
                  <a:gd name="T48" fmla="+- 0 3701 3607"/>
                  <a:gd name="T49" fmla="*/ T48 w 96"/>
                  <a:gd name="T50" fmla="+- 0 653 602"/>
                  <a:gd name="T51" fmla="*/ 653 h 75"/>
                  <a:gd name="T52" fmla="+- 0 3703 3607"/>
                  <a:gd name="T53" fmla="*/ T52 w 96"/>
                  <a:gd name="T54" fmla="+- 0 646 602"/>
                  <a:gd name="T55" fmla="*/ 646 h 75"/>
                  <a:gd name="T56" fmla="+- 0 3703 3607"/>
                  <a:gd name="T57" fmla="*/ T56 w 96"/>
                  <a:gd name="T58" fmla="+- 0 631 602"/>
                  <a:gd name="T59" fmla="*/ 631 h 75"/>
                  <a:gd name="T60" fmla="+- 0 3701 3607"/>
                  <a:gd name="T61" fmla="*/ T60 w 96"/>
                  <a:gd name="T62" fmla="+- 0 624 602"/>
                  <a:gd name="T63" fmla="*/ 624 h 75"/>
                  <a:gd name="T64" fmla="+- 0 3694 3607"/>
                  <a:gd name="T65" fmla="*/ T64 w 96"/>
                  <a:gd name="T66" fmla="+- 0 617 602"/>
                  <a:gd name="T67" fmla="*/ 617 h 75"/>
                  <a:gd name="T68" fmla="+- 0 3691 3607"/>
                  <a:gd name="T69" fmla="*/ T68 w 96"/>
                  <a:gd name="T70" fmla="+- 0 612 602"/>
                  <a:gd name="T71" fmla="*/ 612 h 75"/>
                  <a:gd name="T72" fmla="+- 0 3682 3607"/>
                  <a:gd name="T73" fmla="*/ T72 w 96"/>
                  <a:gd name="T74" fmla="+- 0 610 602"/>
                  <a:gd name="T75" fmla="*/ 610 h 75"/>
                  <a:gd name="T76" fmla="+- 0 3674 3607"/>
                  <a:gd name="T77" fmla="*/ T76 w 96"/>
                  <a:gd name="T78" fmla="+- 0 605 602"/>
                  <a:gd name="T79" fmla="*/ 605 h 75"/>
                  <a:gd name="T80" fmla="+- 0 3665 3607"/>
                  <a:gd name="T81" fmla="*/ T80 w 96"/>
                  <a:gd name="T82" fmla="+- 0 602 602"/>
                  <a:gd name="T83" fmla="*/ 602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</a:cxnLst>
                <a:rect l="0" t="0" r="r" b="b"/>
                <a:pathLst>
                  <a:path w="96" h="75">
                    <a:moveTo>
                      <a:pt x="58" y="0"/>
                    </a:moveTo>
                    <a:lnTo>
                      <a:pt x="36" y="0"/>
                    </a:lnTo>
                    <a:lnTo>
                      <a:pt x="29" y="3"/>
                    </a:lnTo>
                    <a:lnTo>
                      <a:pt x="19" y="8"/>
                    </a:lnTo>
                    <a:lnTo>
                      <a:pt x="12" y="10"/>
                    </a:lnTo>
                    <a:lnTo>
                      <a:pt x="7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44"/>
                    </a:lnTo>
                    <a:lnTo>
                      <a:pt x="29" y="70"/>
                    </a:lnTo>
                    <a:lnTo>
                      <a:pt x="36" y="72"/>
                    </a:lnTo>
                    <a:lnTo>
                      <a:pt x="87" y="58"/>
                    </a:lnTo>
                    <a:lnTo>
                      <a:pt x="94" y="51"/>
                    </a:lnTo>
                    <a:lnTo>
                      <a:pt x="96" y="44"/>
                    </a:lnTo>
                    <a:lnTo>
                      <a:pt x="96" y="29"/>
                    </a:lnTo>
                    <a:lnTo>
                      <a:pt x="94" y="22"/>
                    </a:lnTo>
                    <a:lnTo>
                      <a:pt x="87" y="15"/>
                    </a:lnTo>
                    <a:lnTo>
                      <a:pt x="84" y="10"/>
                    </a:lnTo>
                    <a:lnTo>
                      <a:pt x="75" y="8"/>
                    </a:lnTo>
                    <a:lnTo>
                      <a:pt x="67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FFB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3412" name="Picture 34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" y="905"/>
                <a:ext cx="163" cy="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11" name="Picture 339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" y="830"/>
                <a:ext cx="161" cy="1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1" name="Group 335"/>
            <p:cNvGrpSpPr>
              <a:grpSpLocks/>
            </p:cNvGrpSpPr>
            <p:nvPr/>
          </p:nvGrpSpPr>
          <p:grpSpPr bwMode="auto">
            <a:xfrm>
              <a:off x="3425" y="689"/>
              <a:ext cx="164" cy="125"/>
              <a:chOff x="3425" y="689"/>
              <a:chExt cx="164" cy="125"/>
            </a:xfrm>
          </p:grpSpPr>
          <p:sp>
            <p:nvSpPr>
              <p:cNvPr id="3247" name="Freeform 337"/>
              <p:cNvSpPr>
                <a:spLocks/>
              </p:cNvSpPr>
              <p:nvPr/>
            </p:nvSpPr>
            <p:spPr bwMode="auto">
              <a:xfrm>
                <a:off x="3425" y="689"/>
                <a:ext cx="164" cy="125"/>
              </a:xfrm>
              <a:custGeom>
                <a:avLst/>
                <a:gdLst>
                  <a:gd name="T0" fmla="+- 0 3516 3425"/>
                  <a:gd name="T1" fmla="*/ T0 w 164"/>
                  <a:gd name="T2" fmla="+- 0 811 689"/>
                  <a:gd name="T3" fmla="*/ 811 h 125"/>
                  <a:gd name="T4" fmla="+- 0 3499 3425"/>
                  <a:gd name="T5" fmla="*/ T4 w 164"/>
                  <a:gd name="T6" fmla="+- 0 811 689"/>
                  <a:gd name="T7" fmla="*/ 811 h 125"/>
                  <a:gd name="T8" fmla="+- 0 3509 3425"/>
                  <a:gd name="T9" fmla="*/ T8 w 164"/>
                  <a:gd name="T10" fmla="+- 0 814 689"/>
                  <a:gd name="T11" fmla="*/ 814 h 125"/>
                  <a:gd name="T12" fmla="+- 0 3516 3425"/>
                  <a:gd name="T13" fmla="*/ T12 w 164"/>
                  <a:gd name="T14" fmla="+- 0 811 689"/>
                  <a:gd name="T15" fmla="*/ 811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64" h="125">
                    <a:moveTo>
                      <a:pt x="91" y="122"/>
                    </a:moveTo>
                    <a:lnTo>
                      <a:pt x="74" y="122"/>
                    </a:lnTo>
                    <a:lnTo>
                      <a:pt x="84" y="125"/>
                    </a:lnTo>
                    <a:lnTo>
                      <a:pt x="91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48" name="Freeform 336"/>
              <p:cNvSpPr>
                <a:spLocks/>
              </p:cNvSpPr>
              <p:nvPr/>
            </p:nvSpPr>
            <p:spPr bwMode="auto">
              <a:xfrm>
                <a:off x="3425" y="689"/>
                <a:ext cx="164" cy="125"/>
              </a:xfrm>
              <a:custGeom>
                <a:avLst/>
                <a:gdLst>
                  <a:gd name="T0" fmla="+- 0 3530 3425"/>
                  <a:gd name="T1" fmla="*/ T0 w 164"/>
                  <a:gd name="T2" fmla="+- 0 689 689"/>
                  <a:gd name="T3" fmla="*/ 689 h 125"/>
                  <a:gd name="T4" fmla="+- 0 3485 3425"/>
                  <a:gd name="T5" fmla="*/ T4 w 164"/>
                  <a:gd name="T6" fmla="+- 0 689 689"/>
                  <a:gd name="T7" fmla="*/ 689 h 125"/>
                  <a:gd name="T8" fmla="+- 0 3478 3425"/>
                  <a:gd name="T9" fmla="*/ T8 w 164"/>
                  <a:gd name="T10" fmla="+- 0 694 689"/>
                  <a:gd name="T11" fmla="*/ 694 h 125"/>
                  <a:gd name="T12" fmla="+- 0 3461 3425"/>
                  <a:gd name="T13" fmla="*/ T12 w 164"/>
                  <a:gd name="T14" fmla="+- 0 698 689"/>
                  <a:gd name="T15" fmla="*/ 698 h 125"/>
                  <a:gd name="T16" fmla="+- 0 3451 3425"/>
                  <a:gd name="T17" fmla="*/ T16 w 164"/>
                  <a:gd name="T18" fmla="+- 0 708 689"/>
                  <a:gd name="T19" fmla="*/ 708 h 125"/>
                  <a:gd name="T20" fmla="+- 0 3444 3425"/>
                  <a:gd name="T21" fmla="*/ T20 w 164"/>
                  <a:gd name="T22" fmla="+- 0 710 689"/>
                  <a:gd name="T23" fmla="*/ 710 h 125"/>
                  <a:gd name="T24" fmla="+- 0 3439 3425"/>
                  <a:gd name="T25" fmla="*/ T24 w 164"/>
                  <a:gd name="T26" fmla="+- 0 715 689"/>
                  <a:gd name="T27" fmla="*/ 715 h 125"/>
                  <a:gd name="T28" fmla="+- 0 3437 3425"/>
                  <a:gd name="T29" fmla="*/ T28 w 164"/>
                  <a:gd name="T30" fmla="+- 0 722 689"/>
                  <a:gd name="T31" fmla="*/ 722 h 125"/>
                  <a:gd name="T32" fmla="+- 0 3427 3425"/>
                  <a:gd name="T33" fmla="*/ T32 w 164"/>
                  <a:gd name="T34" fmla="+- 0 732 689"/>
                  <a:gd name="T35" fmla="*/ 732 h 125"/>
                  <a:gd name="T36" fmla="+- 0 3425 3425"/>
                  <a:gd name="T37" fmla="*/ T36 w 164"/>
                  <a:gd name="T38" fmla="+- 0 737 689"/>
                  <a:gd name="T39" fmla="*/ 737 h 125"/>
                  <a:gd name="T40" fmla="+- 0 3425 3425"/>
                  <a:gd name="T41" fmla="*/ T40 w 164"/>
                  <a:gd name="T42" fmla="+- 0 761 689"/>
                  <a:gd name="T43" fmla="*/ 761 h 125"/>
                  <a:gd name="T44" fmla="+- 0 3427 3425"/>
                  <a:gd name="T45" fmla="*/ T44 w 164"/>
                  <a:gd name="T46" fmla="+- 0 768 689"/>
                  <a:gd name="T47" fmla="*/ 768 h 125"/>
                  <a:gd name="T48" fmla="+- 0 3432 3425"/>
                  <a:gd name="T49" fmla="*/ T48 w 164"/>
                  <a:gd name="T50" fmla="+- 0 773 689"/>
                  <a:gd name="T51" fmla="*/ 773 h 125"/>
                  <a:gd name="T52" fmla="+- 0 3439 3425"/>
                  <a:gd name="T53" fmla="*/ T52 w 164"/>
                  <a:gd name="T54" fmla="+- 0 785 689"/>
                  <a:gd name="T55" fmla="*/ 785 h 125"/>
                  <a:gd name="T56" fmla="+- 0 3451 3425"/>
                  <a:gd name="T57" fmla="*/ T56 w 164"/>
                  <a:gd name="T58" fmla="+- 0 794 689"/>
                  <a:gd name="T59" fmla="*/ 794 h 125"/>
                  <a:gd name="T60" fmla="+- 0 3461 3425"/>
                  <a:gd name="T61" fmla="*/ T60 w 164"/>
                  <a:gd name="T62" fmla="+- 0 802 689"/>
                  <a:gd name="T63" fmla="*/ 802 h 125"/>
                  <a:gd name="T64" fmla="+- 0 3478 3425"/>
                  <a:gd name="T65" fmla="*/ T64 w 164"/>
                  <a:gd name="T66" fmla="+- 0 806 689"/>
                  <a:gd name="T67" fmla="*/ 806 h 125"/>
                  <a:gd name="T68" fmla="+- 0 3485 3425"/>
                  <a:gd name="T69" fmla="*/ T68 w 164"/>
                  <a:gd name="T70" fmla="+- 0 809 689"/>
                  <a:gd name="T71" fmla="*/ 809 h 125"/>
                  <a:gd name="T72" fmla="+- 0 3492 3425"/>
                  <a:gd name="T73" fmla="*/ T72 w 164"/>
                  <a:gd name="T74" fmla="+- 0 811 689"/>
                  <a:gd name="T75" fmla="*/ 811 h 125"/>
                  <a:gd name="T76" fmla="+- 0 3523 3425"/>
                  <a:gd name="T77" fmla="*/ T76 w 164"/>
                  <a:gd name="T78" fmla="+- 0 811 689"/>
                  <a:gd name="T79" fmla="*/ 811 h 125"/>
                  <a:gd name="T80" fmla="+- 0 3530 3425"/>
                  <a:gd name="T81" fmla="*/ T80 w 164"/>
                  <a:gd name="T82" fmla="+- 0 809 689"/>
                  <a:gd name="T83" fmla="*/ 809 h 125"/>
                  <a:gd name="T84" fmla="+- 0 3538 3425"/>
                  <a:gd name="T85" fmla="*/ T84 w 164"/>
                  <a:gd name="T86" fmla="+- 0 806 689"/>
                  <a:gd name="T87" fmla="*/ 806 h 125"/>
                  <a:gd name="T88" fmla="+- 0 3552 3425"/>
                  <a:gd name="T89" fmla="*/ T88 w 164"/>
                  <a:gd name="T90" fmla="+- 0 802 689"/>
                  <a:gd name="T91" fmla="*/ 802 h 125"/>
                  <a:gd name="T92" fmla="+- 0 3586 3425"/>
                  <a:gd name="T93" fmla="*/ T92 w 164"/>
                  <a:gd name="T94" fmla="+- 0 761 689"/>
                  <a:gd name="T95" fmla="*/ 761 h 125"/>
                  <a:gd name="T96" fmla="+- 0 3588 3425"/>
                  <a:gd name="T97" fmla="*/ T96 w 164"/>
                  <a:gd name="T98" fmla="+- 0 756 689"/>
                  <a:gd name="T99" fmla="*/ 756 h 125"/>
                  <a:gd name="T100" fmla="+- 0 3588 3425"/>
                  <a:gd name="T101" fmla="*/ T100 w 164"/>
                  <a:gd name="T102" fmla="+- 0 744 689"/>
                  <a:gd name="T103" fmla="*/ 744 h 125"/>
                  <a:gd name="T104" fmla="+- 0 3586 3425"/>
                  <a:gd name="T105" fmla="*/ T104 w 164"/>
                  <a:gd name="T106" fmla="+- 0 737 689"/>
                  <a:gd name="T107" fmla="*/ 737 h 125"/>
                  <a:gd name="T108" fmla="+- 0 3578 3425"/>
                  <a:gd name="T109" fmla="*/ T108 w 164"/>
                  <a:gd name="T110" fmla="+- 0 722 689"/>
                  <a:gd name="T111" fmla="*/ 722 h 125"/>
                  <a:gd name="T112" fmla="+- 0 3574 3425"/>
                  <a:gd name="T113" fmla="*/ T112 w 164"/>
                  <a:gd name="T114" fmla="+- 0 715 689"/>
                  <a:gd name="T115" fmla="*/ 715 h 125"/>
                  <a:gd name="T116" fmla="+- 0 3569 3425"/>
                  <a:gd name="T117" fmla="*/ T116 w 164"/>
                  <a:gd name="T118" fmla="+- 0 710 689"/>
                  <a:gd name="T119" fmla="*/ 710 h 125"/>
                  <a:gd name="T120" fmla="+- 0 3564 3425"/>
                  <a:gd name="T121" fmla="*/ T120 w 164"/>
                  <a:gd name="T122" fmla="+- 0 708 689"/>
                  <a:gd name="T123" fmla="*/ 708 h 125"/>
                  <a:gd name="T124" fmla="+- 0 3552 3425"/>
                  <a:gd name="T125" fmla="*/ T124 w 164"/>
                  <a:gd name="T126" fmla="+- 0 698 689"/>
                  <a:gd name="T127" fmla="*/ 698 h 125"/>
                  <a:gd name="T128" fmla="+- 0 3538 3425"/>
                  <a:gd name="T129" fmla="*/ T128 w 164"/>
                  <a:gd name="T130" fmla="+- 0 694 689"/>
                  <a:gd name="T131" fmla="*/ 694 h 125"/>
                  <a:gd name="T132" fmla="+- 0 3530 3425"/>
                  <a:gd name="T133" fmla="*/ T132 w 164"/>
                  <a:gd name="T134" fmla="+- 0 689 689"/>
                  <a:gd name="T135" fmla="*/ 689 h 12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164" h="125">
                    <a:moveTo>
                      <a:pt x="105" y="0"/>
                    </a:moveTo>
                    <a:lnTo>
                      <a:pt x="60" y="0"/>
                    </a:lnTo>
                    <a:lnTo>
                      <a:pt x="53" y="5"/>
                    </a:lnTo>
                    <a:lnTo>
                      <a:pt x="36" y="9"/>
                    </a:lnTo>
                    <a:lnTo>
                      <a:pt x="26" y="19"/>
                    </a:lnTo>
                    <a:lnTo>
                      <a:pt x="19" y="21"/>
                    </a:lnTo>
                    <a:lnTo>
                      <a:pt x="14" y="26"/>
                    </a:lnTo>
                    <a:lnTo>
                      <a:pt x="12" y="33"/>
                    </a:lnTo>
                    <a:lnTo>
                      <a:pt x="2" y="43"/>
                    </a:lnTo>
                    <a:lnTo>
                      <a:pt x="0" y="48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7" y="84"/>
                    </a:lnTo>
                    <a:lnTo>
                      <a:pt x="14" y="96"/>
                    </a:lnTo>
                    <a:lnTo>
                      <a:pt x="26" y="105"/>
                    </a:lnTo>
                    <a:lnTo>
                      <a:pt x="36" y="113"/>
                    </a:lnTo>
                    <a:lnTo>
                      <a:pt x="53" y="117"/>
                    </a:lnTo>
                    <a:lnTo>
                      <a:pt x="60" y="120"/>
                    </a:lnTo>
                    <a:lnTo>
                      <a:pt x="67" y="122"/>
                    </a:lnTo>
                    <a:lnTo>
                      <a:pt x="98" y="122"/>
                    </a:lnTo>
                    <a:lnTo>
                      <a:pt x="105" y="120"/>
                    </a:lnTo>
                    <a:lnTo>
                      <a:pt x="113" y="117"/>
                    </a:lnTo>
                    <a:lnTo>
                      <a:pt x="127" y="113"/>
                    </a:lnTo>
                    <a:lnTo>
                      <a:pt x="161" y="72"/>
                    </a:lnTo>
                    <a:lnTo>
                      <a:pt x="163" y="67"/>
                    </a:lnTo>
                    <a:lnTo>
                      <a:pt x="163" y="55"/>
                    </a:lnTo>
                    <a:lnTo>
                      <a:pt x="161" y="48"/>
                    </a:lnTo>
                    <a:lnTo>
                      <a:pt x="153" y="33"/>
                    </a:lnTo>
                    <a:lnTo>
                      <a:pt x="149" y="26"/>
                    </a:lnTo>
                    <a:lnTo>
                      <a:pt x="144" y="21"/>
                    </a:lnTo>
                    <a:lnTo>
                      <a:pt x="139" y="19"/>
                    </a:lnTo>
                    <a:lnTo>
                      <a:pt x="127" y="9"/>
                    </a:lnTo>
                    <a:lnTo>
                      <a:pt x="113" y="5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42" name="Group 333"/>
            <p:cNvGrpSpPr>
              <a:grpSpLocks/>
            </p:cNvGrpSpPr>
            <p:nvPr/>
          </p:nvGrpSpPr>
          <p:grpSpPr bwMode="auto">
            <a:xfrm>
              <a:off x="3463" y="718"/>
              <a:ext cx="92" cy="68"/>
              <a:chOff x="3463" y="718"/>
              <a:chExt cx="92" cy="68"/>
            </a:xfrm>
          </p:grpSpPr>
          <p:sp>
            <p:nvSpPr>
              <p:cNvPr id="3246" name="Freeform 334"/>
              <p:cNvSpPr>
                <a:spLocks/>
              </p:cNvSpPr>
              <p:nvPr/>
            </p:nvSpPr>
            <p:spPr bwMode="auto">
              <a:xfrm>
                <a:off x="3463" y="718"/>
                <a:ext cx="92" cy="68"/>
              </a:xfrm>
              <a:custGeom>
                <a:avLst/>
                <a:gdLst>
                  <a:gd name="T0" fmla="+- 0 3518 3463"/>
                  <a:gd name="T1" fmla="*/ T0 w 92"/>
                  <a:gd name="T2" fmla="+- 0 718 718"/>
                  <a:gd name="T3" fmla="*/ 718 h 68"/>
                  <a:gd name="T4" fmla="+- 0 3497 3463"/>
                  <a:gd name="T5" fmla="*/ T4 w 92"/>
                  <a:gd name="T6" fmla="+- 0 718 718"/>
                  <a:gd name="T7" fmla="*/ 718 h 68"/>
                  <a:gd name="T8" fmla="+- 0 3490 3463"/>
                  <a:gd name="T9" fmla="*/ T8 w 92"/>
                  <a:gd name="T10" fmla="+- 0 720 718"/>
                  <a:gd name="T11" fmla="*/ 720 h 68"/>
                  <a:gd name="T12" fmla="+- 0 3480 3463"/>
                  <a:gd name="T13" fmla="*/ T12 w 92"/>
                  <a:gd name="T14" fmla="+- 0 722 718"/>
                  <a:gd name="T15" fmla="*/ 722 h 68"/>
                  <a:gd name="T16" fmla="+- 0 3478 3463"/>
                  <a:gd name="T17" fmla="*/ T16 w 92"/>
                  <a:gd name="T18" fmla="+- 0 727 718"/>
                  <a:gd name="T19" fmla="*/ 727 h 68"/>
                  <a:gd name="T20" fmla="+- 0 3468 3463"/>
                  <a:gd name="T21" fmla="*/ T20 w 92"/>
                  <a:gd name="T22" fmla="+- 0 730 718"/>
                  <a:gd name="T23" fmla="*/ 730 h 68"/>
                  <a:gd name="T24" fmla="+- 0 3468 3463"/>
                  <a:gd name="T25" fmla="*/ T24 w 92"/>
                  <a:gd name="T26" fmla="+- 0 737 718"/>
                  <a:gd name="T27" fmla="*/ 737 h 68"/>
                  <a:gd name="T28" fmla="+- 0 3463 3463"/>
                  <a:gd name="T29" fmla="*/ T28 w 92"/>
                  <a:gd name="T30" fmla="+- 0 744 718"/>
                  <a:gd name="T31" fmla="*/ 744 h 68"/>
                  <a:gd name="T32" fmla="+- 0 3463 3463"/>
                  <a:gd name="T33" fmla="*/ T32 w 92"/>
                  <a:gd name="T34" fmla="+- 0 756 718"/>
                  <a:gd name="T35" fmla="*/ 756 h 68"/>
                  <a:gd name="T36" fmla="+- 0 3468 3463"/>
                  <a:gd name="T37" fmla="*/ T36 w 92"/>
                  <a:gd name="T38" fmla="+- 0 763 718"/>
                  <a:gd name="T39" fmla="*/ 763 h 68"/>
                  <a:gd name="T40" fmla="+- 0 3468 3463"/>
                  <a:gd name="T41" fmla="*/ T40 w 92"/>
                  <a:gd name="T42" fmla="+- 0 768 718"/>
                  <a:gd name="T43" fmla="*/ 768 h 68"/>
                  <a:gd name="T44" fmla="+- 0 3478 3463"/>
                  <a:gd name="T45" fmla="*/ T44 w 92"/>
                  <a:gd name="T46" fmla="+- 0 773 718"/>
                  <a:gd name="T47" fmla="*/ 773 h 68"/>
                  <a:gd name="T48" fmla="+- 0 3480 3463"/>
                  <a:gd name="T49" fmla="*/ T48 w 92"/>
                  <a:gd name="T50" fmla="+- 0 775 718"/>
                  <a:gd name="T51" fmla="*/ 775 h 68"/>
                  <a:gd name="T52" fmla="+- 0 3490 3463"/>
                  <a:gd name="T53" fmla="*/ T52 w 92"/>
                  <a:gd name="T54" fmla="+- 0 780 718"/>
                  <a:gd name="T55" fmla="*/ 780 h 68"/>
                  <a:gd name="T56" fmla="+- 0 3497 3463"/>
                  <a:gd name="T57" fmla="*/ T56 w 92"/>
                  <a:gd name="T58" fmla="+- 0 782 718"/>
                  <a:gd name="T59" fmla="*/ 782 h 68"/>
                  <a:gd name="T60" fmla="+- 0 3509 3463"/>
                  <a:gd name="T61" fmla="*/ T60 w 92"/>
                  <a:gd name="T62" fmla="+- 0 785 718"/>
                  <a:gd name="T63" fmla="*/ 785 h 68"/>
                  <a:gd name="T64" fmla="+- 0 3518 3463"/>
                  <a:gd name="T65" fmla="*/ T64 w 92"/>
                  <a:gd name="T66" fmla="+- 0 782 718"/>
                  <a:gd name="T67" fmla="*/ 782 h 68"/>
                  <a:gd name="T68" fmla="+- 0 3526 3463"/>
                  <a:gd name="T69" fmla="*/ T68 w 92"/>
                  <a:gd name="T70" fmla="+- 0 780 718"/>
                  <a:gd name="T71" fmla="*/ 780 h 68"/>
                  <a:gd name="T72" fmla="+- 0 3533 3463"/>
                  <a:gd name="T73" fmla="*/ T72 w 92"/>
                  <a:gd name="T74" fmla="+- 0 775 718"/>
                  <a:gd name="T75" fmla="*/ 775 h 68"/>
                  <a:gd name="T76" fmla="+- 0 3540 3463"/>
                  <a:gd name="T77" fmla="*/ T76 w 92"/>
                  <a:gd name="T78" fmla="+- 0 773 718"/>
                  <a:gd name="T79" fmla="*/ 773 h 68"/>
                  <a:gd name="T80" fmla="+- 0 3550 3463"/>
                  <a:gd name="T81" fmla="*/ T80 w 92"/>
                  <a:gd name="T82" fmla="+- 0 763 718"/>
                  <a:gd name="T83" fmla="*/ 763 h 68"/>
                  <a:gd name="T84" fmla="+- 0 3552 3463"/>
                  <a:gd name="T85" fmla="*/ T84 w 92"/>
                  <a:gd name="T86" fmla="+- 0 756 718"/>
                  <a:gd name="T87" fmla="*/ 756 h 68"/>
                  <a:gd name="T88" fmla="+- 0 3554 3463"/>
                  <a:gd name="T89" fmla="*/ T88 w 92"/>
                  <a:gd name="T90" fmla="+- 0 751 718"/>
                  <a:gd name="T91" fmla="*/ 751 h 68"/>
                  <a:gd name="T92" fmla="+- 0 3550 3463"/>
                  <a:gd name="T93" fmla="*/ T92 w 92"/>
                  <a:gd name="T94" fmla="+- 0 737 718"/>
                  <a:gd name="T95" fmla="*/ 737 h 68"/>
                  <a:gd name="T96" fmla="+- 0 3545 3463"/>
                  <a:gd name="T97" fmla="*/ T96 w 92"/>
                  <a:gd name="T98" fmla="+- 0 730 718"/>
                  <a:gd name="T99" fmla="*/ 730 h 68"/>
                  <a:gd name="T100" fmla="+- 0 3540 3463"/>
                  <a:gd name="T101" fmla="*/ T100 w 92"/>
                  <a:gd name="T102" fmla="+- 0 727 718"/>
                  <a:gd name="T103" fmla="*/ 727 h 68"/>
                  <a:gd name="T104" fmla="+- 0 3533 3463"/>
                  <a:gd name="T105" fmla="*/ T104 w 92"/>
                  <a:gd name="T106" fmla="+- 0 722 718"/>
                  <a:gd name="T107" fmla="*/ 722 h 68"/>
                  <a:gd name="T108" fmla="+- 0 3518 3463"/>
                  <a:gd name="T109" fmla="*/ T108 w 92"/>
                  <a:gd name="T110" fmla="+- 0 718 718"/>
                  <a:gd name="T111" fmla="*/ 718 h 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</a:cxnLst>
                <a:rect l="0" t="0" r="r" b="b"/>
                <a:pathLst>
                  <a:path w="92" h="68">
                    <a:moveTo>
                      <a:pt x="55" y="0"/>
                    </a:moveTo>
                    <a:lnTo>
                      <a:pt x="34" y="0"/>
                    </a:lnTo>
                    <a:lnTo>
                      <a:pt x="27" y="2"/>
                    </a:lnTo>
                    <a:lnTo>
                      <a:pt x="17" y="4"/>
                    </a:lnTo>
                    <a:lnTo>
                      <a:pt x="15" y="9"/>
                    </a:lnTo>
                    <a:lnTo>
                      <a:pt x="5" y="12"/>
                    </a:lnTo>
                    <a:lnTo>
                      <a:pt x="5" y="19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5" y="45"/>
                    </a:lnTo>
                    <a:lnTo>
                      <a:pt x="5" y="50"/>
                    </a:lnTo>
                    <a:lnTo>
                      <a:pt x="15" y="55"/>
                    </a:lnTo>
                    <a:lnTo>
                      <a:pt x="17" y="57"/>
                    </a:lnTo>
                    <a:lnTo>
                      <a:pt x="27" y="62"/>
                    </a:lnTo>
                    <a:lnTo>
                      <a:pt x="34" y="64"/>
                    </a:lnTo>
                    <a:lnTo>
                      <a:pt x="46" y="67"/>
                    </a:lnTo>
                    <a:lnTo>
                      <a:pt x="55" y="64"/>
                    </a:lnTo>
                    <a:lnTo>
                      <a:pt x="63" y="62"/>
                    </a:lnTo>
                    <a:lnTo>
                      <a:pt x="70" y="57"/>
                    </a:lnTo>
                    <a:lnTo>
                      <a:pt x="77" y="55"/>
                    </a:lnTo>
                    <a:lnTo>
                      <a:pt x="87" y="45"/>
                    </a:lnTo>
                    <a:lnTo>
                      <a:pt x="89" y="38"/>
                    </a:lnTo>
                    <a:lnTo>
                      <a:pt x="91" y="33"/>
                    </a:lnTo>
                    <a:lnTo>
                      <a:pt x="87" y="19"/>
                    </a:lnTo>
                    <a:lnTo>
                      <a:pt x="82" y="12"/>
                    </a:lnTo>
                    <a:lnTo>
                      <a:pt x="77" y="9"/>
                    </a:lnTo>
                    <a:lnTo>
                      <a:pt x="70" y="4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B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43" name="Group 331"/>
            <p:cNvGrpSpPr>
              <a:grpSpLocks/>
            </p:cNvGrpSpPr>
            <p:nvPr/>
          </p:nvGrpSpPr>
          <p:grpSpPr bwMode="auto">
            <a:xfrm>
              <a:off x="98" y="1920"/>
              <a:ext cx="80" cy="106"/>
              <a:chOff x="98" y="1920"/>
              <a:chExt cx="80" cy="106"/>
            </a:xfrm>
          </p:grpSpPr>
          <p:sp>
            <p:nvSpPr>
              <p:cNvPr id="3245" name="Freeform 332"/>
              <p:cNvSpPr>
                <a:spLocks/>
              </p:cNvSpPr>
              <p:nvPr/>
            </p:nvSpPr>
            <p:spPr bwMode="auto">
              <a:xfrm>
                <a:off x="98" y="1920"/>
                <a:ext cx="80" cy="106"/>
              </a:xfrm>
              <a:custGeom>
                <a:avLst/>
                <a:gdLst>
                  <a:gd name="T0" fmla="+- 0 101 98"/>
                  <a:gd name="T1" fmla="*/ T0 w 80"/>
                  <a:gd name="T2" fmla="+- 0 1920 1920"/>
                  <a:gd name="T3" fmla="*/ 1920 h 106"/>
                  <a:gd name="T4" fmla="+- 0 98 98"/>
                  <a:gd name="T5" fmla="*/ T4 w 80"/>
                  <a:gd name="T6" fmla="+- 0 1920 1920"/>
                  <a:gd name="T7" fmla="*/ 1920 h 106"/>
                  <a:gd name="T8" fmla="+- 0 98 98"/>
                  <a:gd name="T9" fmla="*/ T8 w 80"/>
                  <a:gd name="T10" fmla="+- 0 1954 1920"/>
                  <a:gd name="T11" fmla="*/ 1954 h 106"/>
                  <a:gd name="T12" fmla="+- 0 103 98"/>
                  <a:gd name="T13" fmla="*/ T12 w 80"/>
                  <a:gd name="T14" fmla="+- 0 1973 1920"/>
                  <a:gd name="T15" fmla="*/ 1973 h 106"/>
                  <a:gd name="T16" fmla="+- 0 110 98"/>
                  <a:gd name="T17" fmla="*/ T16 w 80"/>
                  <a:gd name="T18" fmla="+- 0 1980 1920"/>
                  <a:gd name="T19" fmla="*/ 1980 h 106"/>
                  <a:gd name="T20" fmla="+- 0 113 98"/>
                  <a:gd name="T21" fmla="*/ T20 w 80"/>
                  <a:gd name="T22" fmla="+- 0 1987 1920"/>
                  <a:gd name="T23" fmla="*/ 1987 h 106"/>
                  <a:gd name="T24" fmla="+- 0 118 98"/>
                  <a:gd name="T25" fmla="*/ T24 w 80"/>
                  <a:gd name="T26" fmla="+- 0 1994 1920"/>
                  <a:gd name="T27" fmla="*/ 1994 h 106"/>
                  <a:gd name="T28" fmla="+- 0 120 98"/>
                  <a:gd name="T29" fmla="*/ T28 w 80"/>
                  <a:gd name="T30" fmla="+- 0 2002 1920"/>
                  <a:gd name="T31" fmla="*/ 2002 h 106"/>
                  <a:gd name="T32" fmla="+- 0 125 98"/>
                  <a:gd name="T33" fmla="*/ T32 w 80"/>
                  <a:gd name="T34" fmla="+- 0 2006 1920"/>
                  <a:gd name="T35" fmla="*/ 2006 h 106"/>
                  <a:gd name="T36" fmla="+- 0 132 98"/>
                  <a:gd name="T37" fmla="*/ T36 w 80"/>
                  <a:gd name="T38" fmla="+- 0 2014 1920"/>
                  <a:gd name="T39" fmla="*/ 2014 h 106"/>
                  <a:gd name="T40" fmla="+- 0 137 98"/>
                  <a:gd name="T41" fmla="*/ T40 w 80"/>
                  <a:gd name="T42" fmla="+- 0 2016 1920"/>
                  <a:gd name="T43" fmla="*/ 2016 h 106"/>
                  <a:gd name="T44" fmla="+- 0 178 98"/>
                  <a:gd name="T45" fmla="*/ T44 w 80"/>
                  <a:gd name="T46" fmla="+- 0 2026 1920"/>
                  <a:gd name="T47" fmla="*/ 2026 h 106"/>
                  <a:gd name="T48" fmla="+- 0 168 98"/>
                  <a:gd name="T49" fmla="*/ T48 w 80"/>
                  <a:gd name="T50" fmla="+- 0 2016 1920"/>
                  <a:gd name="T51" fmla="*/ 2016 h 106"/>
                  <a:gd name="T52" fmla="+- 0 161 98"/>
                  <a:gd name="T53" fmla="*/ T52 w 80"/>
                  <a:gd name="T54" fmla="+- 0 2011 1920"/>
                  <a:gd name="T55" fmla="*/ 2011 h 106"/>
                  <a:gd name="T56" fmla="+- 0 156 98"/>
                  <a:gd name="T57" fmla="*/ T56 w 80"/>
                  <a:gd name="T58" fmla="+- 0 2002 1920"/>
                  <a:gd name="T59" fmla="*/ 2002 h 106"/>
                  <a:gd name="T60" fmla="+- 0 151 98"/>
                  <a:gd name="T61" fmla="*/ T60 w 80"/>
                  <a:gd name="T62" fmla="+- 0 1994 1920"/>
                  <a:gd name="T63" fmla="*/ 1994 h 106"/>
                  <a:gd name="T64" fmla="+- 0 146 98"/>
                  <a:gd name="T65" fmla="*/ T64 w 80"/>
                  <a:gd name="T66" fmla="+- 0 1982 1920"/>
                  <a:gd name="T67" fmla="*/ 1982 h 106"/>
                  <a:gd name="T68" fmla="+- 0 142 98"/>
                  <a:gd name="T69" fmla="*/ T68 w 80"/>
                  <a:gd name="T70" fmla="+- 0 1975 1920"/>
                  <a:gd name="T71" fmla="*/ 1975 h 106"/>
                  <a:gd name="T72" fmla="+- 0 142 98"/>
                  <a:gd name="T73" fmla="*/ T72 w 80"/>
                  <a:gd name="T74" fmla="+- 0 1968 1920"/>
                  <a:gd name="T75" fmla="*/ 1968 h 106"/>
                  <a:gd name="T76" fmla="+- 0 139 98"/>
                  <a:gd name="T77" fmla="*/ T76 w 80"/>
                  <a:gd name="T78" fmla="+- 0 1961 1920"/>
                  <a:gd name="T79" fmla="*/ 1961 h 106"/>
                  <a:gd name="T80" fmla="+- 0 139 98"/>
                  <a:gd name="T81" fmla="*/ T80 w 80"/>
                  <a:gd name="T82" fmla="+- 0 1954 1920"/>
                  <a:gd name="T83" fmla="*/ 1954 h 106"/>
                  <a:gd name="T84" fmla="+- 0 137 98"/>
                  <a:gd name="T85" fmla="*/ T84 w 80"/>
                  <a:gd name="T86" fmla="+- 0 1946 1920"/>
                  <a:gd name="T87" fmla="*/ 1946 h 106"/>
                  <a:gd name="T88" fmla="+- 0 137 98"/>
                  <a:gd name="T89" fmla="*/ T88 w 80"/>
                  <a:gd name="T90" fmla="+- 0 1932 1920"/>
                  <a:gd name="T91" fmla="*/ 1932 h 106"/>
                  <a:gd name="T92" fmla="+- 0 101 98"/>
                  <a:gd name="T93" fmla="*/ T92 w 80"/>
                  <a:gd name="T94" fmla="+- 0 1920 1920"/>
                  <a:gd name="T95" fmla="*/ 1920 h 10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80" h="106">
                    <a:moveTo>
                      <a:pt x="3" y="0"/>
                    </a:moveTo>
                    <a:lnTo>
                      <a:pt x="0" y="0"/>
                    </a:lnTo>
                    <a:lnTo>
                      <a:pt x="0" y="34"/>
                    </a:lnTo>
                    <a:lnTo>
                      <a:pt x="5" y="53"/>
                    </a:lnTo>
                    <a:lnTo>
                      <a:pt x="12" y="60"/>
                    </a:lnTo>
                    <a:lnTo>
                      <a:pt x="15" y="67"/>
                    </a:lnTo>
                    <a:lnTo>
                      <a:pt x="20" y="74"/>
                    </a:lnTo>
                    <a:lnTo>
                      <a:pt x="22" y="82"/>
                    </a:lnTo>
                    <a:lnTo>
                      <a:pt x="27" y="86"/>
                    </a:lnTo>
                    <a:lnTo>
                      <a:pt x="34" y="94"/>
                    </a:lnTo>
                    <a:lnTo>
                      <a:pt x="39" y="96"/>
                    </a:lnTo>
                    <a:lnTo>
                      <a:pt x="80" y="106"/>
                    </a:lnTo>
                    <a:lnTo>
                      <a:pt x="70" y="96"/>
                    </a:lnTo>
                    <a:lnTo>
                      <a:pt x="63" y="91"/>
                    </a:lnTo>
                    <a:lnTo>
                      <a:pt x="58" y="82"/>
                    </a:lnTo>
                    <a:lnTo>
                      <a:pt x="53" y="74"/>
                    </a:lnTo>
                    <a:lnTo>
                      <a:pt x="48" y="62"/>
                    </a:lnTo>
                    <a:lnTo>
                      <a:pt x="44" y="55"/>
                    </a:lnTo>
                    <a:lnTo>
                      <a:pt x="44" y="48"/>
                    </a:lnTo>
                    <a:lnTo>
                      <a:pt x="41" y="41"/>
                    </a:lnTo>
                    <a:lnTo>
                      <a:pt x="41" y="34"/>
                    </a:lnTo>
                    <a:lnTo>
                      <a:pt x="39" y="26"/>
                    </a:lnTo>
                    <a:lnTo>
                      <a:pt x="39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44" name="Group 329"/>
            <p:cNvGrpSpPr>
              <a:grpSpLocks/>
            </p:cNvGrpSpPr>
            <p:nvPr/>
          </p:nvGrpSpPr>
          <p:grpSpPr bwMode="auto">
            <a:xfrm>
              <a:off x="1082" y="1589"/>
              <a:ext cx="108" cy="70"/>
              <a:chOff x="1082" y="1589"/>
              <a:chExt cx="108" cy="70"/>
            </a:xfrm>
          </p:grpSpPr>
          <p:sp>
            <p:nvSpPr>
              <p:cNvPr id="3244" name="Freeform 330"/>
              <p:cNvSpPr>
                <a:spLocks/>
              </p:cNvSpPr>
              <p:nvPr/>
            </p:nvSpPr>
            <p:spPr bwMode="auto">
              <a:xfrm>
                <a:off x="1082" y="1589"/>
                <a:ext cx="108" cy="70"/>
              </a:xfrm>
              <a:custGeom>
                <a:avLst/>
                <a:gdLst>
                  <a:gd name="T0" fmla="+- 0 1152 1082"/>
                  <a:gd name="T1" fmla="*/ T0 w 108"/>
                  <a:gd name="T2" fmla="+- 0 1589 1589"/>
                  <a:gd name="T3" fmla="*/ 1589 h 70"/>
                  <a:gd name="T4" fmla="+- 0 1082 1082"/>
                  <a:gd name="T5" fmla="*/ T4 w 108"/>
                  <a:gd name="T6" fmla="+- 0 1632 1589"/>
                  <a:gd name="T7" fmla="*/ 1632 h 70"/>
                  <a:gd name="T8" fmla="+- 0 1111 1082"/>
                  <a:gd name="T9" fmla="*/ T8 w 108"/>
                  <a:gd name="T10" fmla="+- 0 1658 1589"/>
                  <a:gd name="T11" fmla="*/ 1658 h 70"/>
                  <a:gd name="T12" fmla="+- 0 1190 1082"/>
                  <a:gd name="T13" fmla="*/ T12 w 108"/>
                  <a:gd name="T14" fmla="+- 0 1618 1589"/>
                  <a:gd name="T15" fmla="*/ 1618 h 70"/>
                  <a:gd name="T16" fmla="+- 0 1152 1082"/>
                  <a:gd name="T17" fmla="*/ T16 w 108"/>
                  <a:gd name="T18" fmla="+- 0 1589 1589"/>
                  <a:gd name="T19" fmla="*/ 1589 h 7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08" h="70">
                    <a:moveTo>
                      <a:pt x="70" y="0"/>
                    </a:moveTo>
                    <a:lnTo>
                      <a:pt x="0" y="43"/>
                    </a:lnTo>
                    <a:lnTo>
                      <a:pt x="29" y="69"/>
                    </a:lnTo>
                    <a:lnTo>
                      <a:pt x="108" y="29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45" name="Group 327"/>
            <p:cNvGrpSpPr>
              <a:grpSpLocks/>
            </p:cNvGrpSpPr>
            <p:nvPr/>
          </p:nvGrpSpPr>
          <p:grpSpPr bwMode="auto">
            <a:xfrm>
              <a:off x="1517" y="2011"/>
              <a:ext cx="312" cy="137"/>
              <a:chOff x="1517" y="2011"/>
              <a:chExt cx="312" cy="137"/>
            </a:xfrm>
          </p:grpSpPr>
          <p:sp>
            <p:nvSpPr>
              <p:cNvPr id="3243" name="Freeform 328"/>
              <p:cNvSpPr>
                <a:spLocks/>
              </p:cNvSpPr>
              <p:nvPr/>
            </p:nvSpPr>
            <p:spPr bwMode="auto">
              <a:xfrm>
                <a:off x="1517" y="2011"/>
                <a:ext cx="312" cy="137"/>
              </a:xfrm>
              <a:custGeom>
                <a:avLst/>
                <a:gdLst>
                  <a:gd name="T0" fmla="+- 0 1781 1517"/>
                  <a:gd name="T1" fmla="*/ T0 w 312"/>
                  <a:gd name="T2" fmla="+- 0 2011 2011"/>
                  <a:gd name="T3" fmla="*/ 2011 h 137"/>
                  <a:gd name="T4" fmla="+- 0 1517 1517"/>
                  <a:gd name="T5" fmla="*/ T4 w 312"/>
                  <a:gd name="T6" fmla="+- 0 2117 2011"/>
                  <a:gd name="T7" fmla="*/ 2117 h 137"/>
                  <a:gd name="T8" fmla="+- 0 1548 1517"/>
                  <a:gd name="T9" fmla="*/ T8 w 312"/>
                  <a:gd name="T10" fmla="+- 0 2148 2011"/>
                  <a:gd name="T11" fmla="*/ 2148 h 137"/>
                  <a:gd name="T12" fmla="+- 0 1829 1517"/>
                  <a:gd name="T13" fmla="*/ T12 w 312"/>
                  <a:gd name="T14" fmla="+- 0 2035 2011"/>
                  <a:gd name="T15" fmla="*/ 2035 h 137"/>
                  <a:gd name="T16" fmla="+- 0 1781 1517"/>
                  <a:gd name="T17" fmla="*/ T16 w 312"/>
                  <a:gd name="T18" fmla="+- 0 2011 2011"/>
                  <a:gd name="T19" fmla="*/ 2011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12" h="137">
                    <a:moveTo>
                      <a:pt x="264" y="0"/>
                    </a:moveTo>
                    <a:lnTo>
                      <a:pt x="0" y="106"/>
                    </a:lnTo>
                    <a:lnTo>
                      <a:pt x="31" y="137"/>
                    </a:lnTo>
                    <a:lnTo>
                      <a:pt x="312" y="24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46" name="Group 325"/>
            <p:cNvGrpSpPr>
              <a:grpSpLocks/>
            </p:cNvGrpSpPr>
            <p:nvPr/>
          </p:nvGrpSpPr>
          <p:grpSpPr bwMode="auto">
            <a:xfrm>
              <a:off x="1675" y="2206"/>
              <a:ext cx="471" cy="204"/>
              <a:chOff x="1675" y="2206"/>
              <a:chExt cx="471" cy="204"/>
            </a:xfrm>
          </p:grpSpPr>
          <p:sp>
            <p:nvSpPr>
              <p:cNvPr id="3242" name="Freeform 326"/>
              <p:cNvSpPr>
                <a:spLocks/>
              </p:cNvSpPr>
              <p:nvPr/>
            </p:nvSpPr>
            <p:spPr bwMode="auto">
              <a:xfrm>
                <a:off x="1675" y="2206"/>
                <a:ext cx="471" cy="204"/>
              </a:xfrm>
              <a:custGeom>
                <a:avLst/>
                <a:gdLst>
                  <a:gd name="T0" fmla="+- 0 2100 1675"/>
                  <a:gd name="T1" fmla="*/ T0 w 471"/>
                  <a:gd name="T2" fmla="+- 0 2206 2206"/>
                  <a:gd name="T3" fmla="*/ 2206 h 204"/>
                  <a:gd name="T4" fmla="+- 0 1675 1675"/>
                  <a:gd name="T5" fmla="*/ T4 w 471"/>
                  <a:gd name="T6" fmla="+- 0 2364 2206"/>
                  <a:gd name="T7" fmla="*/ 2364 h 204"/>
                  <a:gd name="T8" fmla="+- 0 1702 1675"/>
                  <a:gd name="T9" fmla="*/ T8 w 471"/>
                  <a:gd name="T10" fmla="+- 0 2410 2206"/>
                  <a:gd name="T11" fmla="*/ 2410 h 204"/>
                  <a:gd name="T12" fmla="+- 0 2146 1675"/>
                  <a:gd name="T13" fmla="*/ T12 w 471"/>
                  <a:gd name="T14" fmla="+- 0 2230 2206"/>
                  <a:gd name="T15" fmla="*/ 2230 h 204"/>
                  <a:gd name="T16" fmla="+- 0 2100 1675"/>
                  <a:gd name="T17" fmla="*/ T16 w 471"/>
                  <a:gd name="T18" fmla="+- 0 2206 2206"/>
                  <a:gd name="T19" fmla="*/ 2206 h 2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71" h="204">
                    <a:moveTo>
                      <a:pt x="425" y="0"/>
                    </a:moveTo>
                    <a:lnTo>
                      <a:pt x="0" y="158"/>
                    </a:lnTo>
                    <a:lnTo>
                      <a:pt x="27" y="204"/>
                    </a:lnTo>
                    <a:lnTo>
                      <a:pt x="471" y="24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47" name="Group 323"/>
            <p:cNvGrpSpPr>
              <a:grpSpLocks/>
            </p:cNvGrpSpPr>
            <p:nvPr/>
          </p:nvGrpSpPr>
          <p:grpSpPr bwMode="auto">
            <a:xfrm>
              <a:off x="3058" y="2158"/>
              <a:ext cx="72" cy="56"/>
              <a:chOff x="3058" y="2158"/>
              <a:chExt cx="72" cy="56"/>
            </a:xfrm>
          </p:grpSpPr>
          <p:sp>
            <p:nvSpPr>
              <p:cNvPr id="3241" name="Freeform 324"/>
              <p:cNvSpPr>
                <a:spLocks/>
              </p:cNvSpPr>
              <p:nvPr/>
            </p:nvSpPr>
            <p:spPr bwMode="auto">
              <a:xfrm>
                <a:off x="3058" y="2158"/>
                <a:ext cx="72" cy="56"/>
              </a:xfrm>
              <a:custGeom>
                <a:avLst/>
                <a:gdLst>
                  <a:gd name="T0" fmla="+- 0 3096 3058"/>
                  <a:gd name="T1" fmla="*/ T0 w 72"/>
                  <a:gd name="T2" fmla="+- 0 2158 2158"/>
                  <a:gd name="T3" fmla="*/ 2158 h 56"/>
                  <a:gd name="T4" fmla="+- 0 3079 3058"/>
                  <a:gd name="T5" fmla="*/ T4 w 72"/>
                  <a:gd name="T6" fmla="+- 0 2158 2158"/>
                  <a:gd name="T7" fmla="*/ 2158 h 56"/>
                  <a:gd name="T8" fmla="+- 0 3077 3058"/>
                  <a:gd name="T9" fmla="*/ T8 w 72"/>
                  <a:gd name="T10" fmla="+- 0 2162 2158"/>
                  <a:gd name="T11" fmla="*/ 2162 h 56"/>
                  <a:gd name="T12" fmla="+- 0 3067 3058"/>
                  <a:gd name="T13" fmla="*/ T12 w 72"/>
                  <a:gd name="T14" fmla="+- 0 2165 2158"/>
                  <a:gd name="T15" fmla="*/ 2165 h 56"/>
                  <a:gd name="T16" fmla="+- 0 3065 3058"/>
                  <a:gd name="T17" fmla="*/ T16 w 72"/>
                  <a:gd name="T18" fmla="+- 0 2170 2158"/>
                  <a:gd name="T19" fmla="*/ 2170 h 56"/>
                  <a:gd name="T20" fmla="+- 0 3060 3058"/>
                  <a:gd name="T21" fmla="*/ T20 w 72"/>
                  <a:gd name="T22" fmla="+- 0 2172 2158"/>
                  <a:gd name="T23" fmla="*/ 2172 h 56"/>
                  <a:gd name="T24" fmla="+- 0 3058 3058"/>
                  <a:gd name="T25" fmla="*/ T24 w 72"/>
                  <a:gd name="T26" fmla="+- 0 2179 2158"/>
                  <a:gd name="T27" fmla="*/ 2179 h 56"/>
                  <a:gd name="T28" fmla="+- 0 3058 3058"/>
                  <a:gd name="T29" fmla="*/ T28 w 72"/>
                  <a:gd name="T30" fmla="+- 0 2189 2158"/>
                  <a:gd name="T31" fmla="*/ 2189 h 56"/>
                  <a:gd name="T32" fmla="+- 0 3062 3058"/>
                  <a:gd name="T33" fmla="*/ T32 w 72"/>
                  <a:gd name="T34" fmla="+- 0 2201 2158"/>
                  <a:gd name="T35" fmla="*/ 2201 h 56"/>
                  <a:gd name="T36" fmla="+- 0 3067 3058"/>
                  <a:gd name="T37" fmla="*/ T36 w 72"/>
                  <a:gd name="T38" fmla="+- 0 2203 2158"/>
                  <a:gd name="T39" fmla="*/ 2203 h 56"/>
                  <a:gd name="T40" fmla="+- 0 3070 3058"/>
                  <a:gd name="T41" fmla="*/ T40 w 72"/>
                  <a:gd name="T42" fmla="+- 0 2206 2158"/>
                  <a:gd name="T43" fmla="*/ 2206 h 56"/>
                  <a:gd name="T44" fmla="+- 0 3077 3058"/>
                  <a:gd name="T45" fmla="*/ T44 w 72"/>
                  <a:gd name="T46" fmla="+- 0 2208 2158"/>
                  <a:gd name="T47" fmla="*/ 2208 h 56"/>
                  <a:gd name="T48" fmla="+- 0 3084 3058"/>
                  <a:gd name="T49" fmla="*/ T48 w 72"/>
                  <a:gd name="T50" fmla="+- 0 2213 2158"/>
                  <a:gd name="T51" fmla="*/ 2213 h 56"/>
                  <a:gd name="T52" fmla="+- 0 3098 3058"/>
                  <a:gd name="T53" fmla="*/ T52 w 72"/>
                  <a:gd name="T54" fmla="+- 0 2213 2158"/>
                  <a:gd name="T55" fmla="*/ 2213 h 56"/>
                  <a:gd name="T56" fmla="+- 0 3108 3058"/>
                  <a:gd name="T57" fmla="*/ T56 w 72"/>
                  <a:gd name="T58" fmla="+- 0 2208 2158"/>
                  <a:gd name="T59" fmla="*/ 2208 h 56"/>
                  <a:gd name="T60" fmla="+- 0 3120 3058"/>
                  <a:gd name="T61" fmla="*/ T60 w 72"/>
                  <a:gd name="T62" fmla="+- 0 2201 2158"/>
                  <a:gd name="T63" fmla="*/ 2201 h 56"/>
                  <a:gd name="T64" fmla="+- 0 3130 3058"/>
                  <a:gd name="T65" fmla="*/ T64 w 72"/>
                  <a:gd name="T66" fmla="+- 0 2194 2158"/>
                  <a:gd name="T67" fmla="*/ 2194 h 56"/>
                  <a:gd name="T68" fmla="+- 0 3130 3058"/>
                  <a:gd name="T69" fmla="*/ T68 w 72"/>
                  <a:gd name="T70" fmla="+- 0 2182 2158"/>
                  <a:gd name="T71" fmla="*/ 2182 h 56"/>
                  <a:gd name="T72" fmla="+- 0 3125 3058"/>
                  <a:gd name="T73" fmla="*/ T72 w 72"/>
                  <a:gd name="T74" fmla="+- 0 2172 2158"/>
                  <a:gd name="T75" fmla="*/ 2172 h 56"/>
                  <a:gd name="T76" fmla="+- 0 3115 3058"/>
                  <a:gd name="T77" fmla="*/ T76 w 72"/>
                  <a:gd name="T78" fmla="+- 0 2165 2158"/>
                  <a:gd name="T79" fmla="*/ 2165 h 56"/>
                  <a:gd name="T80" fmla="+- 0 3103 3058"/>
                  <a:gd name="T81" fmla="*/ T80 w 72"/>
                  <a:gd name="T82" fmla="+- 0 2160 2158"/>
                  <a:gd name="T83" fmla="*/ 2160 h 56"/>
                  <a:gd name="T84" fmla="+- 0 3096 3058"/>
                  <a:gd name="T85" fmla="*/ T84 w 72"/>
                  <a:gd name="T86" fmla="+- 0 2158 2158"/>
                  <a:gd name="T87" fmla="*/ 2158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72" h="56">
                    <a:moveTo>
                      <a:pt x="38" y="0"/>
                    </a:moveTo>
                    <a:lnTo>
                      <a:pt x="21" y="0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7" y="12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31"/>
                    </a:lnTo>
                    <a:lnTo>
                      <a:pt x="4" y="43"/>
                    </a:lnTo>
                    <a:lnTo>
                      <a:pt x="9" y="45"/>
                    </a:lnTo>
                    <a:lnTo>
                      <a:pt x="12" y="48"/>
                    </a:lnTo>
                    <a:lnTo>
                      <a:pt x="19" y="50"/>
                    </a:lnTo>
                    <a:lnTo>
                      <a:pt x="26" y="55"/>
                    </a:lnTo>
                    <a:lnTo>
                      <a:pt x="40" y="55"/>
                    </a:lnTo>
                    <a:lnTo>
                      <a:pt x="50" y="50"/>
                    </a:lnTo>
                    <a:lnTo>
                      <a:pt x="62" y="43"/>
                    </a:lnTo>
                    <a:lnTo>
                      <a:pt x="72" y="36"/>
                    </a:lnTo>
                    <a:lnTo>
                      <a:pt x="72" y="24"/>
                    </a:lnTo>
                    <a:lnTo>
                      <a:pt x="67" y="14"/>
                    </a:lnTo>
                    <a:lnTo>
                      <a:pt x="57" y="7"/>
                    </a:lnTo>
                    <a:lnTo>
                      <a:pt x="45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48" name="Group 314"/>
            <p:cNvGrpSpPr>
              <a:grpSpLocks/>
            </p:cNvGrpSpPr>
            <p:nvPr/>
          </p:nvGrpSpPr>
          <p:grpSpPr bwMode="auto">
            <a:xfrm>
              <a:off x="2642" y="1336"/>
              <a:ext cx="651" cy="466"/>
              <a:chOff x="2642" y="1336"/>
              <a:chExt cx="651" cy="466"/>
            </a:xfrm>
          </p:grpSpPr>
          <p:sp>
            <p:nvSpPr>
              <p:cNvPr id="3233" name="Freeform 322"/>
              <p:cNvSpPr>
                <a:spLocks/>
              </p:cNvSpPr>
              <p:nvPr/>
            </p:nvSpPr>
            <p:spPr bwMode="auto">
              <a:xfrm>
                <a:off x="2642" y="1336"/>
                <a:ext cx="651" cy="466"/>
              </a:xfrm>
              <a:custGeom>
                <a:avLst/>
                <a:gdLst>
                  <a:gd name="T0" fmla="+- 0 3211 2642"/>
                  <a:gd name="T1" fmla="*/ T0 w 651"/>
                  <a:gd name="T2" fmla="+- 0 1376 1336"/>
                  <a:gd name="T3" fmla="*/ 1376 h 466"/>
                  <a:gd name="T4" fmla="+- 0 3233 2642"/>
                  <a:gd name="T5" fmla="*/ T4 w 651"/>
                  <a:gd name="T6" fmla="+- 0 1382 1336"/>
                  <a:gd name="T7" fmla="*/ 1382 h 466"/>
                  <a:gd name="T8" fmla="+- 0 3242 2642"/>
                  <a:gd name="T9" fmla="*/ T8 w 651"/>
                  <a:gd name="T10" fmla="+- 0 1398 1336"/>
                  <a:gd name="T11" fmla="*/ 1398 h 466"/>
                  <a:gd name="T12" fmla="+- 0 3238 2642"/>
                  <a:gd name="T13" fmla="*/ T12 w 651"/>
                  <a:gd name="T14" fmla="+- 0 1422 1336"/>
                  <a:gd name="T15" fmla="*/ 1422 h 466"/>
                  <a:gd name="T16" fmla="+- 0 3230 2642"/>
                  <a:gd name="T17" fmla="*/ T16 w 651"/>
                  <a:gd name="T18" fmla="+- 0 1434 1336"/>
                  <a:gd name="T19" fmla="*/ 1434 h 466"/>
                  <a:gd name="T20" fmla="+- 0 3223 2642"/>
                  <a:gd name="T21" fmla="*/ T20 w 651"/>
                  <a:gd name="T22" fmla="+- 0 1448 1336"/>
                  <a:gd name="T23" fmla="*/ 1448 h 466"/>
                  <a:gd name="T24" fmla="+- 0 3211 2642"/>
                  <a:gd name="T25" fmla="*/ T24 w 651"/>
                  <a:gd name="T26" fmla="+- 0 1460 1336"/>
                  <a:gd name="T27" fmla="*/ 1460 h 466"/>
                  <a:gd name="T28" fmla="+- 0 3202 2642"/>
                  <a:gd name="T29" fmla="*/ T28 w 651"/>
                  <a:gd name="T30" fmla="+- 0 1474 1336"/>
                  <a:gd name="T31" fmla="*/ 1474 h 466"/>
                  <a:gd name="T32" fmla="+- 0 3178 2642"/>
                  <a:gd name="T33" fmla="*/ T32 w 651"/>
                  <a:gd name="T34" fmla="+- 0 1500 1336"/>
                  <a:gd name="T35" fmla="*/ 1500 h 466"/>
                  <a:gd name="T36" fmla="+- 0 3163 2642"/>
                  <a:gd name="T37" fmla="*/ T36 w 651"/>
                  <a:gd name="T38" fmla="+- 0 1516 1336"/>
                  <a:gd name="T39" fmla="*/ 1516 h 466"/>
                  <a:gd name="T40" fmla="+- 0 3149 2642"/>
                  <a:gd name="T41" fmla="*/ T40 w 651"/>
                  <a:gd name="T42" fmla="+- 0 1526 1336"/>
                  <a:gd name="T43" fmla="*/ 1526 h 466"/>
                  <a:gd name="T44" fmla="+- 0 3132 2642"/>
                  <a:gd name="T45" fmla="*/ T44 w 651"/>
                  <a:gd name="T46" fmla="+- 0 1546 1336"/>
                  <a:gd name="T47" fmla="*/ 1546 h 466"/>
                  <a:gd name="T48" fmla="+- 0 3122 2642"/>
                  <a:gd name="T49" fmla="*/ T48 w 651"/>
                  <a:gd name="T50" fmla="+- 0 1558 1336"/>
                  <a:gd name="T51" fmla="*/ 1558 h 466"/>
                  <a:gd name="T52" fmla="+- 0 3098 2642"/>
                  <a:gd name="T53" fmla="*/ T52 w 651"/>
                  <a:gd name="T54" fmla="+- 0 1580 1336"/>
                  <a:gd name="T55" fmla="*/ 1580 h 466"/>
                  <a:gd name="T56" fmla="+- 0 3082 2642"/>
                  <a:gd name="T57" fmla="*/ T56 w 651"/>
                  <a:gd name="T58" fmla="+- 0 1590 1336"/>
                  <a:gd name="T59" fmla="*/ 1590 h 466"/>
                  <a:gd name="T60" fmla="+- 0 3067 2642"/>
                  <a:gd name="T61" fmla="*/ T60 w 651"/>
                  <a:gd name="T62" fmla="+- 0 1602 1336"/>
                  <a:gd name="T63" fmla="*/ 1602 h 466"/>
                  <a:gd name="T64" fmla="+- 0 3043 2642"/>
                  <a:gd name="T65" fmla="*/ T64 w 651"/>
                  <a:gd name="T66" fmla="+- 0 1618 1336"/>
                  <a:gd name="T67" fmla="*/ 1618 h 466"/>
                  <a:gd name="T68" fmla="+- 0 3026 2642"/>
                  <a:gd name="T69" fmla="*/ T68 w 651"/>
                  <a:gd name="T70" fmla="+- 0 1630 1336"/>
                  <a:gd name="T71" fmla="*/ 1630 h 466"/>
                  <a:gd name="T72" fmla="+- 0 3007 2642"/>
                  <a:gd name="T73" fmla="*/ T72 w 651"/>
                  <a:gd name="T74" fmla="+- 0 1646 1336"/>
                  <a:gd name="T75" fmla="*/ 1646 h 466"/>
                  <a:gd name="T76" fmla="+- 0 2988 2642"/>
                  <a:gd name="T77" fmla="*/ T76 w 651"/>
                  <a:gd name="T78" fmla="+- 0 1660 1336"/>
                  <a:gd name="T79" fmla="*/ 1660 h 466"/>
                  <a:gd name="T80" fmla="+- 0 2976 2642"/>
                  <a:gd name="T81" fmla="*/ T80 w 651"/>
                  <a:gd name="T82" fmla="+- 0 1670 1336"/>
                  <a:gd name="T83" fmla="*/ 1670 h 466"/>
                  <a:gd name="T84" fmla="+- 0 2954 2642"/>
                  <a:gd name="T85" fmla="*/ T84 w 651"/>
                  <a:gd name="T86" fmla="+- 0 1690 1336"/>
                  <a:gd name="T87" fmla="*/ 1690 h 466"/>
                  <a:gd name="T88" fmla="+- 0 2938 2642"/>
                  <a:gd name="T89" fmla="*/ T88 w 651"/>
                  <a:gd name="T90" fmla="+- 0 1710 1336"/>
                  <a:gd name="T91" fmla="*/ 1710 h 466"/>
                  <a:gd name="T92" fmla="+- 0 2930 2642"/>
                  <a:gd name="T93" fmla="*/ T92 w 651"/>
                  <a:gd name="T94" fmla="+- 0 1724 1336"/>
                  <a:gd name="T95" fmla="*/ 1724 h 466"/>
                  <a:gd name="T96" fmla="+- 0 2918 2642"/>
                  <a:gd name="T97" fmla="*/ T96 w 651"/>
                  <a:gd name="T98" fmla="+- 0 1750 1336"/>
                  <a:gd name="T99" fmla="*/ 1750 h 466"/>
                  <a:gd name="T100" fmla="+- 0 2914 2642"/>
                  <a:gd name="T101" fmla="*/ T100 w 651"/>
                  <a:gd name="T102" fmla="+- 0 1774 1336"/>
                  <a:gd name="T103" fmla="*/ 1774 h 466"/>
                  <a:gd name="T104" fmla="+- 0 2971 2642"/>
                  <a:gd name="T105" fmla="*/ T104 w 651"/>
                  <a:gd name="T106" fmla="+- 0 1800 1336"/>
                  <a:gd name="T107" fmla="*/ 1800 h 466"/>
                  <a:gd name="T108" fmla="+- 0 3010 2642"/>
                  <a:gd name="T109" fmla="*/ T108 w 651"/>
                  <a:gd name="T110" fmla="+- 0 1798 1336"/>
                  <a:gd name="T111" fmla="*/ 1798 h 466"/>
                  <a:gd name="T112" fmla="+- 0 3007 2642"/>
                  <a:gd name="T113" fmla="*/ T112 w 651"/>
                  <a:gd name="T114" fmla="+- 0 1794 1336"/>
                  <a:gd name="T115" fmla="*/ 1794 h 466"/>
                  <a:gd name="T116" fmla="+- 0 2966 2642"/>
                  <a:gd name="T117" fmla="*/ T116 w 651"/>
                  <a:gd name="T118" fmla="+- 0 1782 1336"/>
                  <a:gd name="T119" fmla="*/ 1782 h 466"/>
                  <a:gd name="T120" fmla="+- 0 2954 2642"/>
                  <a:gd name="T121" fmla="*/ T120 w 651"/>
                  <a:gd name="T122" fmla="+- 0 1770 1336"/>
                  <a:gd name="T123" fmla="*/ 1770 h 466"/>
                  <a:gd name="T124" fmla="+- 0 2950 2642"/>
                  <a:gd name="T125" fmla="*/ T124 w 651"/>
                  <a:gd name="T126" fmla="+- 0 1762 1336"/>
                  <a:gd name="T127" fmla="*/ 1762 h 466"/>
                  <a:gd name="T128" fmla="+- 0 2954 2642"/>
                  <a:gd name="T129" fmla="*/ T128 w 651"/>
                  <a:gd name="T130" fmla="+- 0 1742 1336"/>
                  <a:gd name="T131" fmla="*/ 1742 h 466"/>
                  <a:gd name="T132" fmla="+- 0 2962 2642"/>
                  <a:gd name="T133" fmla="*/ T132 w 651"/>
                  <a:gd name="T134" fmla="+- 0 1730 1336"/>
                  <a:gd name="T135" fmla="*/ 1730 h 466"/>
                  <a:gd name="T136" fmla="+- 0 2974 2642"/>
                  <a:gd name="T137" fmla="*/ T136 w 651"/>
                  <a:gd name="T138" fmla="+- 0 1714 1336"/>
                  <a:gd name="T139" fmla="*/ 1714 h 466"/>
                  <a:gd name="T140" fmla="+- 0 2993 2642"/>
                  <a:gd name="T141" fmla="*/ T140 w 651"/>
                  <a:gd name="T142" fmla="+- 0 1696 1336"/>
                  <a:gd name="T143" fmla="*/ 1696 h 466"/>
                  <a:gd name="T144" fmla="+- 0 3007 2642"/>
                  <a:gd name="T145" fmla="*/ T144 w 651"/>
                  <a:gd name="T146" fmla="+- 0 1682 1336"/>
                  <a:gd name="T147" fmla="*/ 1682 h 466"/>
                  <a:gd name="T148" fmla="+- 0 3036 2642"/>
                  <a:gd name="T149" fmla="*/ T148 w 651"/>
                  <a:gd name="T150" fmla="+- 0 1660 1336"/>
                  <a:gd name="T151" fmla="*/ 1660 h 466"/>
                  <a:gd name="T152" fmla="+- 0 3058 2642"/>
                  <a:gd name="T153" fmla="*/ T152 w 651"/>
                  <a:gd name="T154" fmla="+- 0 1646 1336"/>
                  <a:gd name="T155" fmla="*/ 1646 h 466"/>
                  <a:gd name="T156" fmla="+- 0 3079 2642"/>
                  <a:gd name="T157" fmla="*/ T156 w 651"/>
                  <a:gd name="T158" fmla="+- 0 1632 1336"/>
                  <a:gd name="T159" fmla="*/ 1632 h 466"/>
                  <a:gd name="T160" fmla="+- 0 3106 2642"/>
                  <a:gd name="T161" fmla="*/ T160 w 651"/>
                  <a:gd name="T162" fmla="+- 0 1614 1336"/>
                  <a:gd name="T163" fmla="*/ 1614 h 466"/>
                  <a:gd name="T164" fmla="+- 0 3132 2642"/>
                  <a:gd name="T165" fmla="*/ T164 w 651"/>
                  <a:gd name="T166" fmla="+- 0 1594 1336"/>
                  <a:gd name="T167" fmla="*/ 1594 h 466"/>
                  <a:gd name="T168" fmla="+- 0 3149 2642"/>
                  <a:gd name="T169" fmla="*/ T168 w 651"/>
                  <a:gd name="T170" fmla="+- 0 1580 1336"/>
                  <a:gd name="T171" fmla="*/ 1580 h 466"/>
                  <a:gd name="T172" fmla="+- 0 3166 2642"/>
                  <a:gd name="T173" fmla="*/ T172 w 651"/>
                  <a:gd name="T174" fmla="+- 0 1568 1336"/>
                  <a:gd name="T175" fmla="*/ 1568 h 466"/>
                  <a:gd name="T176" fmla="+- 0 3197 2642"/>
                  <a:gd name="T177" fmla="*/ T176 w 651"/>
                  <a:gd name="T178" fmla="+- 0 1540 1336"/>
                  <a:gd name="T179" fmla="*/ 1540 h 466"/>
                  <a:gd name="T180" fmla="+- 0 3209 2642"/>
                  <a:gd name="T181" fmla="*/ T180 w 651"/>
                  <a:gd name="T182" fmla="+- 0 1526 1336"/>
                  <a:gd name="T183" fmla="*/ 1526 h 466"/>
                  <a:gd name="T184" fmla="+- 0 3221 2642"/>
                  <a:gd name="T185" fmla="*/ T184 w 651"/>
                  <a:gd name="T186" fmla="+- 0 1512 1336"/>
                  <a:gd name="T187" fmla="*/ 1512 h 466"/>
                  <a:gd name="T188" fmla="+- 0 3242 2642"/>
                  <a:gd name="T189" fmla="*/ T188 w 651"/>
                  <a:gd name="T190" fmla="+- 0 1488 1336"/>
                  <a:gd name="T191" fmla="*/ 1488 h 466"/>
                  <a:gd name="T192" fmla="+- 0 3257 2642"/>
                  <a:gd name="T193" fmla="*/ T192 w 651"/>
                  <a:gd name="T194" fmla="+- 0 1470 1336"/>
                  <a:gd name="T195" fmla="*/ 1470 h 466"/>
                  <a:gd name="T196" fmla="+- 0 3276 2642"/>
                  <a:gd name="T197" fmla="*/ T196 w 651"/>
                  <a:gd name="T198" fmla="+- 0 1440 1336"/>
                  <a:gd name="T199" fmla="*/ 1440 h 466"/>
                  <a:gd name="T200" fmla="+- 0 3286 2642"/>
                  <a:gd name="T201" fmla="*/ T200 w 651"/>
                  <a:gd name="T202" fmla="+- 0 1416 1336"/>
                  <a:gd name="T203" fmla="*/ 1416 h 466"/>
                  <a:gd name="T204" fmla="+- 0 3290 2642"/>
                  <a:gd name="T205" fmla="*/ T204 w 651"/>
                  <a:gd name="T206" fmla="+- 0 1398 1336"/>
                  <a:gd name="T207" fmla="*/ 1398 h 466"/>
                  <a:gd name="T208" fmla="+- 0 3293 2642"/>
                  <a:gd name="T209" fmla="*/ T208 w 651"/>
                  <a:gd name="T210" fmla="+- 0 1378 1336"/>
                  <a:gd name="T211" fmla="*/ 1378 h 4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</a:cxnLst>
                <a:rect l="0" t="0" r="r" b="b"/>
                <a:pathLst>
                  <a:path w="651" h="466">
                    <a:moveTo>
                      <a:pt x="650" y="40"/>
                    </a:moveTo>
                    <a:lnTo>
                      <a:pt x="569" y="40"/>
                    </a:lnTo>
                    <a:lnTo>
                      <a:pt x="581" y="42"/>
                    </a:lnTo>
                    <a:lnTo>
                      <a:pt x="591" y="46"/>
                    </a:lnTo>
                    <a:lnTo>
                      <a:pt x="598" y="54"/>
                    </a:lnTo>
                    <a:lnTo>
                      <a:pt x="600" y="62"/>
                    </a:lnTo>
                    <a:lnTo>
                      <a:pt x="600" y="76"/>
                    </a:lnTo>
                    <a:lnTo>
                      <a:pt x="596" y="86"/>
                    </a:lnTo>
                    <a:lnTo>
                      <a:pt x="593" y="92"/>
                    </a:lnTo>
                    <a:lnTo>
                      <a:pt x="588" y="98"/>
                    </a:lnTo>
                    <a:lnTo>
                      <a:pt x="586" y="104"/>
                    </a:lnTo>
                    <a:lnTo>
                      <a:pt x="581" y="112"/>
                    </a:lnTo>
                    <a:lnTo>
                      <a:pt x="579" y="120"/>
                    </a:lnTo>
                    <a:lnTo>
                      <a:pt x="569" y="124"/>
                    </a:lnTo>
                    <a:lnTo>
                      <a:pt x="567" y="130"/>
                    </a:lnTo>
                    <a:lnTo>
                      <a:pt x="560" y="138"/>
                    </a:lnTo>
                    <a:lnTo>
                      <a:pt x="555" y="146"/>
                    </a:lnTo>
                    <a:lnTo>
                      <a:pt x="536" y="164"/>
                    </a:lnTo>
                    <a:lnTo>
                      <a:pt x="528" y="174"/>
                    </a:lnTo>
                    <a:lnTo>
                      <a:pt x="521" y="180"/>
                    </a:lnTo>
                    <a:lnTo>
                      <a:pt x="516" y="186"/>
                    </a:lnTo>
                    <a:lnTo>
                      <a:pt x="507" y="190"/>
                    </a:lnTo>
                    <a:lnTo>
                      <a:pt x="502" y="198"/>
                    </a:lnTo>
                    <a:lnTo>
                      <a:pt x="490" y="210"/>
                    </a:lnTo>
                    <a:lnTo>
                      <a:pt x="485" y="218"/>
                    </a:lnTo>
                    <a:lnTo>
                      <a:pt x="480" y="222"/>
                    </a:lnTo>
                    <a:lnTo>
                      <a:pt x="466" y="232"/>
                    </a:lnTo>
                    <a:lnTo>
                      <a:pt x="456" y="244"/>
                    </a:lnTo>
                    <a:lnTo>
                      <a:pt x="447" y="246"/>
                    </a:lnTo>
                    <a:lnTo>
                      <a:pt x="440" y="254"/>
                    </a:lnTo>
                    <a:lnTo>
                      <a:pt x="432" y="258"/>
                    </a:lnTo>
                    <a:lnTo>
                      <a:pt x="425" y="266"/>
                    </a:lnTo>
                    <a:lnTo>
                      <a:pt x="416" y="268"/>
                    </a:lnTo>
                    <a:lnTo>
                      <a:pt x="401" y="282"/>
                    </a:lnTo>
                    <a:lnTo>
                      <a:pt x="394" y="286"/>
                    </a:lnTo>
                    <a:lnTo>
                      <a:pt x="384" y="294"/>
                    </a:lnTo>
                    <a:lnTo>
                      <a:pt x="370" y="304"/>
                    </a:lnTo>
                    <a:lnTo>
                      <a:pt x="365" y="310"/>
                    </a:lnTo>
                    <a:lnTo>
                      <a:pt x="353" y="316"/>
                    </a:lnTo>
                    <a:lnTo>
                      <a:pt x="346" y="324"/>
                    </a:lnTo>
                    <a:lnTo>
                      <a:pt x="341" y="330"/>
                    </a:lnTo>
                    <a:lnTo>
                      <a:pt x="334" y="334"/>
                    </a:lnTo>
                    <a:lnTo>
                      <a:pt x="324" y="342"/>
                    </a:lnTo>
                    <a:lnTo>
                      <a:pt x="312" y="354"/>
                    </a:lnTo>
                    <a:lnTo>
                      <a:pt x="308" y="362"/>
                    </a:lnTo>
                    <a:lnTo>
                      <a:pt x="296" y="374"/>
                    </a:lnTo>
                    <a:lnTo>
                      <a:pt x="293" y="380"/>
                    </a:lnTo>
                    <a:lnTo>
                      <a:pt x="288" y="388"/>
                    </a:lnTo>
                    <a:lnTo>
                      <a:pt x="284" y="392"/>
                    </a:lnTo>
                    <a:lnTo>
                      <a:pt x="276" y="414"/>
                    </a:lnTo>
                    <a:lnTo>
                      <a:pt x="272" y="422"/>
                    </a:lnTo>
                    <a:lnTo>
                      <a:pt x="272" y="438"/>
                    </a:lnTo>
                    <a:lnTo>
                      <a:pt x="320" y="466"/>
                    </a:lnTo>
                    <a:lnTo>
                      <a:pt x="329" y="464"/>
                    </a:lnTo>
                    <a:lnTo>
                      <a:pt x="360" y="464"/>
                    </a:lnTo>
                    <a:lnTo>
                      <a:pt x="368" y="462"/>
                    </a:lnTo>
                    <a:lnTo>
                      <a:pt x="372" y="462"/>
                    </a:lnTo>
                    <a:lnTo>
                      <a:pt x="365" y="458"/>
                    </a:lnTo>
                    <a:lnTo>
                      <a:pt x="353" y="458"/>
                    </a:lnTo>
                    <a:lnTo>
                      <a:pt x="324" y="446"/>
                    </a:lnTo>
                    <a:lnTo>
                      <a:pt x="317" y="440"/>
                    </a:lnTo>
                    <a:lnTo>
                      <a:pt x="312" y="434"/>
                    </a:lnTo>
                    <a:lnTo>
                      <a:pt x="310" y="428"/>
                    </a:lnTo>
                    <a:lnTo>
                      <a:pt x="308" y="426"/>
                    </a:lnTo>
                    <a:lnTo>
                      <a:pt x="308" y="414"/>
                    </a:lnTo>
                    <a:lnTo>
                      <a:pt x="312" y="406"/>
                    </a:lnTo>
                    <a:lnTo>
                      <a:pt x="312" y="400"/>
                    </a:lnTo>
                    <a:lnTo>
                      <a:pt x="320" y="394"/>
                    </a:lnTo>
                    <a:lnTo>
                      <a:pt x="324" y="386"/>
                    </a:lnTo>
                    <a:lnTo>
                      <a:pt x="332" y="378"/>
                    </a:lnTo>
                    <a:lnTo>
                      <a:pt x="339" y="366"/>
                    </a:lnTo>
                    <a:lnTo>
                      <a:pt x="351" y="360"/>
                    </a:lnTo>
                    <a:lnTo>
                      <a:pt x="356" y="352"/>
                    </a:lnTo>
                    <a:lnTo>
                      <a:pt x="365" y="346"/>
                    </a:lnTo>
                    <a:lnTo>
                      <a:pt x="380" y="338"/>
                    </a:lnTo>
                    <a:lnTo>
                      <a:pt x="394" y="324"/>
                    </a:lnTo>
                    <a:lnTo>
                      <a:pt x="406" y="318"/>
                    </a:lnTo>
                    <a:lnTo>
                      <a:pt x="416" y="310"/>
                    </a:lnTo>
                    <a:lnTo>
                      <a:pt x="425" y="304"/>
                    </a:lnTo>
                    <a:lnTo>
                      <a:pt x="437" y="296"/>
                    </a:lnTo>
                    <a:lnTo>
                      <a:pt x="456" y="284"/>
                    </a:lnTo>
                    <a:lnTo>
                      <a:pt x="464" y="278"/>
                    </a:lnTo>
                    <a:lnTo>
                      <a:pt x="473" y="272"/>
                    </a:lnTo>
                    <a:lnTo>
                      <a:pt x="490" y="258"/>
                    </a:lnTo>
                    <a:lnTo>
                      <a:pt x="497" y="250"/>
                    </a:lnTo>
                    <a:lnTo>
                      <a:pt x="507" y="244"/>
                    </a:lnTo>
                    <a:lnTo>
                      <a:pt x="516" y="236"/>
                    </a:lnTo>
                    <a:lnTo>
                      <a:pt x="524" y="232"/>
                    </a:lnTo>
                    <a:lnTo>
                      <a:pt x="545" y="210"/>
                    </a:lnTo>
                    <a:lnTo>
                      <a:pt x="555" y="204"/>
                    </a:lnTo>
                    <a:lnTo>
                      <a:pt x="560" y="198"/>
                    </a:lnTo>
                    <a:lnTo>
                      <a:pt x="567" y="190"/>
                    </a:lnTo>
                    <a:lnTo>
                      <a:pt x="569" y="184"/>
                    </a:lnTo>
                    <a:lnTo>
                      <a:pt x="579" y="176"/>
                    </a:lnTo>
                    <a:lnTo>
                      <a:pt x="588" y="162"/>
                    </a:lnTo>
                    <a:lnTo>
                      <a:pt x="600" y="152"/>
                    </a:lnTo>
                    <a:lnTo>
                      <a:pt x="610" y="138"/>
                    </a:lnTo>
                    <a:lnTo>
                      <a:pt x="615" y="134"/>
                    </a:lnTo>
                    <a:lnTo>
                      <a:pt x="632" y="106"/>
                    </a:lnTo>
                    <a:lnTo>
                      <a:pt x="634" y="104"/>
                    </a:lnTo>
                    <a:lnTo>
                      <a:pt x="639" y="90"/>
                    </a:lnTo>
                    <a:lnTo>
                      <a:pt x="644" y="80"/>
                    </a:lnTo>
                    <a:lnTo>
                      <a:pt x="646" y="68"/>
                    </a:lnTo>
                    <a:lnTo>
                      <a:pt x="648" y="62"/>
                    </a:lnTo>
                    <a:lnTo>
                      <a:pt x="648" y="52"/>
                    </a:lnTo>
                    <a:lnTo>
                      <a:pt x="651" y="42"/>
                    </a:lnTo>
                    <a:lnTo>
                      <a:pt x="650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34" name="Freeform 321"/>
              <p:cNvSpPr>
                <a:spLocks/>
              </p:cNvSpPr>
              <p:nvPr/>
            </p:nvSpPr>
            <p:spPr bwMode="auto">
              <a:xfrm>
                <a:off x="2642" y="1336"/>
                <a:ext cx="651" cy="466"/>
              </a:xfrm>
              <a:custGeom>
                <a:avLst/>
                <a:gdLst>
                  <a:gd name="T0" fmla="+- 0 2832 2642"/>
                  <a:gd name="T1" fmla="*/ T0 w 651"/>
                  <a:gd name="T2" fmla="+- 0 1474 1336"/>
                  <a:gd name="T3" fmla="*/ 1474 h 466"/>
                  <a:gd name="T4" fmla="+- 0 2794 2642"/>
                  <a:gd name="T5" fmla="*/ T4 w 651"/>
                  <a:gd name="T6" fmla="+- 0 1474 1336"/>
                  <a:gd name="T7" fmla="*/ 1474 h 466"/>
                  <a:gd name="T8" fmla="+- 0 2798 2642"/>
                  <a:gd name="T9" fmla="*/ T8 w 651"/>
                  <a:gd name="T10" fmla="+- 0 1476 1336"/>
                  <a:gd name="T11" fmla="*/ 1476 h 466"/>
                  <a:gd name="T12" fmla="+- 0 2803 2642"/>
                  <a:gd name="T13" fmla="*/ T12 w 651"/>
                  <a:gd name="T14" fmla="+- 0 1486 1336"/>
                  <a:gd name="T15" fmla="*/ 1486 h 466"/>
                  <a:gd name="T16" fmla="+- 0 2803 2642"/>
                  <a:gd name="T17" fmla="*/ T16 w 651"/>
                  <a:gd name="T18" fmla="+- 0 1508 1336"/>
                  <a:gd name="T19" fmla="*/ 1508 h 466"/>
                  <a:gd name="T20" fmla="+- 0 2806 2642"/>
                  <a:gd name="T21" fmla="*/ T20 w 651"/>
                  <a:gd name="T22" fmla="+- 0 1518 1336"/>
                  <a:gd name="T23" fmla="*/ 1518 h 466"/>
                  <a:gd name="T24" fmla="+- 0 2806 2642"/>
                  <a:gd name="T25" fmla="*/ T24 w 651"/>
                  <a:gd name="T26" fmla="+- 0 1602 1336"/>
                  <a:gd name="T27" fmla="*/ 1602 h 466"/>
                  <a:gd name="T28" fmla="+- 0 2808 2642"/>
                  <a:gd name="T29" fmla="*/ T28 w 651"/>
                  <a:gd name="T30" fmla="+- 0 1608 1336"/>
                  <a:gd name="T31" fmla="*/ 1608 h 466"/>
                  <a:gd name="T32" fmla="+- 0 2808 2642"/>
                  <a:gd name="T33" fmla="*/ T32 w 651"/>
                  <a:gd name="T34" fmla="+- 0 1666 1336"/>
                  <a:gd name="T35" fmla="*/ 1666 h 466"/>
                  <a:gd name="T36" fmla="+- 0 2810 2642"/>
                  <a:gd name="T37" fmla="*/ T36 w 651"/>
                  <a:gd name="T38" fmla="+- 0 1674 1336"/>
                  <a:gd name="T39" fmla="*/ 1674 h 466"/>
                  <a:gd name="T40" fmla="+- 0 2813 2642"/>
                  <a:gd name="T41" fmla="*/ T40 w 651"/>
                  <a:gd name="T42" fmla="+- 0 1678 1336"/>
                  <a:gd name="T43" fmla="*/ 1678 h 466"/>
                  <a:gd name="T44" fmla="+- 0 2813 2642"/>
                  <a:gd name="T45" fmla="*/ T44 w 651"/>
                  <a:gd name="T46" fmla="+- 0 1688 1336"/>
                  <a:gd name="T47" fmla="*/ 1688 h 466"/>
                  <a:gd name="T48" fmla="+- 0 2815 2642"/>
                  <a:gd name="T49" fmla="*/ T48 w 651"/>
                  <a:gd name="T50" fmla="+- 0 1700 1336"/>
                  <a:gd name="T51" fmla="*/ 1700 h 466"/>
                  <a:gd name="T52" fmla="+- 0 2820 2642"/>
                  <a:gd name="T53" fmla="*/ T52 w 651"/>
                  <a:gd name="T54" fmla="+- 0 1706 1336"/>
                  <a:gd name="T55" fmla="*/ 1706 h 466"/>
                  <a:gd name="T56" fmla="+- 0 2822 2642"/>
                  <a:gd name="T57" fmla="*/ T56 w 651"/>
                  <a:gd name="T58" fmla="+- 0 1716 1336"/>
                  <a:gd name="T59" fmla="*/ 1716 h 466"/>
                  <a:gd name="T60" fmla="+- 0 2832 2642"/>
                  <a:gd name="T61" fmla="*/ T60 w 651"/>
                  <a:gd name="T62" fmla="+- 0 1730 1336"/>
                  <a:gd name="T63" fmla="*/ 1730 h 466"/>
                  <a:gd name="T64" fmla="+- 0 2837 2642"/>
                  <a:gd name="T65" fmla="*/ T64 w 651"/>
                  <a:gd name="T66" fmla="+- 0 1736 1336"/>
                  <a:gd name="T67" fmla="*/ 1736 h 466"/>
                  <a:gd name="T68" fmla="+- 0 2844 2642"/>
                  <a:gd name="T69" fmla="*/ T68 w 651"/>
                  <a:gd name="T70" fmla="+- 0 1738 1336"/>
                  <a:gd name="T71" fmla="*/ 1738 h 466"/>
                  <a:gd name="T72" fmla="+- 0 2851 2642"/>
                  <a:gd name="T73" fmla="*/ T72 w 651"/>
                  <a:gd name="T74" fmla="+- 0 1742 1336"/>
                  <a:gd name="T75" fmla="*/ 1742 h 466"/>
                  <a:gd name="T76" fmla="+- 0 2868 2642"/>
                  <a:gd name="T77" fmla="*/ T76 w 651"/>
                  <a:gd name="T78" fmla="+- 0 1742 1336"/>
                  <a:gd name="T79" fmla="*/ 1742 h 466"/>
                  <a:gd name="T80" fmla="+- 0 2873 2642"/>
                  <a:gd name="T81" fmla="*/ T80 w 651"/>
                  <a:gd name="T82" fmla="+- 0 1740 1336"/>
                  <a:gd name="T83" fmla="*/ 1740 h 466"/>
                  <a:gd name="T84" fmla="+- 0 2880 2642"/>
                  <a:gd name="T85" fmla="*/ T84 w 651"/>
                  <a:gd name="T86" fmla="+- 0 1738 1336"/>
                  <a:gd name="T87" fmla="*/ 1738 h 466"/>
                  <a:gd name="T88" fmla="+- 0 2885 2642"/>
                  <a:gd name="T89" fmla="*/ T88 w 651"/>
                  <a:gd name="T90" fmla="+- 0 1736 1336"/>
                  <a:gd name="T91" fmla="*/ 1736 h 466"/>
                  <a:gd name="T92" fmla="+- 0 2899 2642"/>
                  <a:gd name="T93" fmla="*/ T92 w 651"/>
                  <a:gd name="T94" fmla="+- 0 1722 1336"/>
                  <a:gd name="T95" fmla="*/ 1722 h 466"/>
                  <a:gd name="T96" fmla="+- 0 2904 2642"/>
                  <a:gd name="T97" fmla="*/ T96 w 651"/>
                  <a:gd name="T98" fmla="+- 0 1714 1336"/>
                  <a:gd name="T99" fmla="*/ 1714 h 466"/>
                  <a:gd name="T100" fmla="+- 0 2905 2642"/>
                  <a:gd name="T101" fmla="*/ T100 w 651"/>
                  <a:gd name="T102" fmla="+- 0 1710 1336"/>
                  <a:gd name="T103" fmla="*/ 1710 h 466"/>
                  <a:gd name="T104" fmla="+- 0 2856 2642"/>
                  <a:gd name="T105" fmla="*/ T104 w 651"/>
                  <a:gd name="T106" fmla="+- 0 1710 1336"/>
                  <a:gd name="T107" fmla="*/ 1710 h 466"/>
                  <a:gd name="T108" fmla="+- 0 2851 2642"/>
                  <a:gd name="T109" fmla="*/ T108 w 651"/>
                  <a:gd name="T110" fmla="+- 0 1706 1336"/>
                  <a:gd name="T111" fmla="*/ 1706 h 466"/>
                  <a:gd name="T112" fmla="+- 0 2846 2642"/>
                  <a:gd name="T113" fmla="*/ T112 w 651"/>
                  <a:gd name="T114" fmla="+- 0 1698 1336"/>
                  <a:gd name="T115" fmla="*/ 1698 h 466"/>
                  <a:gd name="T116" fmla="+- 0 2842 2642"/>
                  <a:gd name="T117" fmla="*/ T116 w 651"/>
                  <a:gd name="T118" fmla="+- 0 1692 1336"/>
                  <a:gd name="T119" fmla="*/ 1692 h 466"/>
                  <a:gd name="T120" fmla="+- 0 2842 2642"/>
                  <a:gd name="T121" fmla="*/ T120 w 651"/>
                  <a:gd name="T122" fmla="+- 0 1670 1336"/>
                  <a:gd name="T123" fmla="*/ 1670 h 466"/>
                  <a:gd name="T124" fmla="+- 0 2839 2642"/>
                  <a:gd name="T125" fmla="*/ T124 w 651"/>
                  <a:gd name="T126" fmla="+- 0 1662 1336"/>
                  <a:gd name="T127" fmla="*/ 1662 h 466"/>
                  <a:gd name="T128" fmla="+- 0 2839 2642"/>
                  <a:gd name="T129" fmla="*/ T128 w 651"/>
                  <a:gd name="T130" fmla="+- 0 1652 1336"/>
                  <a:gd name="T131" fmla="*/ 1652 h 466"/>
                  <a:gd name="T132" fmla="+- 0 2837 2642"/>
                  <a:gd name="T133" fmla="*/ T132 w 651"/>
                  <a:gd name="T134" fmla="+- 0 1640 1336"/>
                  <a:gd name="T135" fmla="*/ 1640 h 466"/>
                  <a:gd name="T136" fmla="+- 0 2837 2642"/>
                  <a:gd name="T137" fmla="*/ T136 w 651"/>
                  <a:gd name="T138" fmla="+- 0 1586 1336"/>
                  <a:gd name="T139" fmla="*/ 1586 h 466"/>
                  <a:gd name="T140" fmla="+- 0 2834 2642"/>
                  <a:gd name="T141" fmla="*/ T140 w 651"/>
                  <a:gd name="T142" fmla="+- 0 1580 1336"/>
                  <a:gd name="T143" fmla="*/ 1580 h 466"/>
                  <a:gd name="T144" fmla="+- 0 2834 2642"/>
                  <a:gd name="T145" fmla="*/ T144 w 651"/>
                  <a:gd name="T146" fmla="+- 0 1536 1336"/>
                  <a:gd name="T147" fmla="*/ 1536 h 466"/>
                  <a:gd name="T148" fmla="+- 0 2832 2642"/>
                  <a:gd name="T149" fmla="*/ T148 w 651"/>
                  <a:gd name="T150" fmla="+- 0 1532 1336"/>
                  <a:gd name="T151" fmla="*/ 1532 h 466"/>
                  <a:gd name="T152" fmla="+- 0 2832 2642"/>
                  <a:gd name="T153" fmla="*/ T152 w 651"/>
                  <a:gd name="T154" fmla="+- 0 1476 1336"/>
                  <a:gd name="T155" fmla="*/ 1476 h 466"/>
                  <a:gd name="T156" fmla="+- 0 2832 2642"/>
                  <a:gd name="T157" fmla="*/ T156 w 651"/>
                  <a:gd name="T158" fmla="+- 0 1474 1336"/>
                  <a:gd name="T159" fmla="*/ 1474 h 4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</a:cxnLst>
                <a:rect l="0" t="0" r="r" b="b"/>
                <a:pathLst>
                  <a:path w="651" h="466">
                    <a:moveTo>
                      <a:pt x="190" y="138"/>
                    </a:moveTo>
                    <a:lnTo>
                      <a:pt x="152" y="138"/>
                    </a:lnTo>
                    <a:lnTo>
                      <a:pt x="156" y="140"/>
                    </a:lnTo>
                    <a:lnTo>
                      <a:pt x="161" y="150"/>
                    </a:lnTo>
                    <a:lnTo>
                      <a:pt x="161" y="172"/>
                    </a:lnTo>
                    <a:lnTo>
                      <a:pt x="164" y="182"/>
                    </a:lnTo>
                    <a:lnTo>
                      <a:pt x="164" y="266"/>
                    </a:lnTo>
                    <a:lnTo>
                      <a:pt x="166" y="272"/>
                    </a:lnTo>
                    <a:lnTo>
                      <a:pt x="166" y="330"/>
                    </a:lnTo>
                    <a:lnTo>
                      <a:pt x="168" y="338"/>
                    </a:lnTo>
                    <a:lnTo>
                      <a:pt x="171" y="342"/>
                    </a:lnTo>
                    <a:lnTo>
                      <a:pt x="171" y="352"/>
                    </a:lnTo>
                    <a:lnTo>
                      <a:pt x="173" y="364"/>
                    </a:lnTo>
                    <a:lnTo>
                      <a:pt x="178" y="370"/>
                    </a:lnTo>
                    <a:lnTo>
                      <a:pt x="180" y="380"/>
                    </a:lnTo>
                    <a:lnTo>
                      <a:pt x="190" y="394"/>
                    </a:lnTo>
                    <a:lnTo>
                      <a:pt x="195" y="400"/>
                    </a:lnTo>
                    <a:lnTo>
                      <a:pt x="202" y="402"/>
                    </a:lnTo>
                    <a:lnTo>
                      <a:pt x="209" y="406"/>
                    </a:lnTo>
                    <a:lnTo>
                      <a:pt x="226" y="406"/>
                    </a:lnTo>
                    <a:lnTo>
                      <a:pt x="231" y="404"/>
                    </a:lnTo>
                    <a:lnTo>
                      <a:pt x="238" y="402"/>
                    </a:lnTo>
                    <a:lnTo>
                      <a:pt x="243" y="400"/>
                    </a:lnTo>
                    <a:lnTo>
                      <a:pt x="257" y="386"/>
                    </a:lnTo>
                    <a:lnTo>
                      <a:pt x="262" y="378"/>
                    </a:lnTo>
                    <a:lnTo>
                      <a:pt x="263" y="374"/>
                    </a:lnTo>
                    <a:lnTo>
                      <a:pt x="214" y="374"/>
                    </a:lnTo>
                    <a:lnTo>
                      <a:pt x="209" y="370"/>
                    </a:lnTo>
                    <a:lnTo>
                      <a:pt x="204" y="362"/>
                    </a:lnTo>
                    <a:lnTo>
                      <a:pt x="200" y="356"/>
                    </a:lnTo>
                    <a:lnTo>
                      <a:pt x="200" y="334"/>
                    </a:lnTo>
                    <a:lnTo>
                      <a:pt x="197" y="326"/>
                    </a:lnTo>
                    <a:lnTo>
                      <a:pt x="197" y="316"/>
                    </a:lnTo>
                    <a:lnTo>
                      <a:pt x="195" y="304"/>
                    </a:lnTo>
                    <a:lnTo>
                      <a:pt x="195" y="250"/>
                    </a:lnTo>
                    <a:lnTo>
                      <a:pt x="192" y="244"/>
                    </a:lnTo>
                    <a:lnTo>
                      <a:pt x="192" y="200"/>
                    </a:lnTo>
                    <a:lnTo>
                      <a:pt x="190" y="196"/>
                    </a:lnTo>
                    <a:lnTo>
                      <a:pt x="190" y="140"/>
                    </a:lnTo>
                    <a:lnTo>
                      <a:pt x="190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35" name="Freeform 320"/>
              <p:cNvSpPr>
                <a:spLocks/>
              </p:cNvSpPr>
              <p:nvPr/>
            </p:nvSpPr>
            <p:spPr bwMode="auto">
              <a:xfrm>
                <a:off x="2642" y="1336"/>
                <a:ext cx="651" cy="466"/>
              </a:xfrm>
              <a:custGeom>
                <a:avLst/>
                <a:gdLst>
                  <a:gd name="T0" fmla="+- 0 2928 2642"/>
                  <a:gd name="T1" fmla="*/ T0 w 651"/>
                  <a:gd name="T2" fmla="+- 0 1474 1336"/>
                  <a:gd name="T3" fmla="*/ 1474 h 466"/>
                  <a:gd name="T4" fmla="+- 0 2911 2642"/>
                  <a:gd name="T5" fmla="*/ T4 w 651"/>
                  <a:gd name="T6" fmla="+- 0 1474 1336"/>
                  <a:gd name="T7" fmla="*/ 1474 h 466"/>
                  <a:gd name="T8" fmla="+- 0 2899 2642"/>
                  <a:gd name="T9" fmla="*/ T8 w 651"/>
                  <a:gd name="T10" fmla="+- 0 1484 1336"/>
                  <a:gd name="T11" fmla="*/ 1484 h 466"/>
                  <a:gd name="T12" fmla="+- 0 2894 2642"/>
                  <a:gd name="T13" fmla="*/ T12 w 651"/>
                  <a:gd name="T14" fmla="+- 0 1496 1336"/>
                  <a:gd name="T15" fmla="*/ 1496 h 466"/>
                  <a:gd name="T16" fmla="+- 0 2894 2642"/>
                  <a:gd name="T17" fmla="*/ T16 w 651"/>
                  <a:gd name="T18" fmla="+- 0 1506 1336"/>
                  <a:gd name="T19" fmla="*/ 1506 h 466"/>
                  <a:gd name="T20" fmla="+- 0 2890 2642"/>
                  <a:gd name="T21" fmla="*/ T20 w 651"/>
                  <a:gd name="T22" fmla="+- 0 1512 1336"/>
                  <a:gd name="T23" fmla="*/ 1512 h 466"/>
                  <a:gd name="T24" fmla="+- 0 2885 2642"/>
                  <a:gd name="T25" fmla="*/ T24 w 651"/>
                  <a:gd name="T26" fmla="+- 0 1532 1336"/>
                  <a:gd name="T27" fmla="*/ 1532 h 466"/>
                  <a:gd name="T28" fmla="+- 0 2885 2642"/>
                  <a:gd name="T29" fmla="*/ T28 w 651"/>
                  <a:gd name="T30" fmla="+- 0 1544 1336"/>
                  <a:gd name="T31" fmla="*/ 1544 h 466"/>
                  <a:gd name="T32" fmla="+- 0 2882 2642"/>
                  <a:gd name="T33" fmla="*/ T32 w 651"/>
                  <a:gd name="T34" fmla="+- 0 1554 1336"/>
                  <a:gd name="T35" fmla="*/ 1554 h 466"/>
                  <a:gd name="T36" fmla="+- 0 2882 2642"/>
                  <a:gd name="T37" fmla="*/ T36 w 651"/>
                  <a:gd name="T38" fmla="+- 0 1590 1336"/>
                  <a:gd name="T39" fmla="*/ 1590 h 466"/>
                  <a:gd name="T40" fmla="+- 0 2880 2642"/>
                  <a:gd name="T41" fmla="*/ T40 w 651"/>
                  <a:gd name="T42" fmla="+- 0 1594 1336"/>
                  <a:gd name="T43" fmla="*/ 1594 h 466"/>
                  <a:gd name="T44" fmla="+- 0 2880 2642"/>
                  <a:gd name="T45" fmla="*/ T44 w 651"/>
                  <a:gd name="T46" fmla="+- 0 1600 1336"/>
                  <a:gd name="T47" fmla="*/ 1600 h 466"/>
                  <a:gd name="T48" fmla="+- 0 2878 2642"/>
                  <a:gd name="T49" fmla="*/ T48 w 651"/>
                  <a:gd name="T50" fmla="+- 0 1604 1336"/>
                  <a:gd name="T51" fmla="*/ 1604 h 466"/>
                  <a:gd name="T52" fmla="+- 0 2878 2642"/>
                  <a:gd name="T53" fmla="*/ T52 w 651"/>
                  <a:gd name="T54" fmla="+- 0 1632 1336"/>
                  <a:gd name="T55" fmla="*/ 1632 h 466"/>
                  <a:gd name="T56" fmla="+- 0 2873 2642"/>
                  <a:gd name="T57" fmla="*/ T56 w 651"/>
                  <a:gd name="T58" fmla="+- 0 1652 1336"/>
                  <a:gd name="T59" fmla="*/ 1652 h 466"/>
                  <a:gd name="T60" fmla="+- 0 2873 2642"/>
                  <a:gd name="T61" fmla="*/ T60 w 651"/>
                  <a:gd name="T62" fmla="+- 0 1674 1336"/>
                  <a:gd name="T63" fmla="*/ 1674 h 466"/>
                  <a:gd name="T64" fmla="+- 0 2870 2642"/>
                  <a:gd name="T65" fmla="*/ T64 w 651"/>
                  <a:gd name="T66" fmla="+- 0 1678 1336"/>
                  <a:gd name="T67" fmla="*/ 1678 h 466"/>
                  <a:gd name="T68" fmla="+- 0 2868 2642"/>
                  <a:gd name="T69" fmla="*/ T68 w 651"/>
                  <a:gd name="T70" fmla="+- 0 1688 1336"/>
                  <a:gd name="T71" fmla="*/ 1688 h 466"/>
                  <a:gd name="T72" fmla="+- 0 2868 2642"/>
                  <a:gd name="T73" fmla="*/ T72 w 651"/>
                  <a:gd name="T74" fmla="+- 0 1692 1336"/>
                  <a:gd name="T75" fmla="*/ 1692 h 466"/>
                  <a:gd name="T76" fmla="+- 0 2866 2642"/>
                  <a:gd name="T77" fmla="*/ T76 w 651"/>
                  <a:gd name="T78" fmla="+- 0 1700 1336"/>
                  <a:gd name="T79" fmla="*/ 1700 h 466"/>
                  <a:gd name="T80" fmla="+- 0 2861 2642"/>
                  <a:gd name="T81" fmla="*/ T80 w 651"/>
                  <a:gd name="T82" fmla="+- 0 1706 1336"/>
                  <a:gd name="T83" fmla="*/ 1706 h 466"/>
                  <a:gd name="T84" fmla="+- 0 2856 2642"/>
                  <a:gd name="T85" fmla="*/ T84 w 651"/>
                  <a:gd name="T86" fmla="+- 0 1710 1336"/>
                  <a:gd name="T87" fmla="*/ 1710 h 466"/>
                  <a:gd name="T88" fmla="+- 0 2905 2642"/>
                  <a:gd name="T89" fmla="*/ T88 w 651"/>
                  <a:gd name="T90" fmla="+- 0 1710 1336"/>
                  <a:gd name="T91" fmla="*/ 1710 h 466"/>
                  <a:gd name="T92" fmla="+- 0 2906 2642"/>
                  <a:gd name="T93" fmla="*/ T92 w 651"/>
                  <a:gd name="T94" fmla="+- 0 1706 1336"/>
                  <a:gd name="T95" fmla="*/ 1706 h 466"/>
                  <a:gd name="T96" fmla="+- 0 2911 2642"/>
                  <a:gd name="T97" fmla="*/ T96 w 651"/>
                  <a:gd name="T98" fmla="+- 0 1698 1336"/>
                  <a:gd name="T99" fmla="*/ 1698 h 466"/>
                  <a:gd name="T100" fmla="+- 0 2911 2642"/>
                  <a:gd name="T101" fmla="*/ T100 w 651"/>
                  <a:gd name="T102" fmla="+- 0 1688 1336"/>
                  <a:gd name="T103" fmla="*/ 1688 h 466"/>
                  <a:gd name="T104" fmla="+- 0 2914 2642"/>
                  <a:gd name="T105" fmla="*/ T104 w 651"/>
                  <a:gd name="T106" fmla="+- 0 1680 1336"/>
                  <a:gd name="T107" fmla="*/ 1680 h 466"/>
                  <a:gd name="T108" fmla="+- 0 2916 2642"/>
                  <a:gd name="T109" fmla="*/ T108 w 651"/>
                  <a:gd name="T110" fmla="+- 0 1670 1336"/>
                  <a:gd name="T111" fmla="*/ 1670 h 466"/>
                  <a:gd name="T112" fmla="+- 0 2916 2642"/>
                  <a:gd name="T113" fmla="*/ T112 w 651"/>
                  <a:gd name="T114" fmla="+- 0 1664 1336"/>
                  <a:gd name="T115" fmla="*/ 1664 h 466"/>
                  <a:gd name="T116" fmla="+- 0 2918 2642"/>
                  <a:gd name="T117" fmla="*/ T116 w 651"/>
                  <a:gd name="T118" fmla="+- 0 1652 1336"/>
                  <a:gd name="T119" fmla="*/ 1652 h 466"/>
                  <a:gd name="T120" fmla="+- 0 2921 2642"/>
                  <a:gd name="T121" fmla="*/ T120 w 651"/>
                  <a:gd name="T122" fmla="+- 0 1644 1336"/>
                  <a:gd name="T123" fmla="*/ 1644 h 466"/>
                  <a:gd name="T124" fmla="+- 0 2921 2642"/>
                  <a:gd name="T125" fmla="*/ T124 w 651"/>
                  <a:gd name="T126" fmla="+- 0 1614 1336"/>
                  <a:gd name="T127" fmla="*/ 1614 h 466"/>
                  <a:gd name="T128" fmla="+- 0 2923 2642"/>
                  <a:gd name="T129" fmla="*/ T128 w 651"/>
                  <a:gd name="T130" fmla="+- 0 1604 1336"/>
                  <a:gd name="T131" fmla="*/ 1604 h 466"/>
                  <a:gd name="T132" fmla="+- 0 2923 2642"/>
                  <a:gd name="T133" fmla="*/ T132 w 651"/>
                  <a:gd name="T134" fmla="+- 0 1596 1336"/>
                  <a:gd name="T135" fmla="*/ 1596 h 466"/>
                  <a:gd name="T136" fmla="+- 0 2926 2642"/>
                  <a:gd name="T137" fmla="*/ T136 w 651"/>
                  <a:gd name="T138" fmla="+- 0 1586 1336"/>
                  <a:gd name="T139" fmla="*/ 1586 h 466"/>
                  <a:gd name="T140" fmla="+- 0 2926 2642"/>
                  <a:gd name="T141" fmla="*/ T140 w 651"/>
                  <a:gd name="T142" fmla="+- 0 1554 1336"/>
                  <a:gd name="T143" fmla="*/ 1554 h 466"/>
                  <a:gd name="T144" fmla="+- 0 2930 2642"/>
                  <a:gd name="T145" fmla="*/ T144 w 651"/>
                  <a:gd name="T146" fmla="+- 0 1542 1336"/>
                  <a:gd name="T147" fmla="*/ 1542 h 466"/>
                  <a:gd name="T148" fmla="+- 0 2970 2642"/>
                  <a:gd name="T149" fmla="*/ T148 w 651"/>
                  <a:gd name="T150" fmla="+- 0 1542 1336"/>
                  <a:gd name="T151" fmla="*/ 1542 h 466"/>
                  <a:gd name="T152" fmla="+- 0 2966 2642"/>
                  <a:gd name="T153" fmla="*/ T152 w 651"/>
                  <a:gd name="T154" fmla="+- 0 1532 1336"/>
                  <a:gd name="T155" fmla="*/ 1532 h 466"/>
                  <a:gd name="T156" fmla="+- 0 2966 2642"/>
                  <a:gd name="T157" fmla="*/ T156 w 651"/>
                  <a:gd name="T158" fmla="+- 0 1524 1336"/>
                  <a:gd name="T159" fmla="*/ 1524 h 466"/>
                  <a:gd name="T160" fmla="+- 0 2962 2642"/>
                  <a:gd name="T161" fmla="*/ T160 w 651"/>
                  <a:gd name="T162" fmla="+- 0 1516 1336"/>
                  <a:gd name="T163" fmla="*/ 1516 h 466"/>
                  <a:gd name="T164" fmla="+- 0 2959 2642"/>
                  <a:gd name="T165" fmla="*/ T164 w 651"/>
                  <a:gd name="T166" fmla="+- 0 1508 1336"/>
                  <a:gd name="T167" fmla="*/ 1508 h 466"/>
                  <a:gd name="T168" fmla="+- 0 2954 2642"/>
                  <a:gd name="T169" fmla="*/ T168 w 651"/>
                  <a:gd name="T170" fmla="+- 0 1498 1336"/>
                  <a:gd name="T171" fmla="*/ 1498 h 466"/>
                  <a:gd name="T172" fmla="+- 0 2945 2642"/>
                  <a:gd name="T173" fmla="*/ T172 w 651"/>
                  <a:gd name="T174" fmla="+- 0 1484 1336"/>
                  <a:gd name="T175" fmla="*/ 1484 h 466"/>
                  <a:gd name="T176" fmla="+- 0 2938 2642"/>
                  <a:gd name="T177" fmla="*/ T176 w 651"/>
                  <a:gd name="T178" fmla="+- 0 1480 1336"/>
                  <a:gd name="T179" fmla="*/ 1480 h 466"/>
                  <a:gd name="T180" fmla="+- 0 2928 2642"/>
                  <a:gd name="T181" fmla="*/ T180 w 651"/>
                  <a:gd name="T182" fmla="+- 0 1474 1336"/>
                  <a:gd name="T183" fmla="*/ 1474 h 4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</a:cxnLst>
                <a:rect l="0" t="0" r="r" b="b"/>
                <a:pathLst>
                  <a:path w="651" h="466">
                    <a:moveTo>
                      <a:pt x="286" y="138"/>
                    </a:moveTo>
                    <a:lnTo>
                      <a:pt x="269" y="138"/>
                    </a:lnTo>
                    <a:lnTo>
                      <a:pt x="257" y="148"/>
                    </a:lnTo>
                    <a:lnTo>
                      <a:pt x="252" y="160"/>
                    </a:lnTo>
                    <a:lnTo>
                      <a:pt x="252" y="170"/>
                    </a:lnTo>
                    <a:lnTo>
                      <a:pt x="248" y="176"/>
                    </a:lnTo>
                    <a:lnTo>
                      <a:pt x="243" y="196"/>
                    </a:lnTo>
                    <a:lnTo>
                      <a:pt x="243" y="208"/>
                    </a:lnTo>
                    <a:lnTo>
                      <a:pt x="240" y="218"/>
                    </a:lnTo>
                    <a:lnTo>
                      <a:pt x="240" y="254"/>
                    </a:lnTo>
                    <a:lnTo>
                      <a:pt x="238" y="258"/>
                    </a:lnTo>
                    <a:lnTo>
                      <a:pt x="238" y="264"/>
                    </a:lnTo>
                    <a:lnTo>
                      <a:pt x="236" y="268"/>
                    </a:lnTo>
                    <a:lnTo>
                      <a:pt x="236" y="296"/>
                    </a:lnTo>
                    <a:lnTo>
                      <a:pt x="231" y="316"/>
                    </a:lnTo>
                    <a:lnTo>
                      <a:pt x="231" y="338"/>
                    </a:lnTo>
                    <a:lnTo>
                      <a:pt x="228" y="342"/>
                    </a:lnTo>
                    <a:lnTo>
                      <a:pt x="226" y="352"/>
                    </a:lnTo>
                    <a:lnTo>
                      <a:pt x="226" y="356"/>
                    </a:lnTo>
                    <a:lnTo>
                      <a:pt x="224" y="364"/>
                    </a:lnTo>
                    <a:lnTo>
                      <a:pt x="219" y="370"/>
                    </a:lnTo>
                    <a:lnTo>
                      <a:pt x="214" y="374"/>
                    </a:lnTo>
                    <a:lnTo>
                      <a:pt x="263" y="374"/>
                    </a:lnTo>
                    <a:lnTo>
                      <a:pt x="264" y="370"/>
                    </a:lnTo>
                    <a:lnTo>
                      <a:pt x="269" y="362"/>
                    </a:lnTo>
                    <a:lnTo>
                      <a:pt x="269" y="352"/>
                    </a:lnTo>
                    <a:lnTo>
                      <a:pt x="272" y="344"/>
                    </a:lnTo>
                    <a:lnTo>
                      <a:pt x="274" y="334"/>
                    </a:lnTo>
                    <a:lnTo>
                      <a:pt x="274" y="328"/>
                    </a:lnTo>
                    <a:lnTo>
                      <a:pt x="276" y="316"/>
                    </a:lnTo>
                    <a:lnTo>
                      <a:pt x="279" y="308"/>
                    </a:lnTo>
                    <a:lnTo>
                      <a:pt x="279" y="278"/>
                    </a:lnTo>
                    <a:lnTo>
                      <a:pt x="281" y="268"/>
                    </a:lnTo>
                    <a:lnTo>
                      <a:pt x="281" y="260"/>
                    </a:lnTo>
                    <a:lnTo>
                      <a:pt x="284" y="250"/>
                    </a:lnTo>
                    <a:lnTo>
                      <a:pt x="284" y="218"/>
                    </a:lnTo>
                    <a:lnTo>
                      <a:pt x="288" y="206"/>
                    </a:lnTo>
                    <a:lnTo>
                      <a:pt x="328" y="206"/>
                    </a:lnTo>
                    <a:lnTo>
                      <a:pt x="324" y="196"/>
                    </a:lnTo>
                    <a:lnTo>
                      <a:pt x="324" y="188"/>
                    </a:lnTo>
                    <a:lnTo>
                      <a:pt x="320" y="180"/>
                    </a:lnTo>
                    <a:lnTo>
                      <a:pt x="317" y="172"/>
                    </a:lnTo>
                    <a:lnTo>
                      <a:pt x="312" y="162"/>
                    </a:lnTo>
                    <a:lnTo>
                      <a:pt x="303" y="148"/>
                    </a:lnTo>
                    <a:lnTo>
                      <a:pt x="296" y="144"/>
                    </a:lnTo>
                    <a:lnTo>
                      <a:pt x="286" y="1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36" name="Freeform 319"/>
              <p:cNvSpPr>
                <a:spLocks/>
              </p:cNvSpPr>
              <p:nvPr/>
            </p:nvSpPr>
            <p:spPr bwMode="auto">
              <a:xfrm>
                <a:off x="2642" y="1336"/>
                <a:ext cx="651" cy="466"/>
              </a:xfrm>
              <a:custGeom>
                <a:avLst/>
                <a:gdLst>
                  <a:gd name="T0" fmla="+- 0 2782 2642"/>
                  <a:gd name="T1" fmla="*/ T0 w 651"/>
                  <a:gd name="T2" fmla="+- 0 1426 1336"/>
                  <a:gd name="T3" fmla="*/ 1426 h 466"/>
                  <a:gd name="T4" fmla="+- 0 2760 2642"/>
                  <a:gd name="T5" fmla="*/ T4 w 651"/>
                  <a:gd name="T6" fmla="+- 0 1430 1336"/>
                  <a:gd name="T7" fmla="*/ 1430 h 466"/>
                  <a:gd name="T8" fmla="+- 0 2734 2642"/>
                  <a:gd name="T9" fmla="*/ T8 w 651"/>
                  <a:gd name="T10" fmla="+- 0 1440 1336"/>
                  <a:gd name="T11" fmla="*/ 1440 h 466"/>
                  <a:gd name="T12" fmla="+- 0 2710 2642"/>
                  <a:gd name="T13" fmla="*/ T12 w 651"/>
                  <a:gd name="T14" fmla="+- 0 1460 1336"/>
                  <a:gd name="T15" fmla="*/ 1460 h 466"/>
                  <a:gd name="T16" fmla="+- 0 2698 2642"/>
                  <a:gd name="T17" fmla="*/ T16 w 651"/>
                  <a:gd name="T18" fmla="+- 0 1474 1336"/>
                  <a:gd name="T19" fmla="*/ 1474 h 466"/>
                  <a:gd name="T20" fmla="+- 0 2686 2642"/>
                  <a:gd name="T21" fmla="*/ T20 w 651"/>
                  <a:gd name="T22" fmla="+- 0 1488 1336"/>
                  <a:gd name="T23" fmla="*/ 1488 h 466"/>
                  <a:gd name="T24" fmla="+- 0 2674 2642"/>
                  <a:gd name="T25" fmla="*/ T24 w 651"/>
                  <a:gd name="T26" fmla="+- 0 1506 1336"/>
                  <a:gd name="T27" fmla="*/ 1506 h 466"/>
                  <a:gd name="T28" fmla="+- 0 2669 2642"/>
                  <a:gd name="T29" fmla="*/ T28 w 651"/>
                  <a:gd name="T30" fmla="+- 0 1516 1336"/>
                  <a:gd name="T31" fmla="*/ 1516 h 466"/>
                  <a:gd name="T32" fmla="+- 0 2662 2642"/>
                  <a:gd name="T33" fmla="*/ T32 w 651"/>
                  <a:gd name="T34" fmla="+- 0 1532 1336"/>
                  <a:gd name="T35" fmla="*/ 1532 h 466"/>
                  <a:gd name="T36" fmla="+- 0 2657 2642"/>
                  <a:gd name="T37" fmla="*/ T36 w 651"/>
                  <a:gd name="T38" fmla="+- 0 1544 1336"/>
                  <a:gd name="T39" fmla="*/ 1544 h 466"/>
                  <a:gd name="T40" fmla="+- 0 2652 2642"/>
                  <a:gd name="T41" fmla="*/ T40 w 651"/>
                  <a:gd name="T42" fmla="+- 0 1558 1336"/>
                  <a:gd name="T43" fmla="*/ 1558 h 466"/>
                  <a:gd name="T44" fmla="+- 0 2647 2642"/>
                  <a:gd name="T45" fmla="*/ T44 w 651"/>
                  <a:gd name="T46" fmla="+- 0 1572 1336"/>
                  <a:gd name="T47" fmla="*/ 1572 h 466"/>
                  <a:gd name="T48" fmla="+- 0 2645 2642"/>
                  <a:gd name="T49" fmla="*/ T48 w 651"/>
                  <a:gd name="T50" fmla="+- 0 1594 1336"/>
                  <a:gd name="T51" fmla="*/ 1594 h 466"/>
                  <a:gd name="T52" fmla="+- 0 2642 2642"/>
                  <a:gd name="T53" fmla="*/ T52 w 651"/>
                  <a:gd name="T54" fmla="+- 0 1618 1336"/>
                  <a:gd name="T55" fmla="*/ 1618 h 466"/>
                  <a:gd name="T56" fmla="+- 0 2645 2642"/>
                  <a:gd name="T57" fmla="*/ T56 w 651"/>
                  <a:gd name="T58" fmla="+- 0 1638 1336"/>
                  <a:gd name="T59" fmla="*/ 1638 h 466"/>
                  <a:gd name="T60" fmla="+- 0 2647 2642"/>
                  <a:gd name="T61" fmla="*/ T60 w 651"/>
                  <a:gd name="T62" fmla="+- 0 1646 1336"/>
                  <a:gd name="T63" fmla="*/ 1646 h 466"/>
                  <a:gd name="T64" fmla="+- 0 2666 2642"/>
                  <a:gd name="T65" fmla="*/ T64 w 651"/>
                  <a:gd name="T66" fmla="+- 0 1668 1336"/>
                  <a:gd name="T67" fmla="*/ 1668 h 466"/>
                  <a:gd name="T68" fmla="+- 0 2678 2642"/>
                  <a:gd name="T69" fmla="*/ T68 w 651"/>
                  <a:gd name="T70" fmla="+- 0 1674 1336"/>
                  <a:gd name="T71" fmla="*/ 1674 h 466"/>
                  <a:gd name="T72" fmla="+- 0 2698 2642"/>
                  <a:gd name="T73" fmla="*/ T72 w 651"/>
                  <a:gd name="T74" fmla="+- 0 1678 1336"/>
                  <a:gd name="T75" fmla="*/ 1678 h 466"/>
                  <a:gd name="T76" fmla="+- 0 2688 2642"/>
                  <a:gd name="T77" fmla="*/ T76 w 651"/>
                  <a:gd name="T78" fmla="+- 0 1666 1336"/>
                  <a:gd name="T79" fmla="*/ 1666 h 466"/>
                  <a:gd name="T80" fmla="+- 0 2683 2642"/>
                  <a:gd name="T81" fmla="*/ T80 w 651"/>
                  <a:gd name="T82" fmla="+- 0 1656 1336"/>
                  <a:gd name="T83" fmla="*/ 1656 h 466"/>
                  <a:gd name="T84" fmla="+- 0 2686 2642"/>
                  <a:gd name="T85" fmla="*/ T84 w 651"/>
                  <a:gd name="T86" fmla="+- 0 1610 1336"/>
                  <a:gd name="T87" fmla="*/ 1610 h 466"/>
                  <a:gd name="T88" fmla="+- 0 2688 2642"/>
                  <a:gd name="T89" fmla="*/ T88 w 651"/>
                  <a:gd name="T90" fmla="+- 0 1590 1336"/>
                  <a:gd name="T91" fmla="*/ 1590 h 466"/>
                  <a:gd name="T92" fmla="+- 0 2693 2642"/>
                  <a:gd name="T93" fmla="*/ T92 w 651"/>
                  <a:gd name="T94" fmla="+- 0 1566 1336"/>
                  <a:gd name="T95" fmla="*/ 1566 h 466"/>
                  <a:gd name="T96" fmla="+- 0 2700 2642"/>
                  <a:gd name="T97" fmla="*/ T96 w 651"/>
                  <a:gd name="T98" fmla="+- 0 1554 1336"/>
                  <a:gd name="T99" fmla="*/ 1554 h 466"/>
                  <a:gd name="T100" fmla="+- 0 2710 2642"/>
                  <a:gd name="T101" fmla="*/ T100 w 651"/>
                  <a:gd name="T102" fmla="+- 0 1534 1336"/>
                  <a:gd name="T103" fmla="*/ 1534 h 466"/>
                  <a:gd name="T104" fmla="+- 0 2717 2642"/>
                  <a:gd name="T105" fmla="*/ T104 w 651"/>
                  <a:gd name="T106" fmla="+- 0 1524 1336"/>
                  <a:gd name="T107" fmla="*/ 1524 h 466"/>
                  <a:gd name="T108" fmla="+- 0 2726 2642"/>
                  <a:gd name="T109" fmla="*/ T108 w 651"/>
                  <a:gd name="T110" fmla="+- 0 1512 1336"/>
                  <a:gd name="T111" fmla="*/ 1512 h 466"/>
                  <a:gd name="T112" fmla="+- 0 2741 2642"/>
                  <a:gd name="T113" fmla="*/ T112 w 651"/>
                  <a:gd name="T114" fmla="+- 0 1496 1336"/>
                  <a:gd name="T115" fmla="*/ 1496 h 466"/>
                  <a:gd name="T116" fmla="+- 0 2767 2642"/>
                  <a:gd name="T117" fmla="*/ T116 w 651"/>
                  <a:gd name="T118" fmla="+- 0 1476 1336"/>
                  <a:gd name="T119" fmla="*/ 1476 h 466"/>
                  <a:gd name="T120" fmla="+- 0 2832 2642"/>
                  <a:gd name="T121" fmla="*/ T120 w 651"/>
                  <a:gd name="T122" fmla="+- 0 1474 1336"/>
                  <a:gd name="T123" fmla="*/ 1474 h 466"/>
                  <a:gd name="T124" fmla="+- 0 2830 2642"/>
                  <a:gd name="T125" fmla="*/ T124 w 651"/>
                  <a:gd name="T126" fmla="+- 0 1452 1336"/>
                  <a:gd name="T127" fmla="*/ 1452 h 466"/>
                  <a:gd name="T128" fmla="+- 0 2825 2642"/>
                  <a:gd name="T129" fmla="*/ T128 w 651"/>
                  <a:gd name="T130" fmla="+- 0 1440 1336"/>
                  <a:gd name="T131" fmla="*/ 1440 h 466"/>
                  <a:gd name="T132" fmla="+- 0 2794 2642"/>
                  <a:gd name="T133" fmla="*/ T132 w 651"/>
                  <a:gd name="T134" fmla="+- 0 1426 1336"/>
                  <a:gd name="T135" fmla="*/ 1426 h 4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</a:cxnLst>
                <a:rect l="0" t="0" r="r" b="b"/>
                <a:pathLst>
                  <a:path w="651" h="466">
                    <a:moveTo>
                      <a:pt x="152" y="90"/>
                    </a:moveTo>
                    <a:lnTo>
                      <a:pt x="140" y="90"/>
                    </a:lnTo>
                    <a:lnTo>
                      <a:pt x="130" y="92"/>
                    </a:lnTo>
                    <a:lnTo>
                      <a:pt x="118" y="94"/>
                    </a:lnTo>
                    <a:lnTo>
                      <a:pt x="106" y="100"/>
                    </a:lnTo>
                    <a:lnTo>
                      <a:pt x="92" y="104"/>
                    </a:lnTo>
                    <a:lnTo>
                      <a:pt x="77" y="114"/>
                    </a:lnTo>
                    <a:lnTo>
                      <a:pt x="68" y="124"/>
                    </a:lnTo>
                    <a:lnTo>
                      <a:pt x="60" y="130"/>
                    </a:lnTo>
                    <a:lnTo>
                      <a:pt x="56" y="138"/>
                    </a:lnTo>
                    <a:lnTo>
                      <a:pt x="48" y="146"/>
                    </a:lnTo>
                    <a:lnTo>
                      <a:pt x="44" y="152"/>
                    </a:lnTo>
                    <a:lnTo>
                      <a:pt x="36" y="162"/>
                    </a:lnTo>
                    <a:lnTo>
                      <a:pt x="32" y="170"/>
                    </a:lnTo>
                    <a:lnTo>
                      <a:pt x="27" y="174"/>
                    </a:lnTo>
                    <a:lnTo>
                      <a:pt x="27" y="180"/>
                    </a:lnTo>
                    <a:lnTo>
                      <a:pt x="24" y="184"/>
                    </a:lnTo>
                    <a:lnTo>
                      <a:pt x="20" y="196"/>
                    </a:lnTo>
                    <a:lnTo>
                      <a:pt x="17" y="204"/>
                    </a:lnTo>
                    <a:lnTo>
                      <a:pt x="15" y="208"/>
                    </a:lnTo>
                    <a:lnTo>
                      <a:pt x="15" y="214"/>
                    </a:lnTo>
                    <a:lnTo>
                      <a:pt x="10" y="222"/>
                    </a:lnTo>
                    <a:lnTo>
                      <a:pt x="5" y="232"/>
                    </a:lnTo>
                    <a:lnTo>
                      <a:pt x="5" y="236"/>
                    </a:lnTo>
                    <a:lnTo>
                      <a:pt x="3" y="246"/>
                    </a:lnTo>
                    <a:lnTo>
                      <a:pt x="3" y="258"/>
                    </a:lnTo>
                    <a:lnTo>
                      <a:pt x="0" y="266"/>
                    </a:lnTo>
                    <a:lnTo>
                      <a:pt x="0" y="282"/>
                    </a:lnTo>
                    <a:lnTo>
                      <a:pt x="3" y="290"/>
                    </a:lnTo>
                    <a:lnTo>
                      <a:pt x="3" y="302"/>
                    </a:lnTo>
                    <a:lnTo>
                      <a:pt x="5" y="306"/>
                    </a:lnTo>
                    <a:lnTo>
                      <a:pt x="5" y="310"/>
                    </a:lnTo>
                    <a:lnTo>
                      <a:pt x="12" y="320"/>
                    </a:lnTo>
                    <a:lnTo>
                      <a:pt x="24" y="332"/>
                    </a:lnTo>
                    <a:lnTo>
                      <a:pt x="32" y="338"/>
                    </a:lnTo>
                    <a:lnTo>
                      <a:pt x="36" y="338"/>
                    </a:lnTo>
                    <a:lnTo>
                      <a:pt x="46" y="342"/>
                    </a:lnTo>
                    <a:lnTo>
                      <a:pt x="56" y="342"/>
                    </a:lnTo>
                    <a:lnTo>
                      <a:pt x="48" y="334"/>
                    </a:lnTo>
                    <a:lnTo>
                      <a:pt x="46" y="330"/>
                    </a:lnTo>
                    <a:lnTo>
                      <a:pt x="46" y="326"/>
                    </a:lnTo>
                    <a:lnTo>
                      <a:pt x="41" y="320"/>
                    </a:lnTo>
                    <a:lnTo>
                      <a:pt x="41" y="280"/>
                    </a:lnTo>
                    <a:lnTo>
                      <a:pt x="44" y="274"/>
                    </a:lnTo>
                    <a:lnTo>
                      <a:pt x="44" y="260"/>
                    </a:lnTo>
                    <a:lnTo>
                      <a:pt x="46" y="254"/>
                    </a:lnTo>
                    <a:lnTo>
                      <a:pt x="46" y="242"/>
                    </a:lnTo>
                    <a:lnTo>
                      <a:pt x="51" y="230"/>
                    </a:lnTo>
                    <a:lnTo>
                      <a:pt x="56" y="224"/>
                    </a:lnTo>
                    <a:lnTo>
                      <a:pt x="58" y="218"/>
                    </a:lnTo>
                    <a:lnTo>
                      <a:pt x="58" y="210"/>
                    </a:lnTo>
                    <a:lnTo>
                      <a:pt x="68" y="198"/>
                    </a:lnTo>
                    <a:lnTo>
                      <a:pt x="70" y="194"/>
                    </a:lnTo>
                    <a:lnTo>
                      <a:pt x="75" y="188"/>
                    </a:lnTo>
                    <a:lnTo>
                      <a:pt x="77" y="182"/>
                    </a:lnTo>
                    <a:lnTo>
                      <a:pt x="84" y="176"/>
                    </a:lnTo>
                    <a:lnTo>
                      <a:pt x="92" y="166"/>
                    </a:lnTo>
                    <a:lnTo>
                      <a:pt x="99" y="160"/>
                    </a:lnTo>
                    <a:lnTo>
                      <a:pt x="118" y="146"/>
                    </a:lnTo>
                    <a:lnTo>
                      <a:pt x="125" y="140"/>
                    </a:lnTo>
                    <a:lnTo>
                      <a:pt x="135" y="138"/>
                    </a:lnTo>
                    <a:lnTo>
                      <a:pt x="190" y="138"/>
                    </a:lnTo>
                    <a:lnTo>
                      <a:pt x="188" y="130"/>
                    </a:lnTo>
                    <a:lnTo>
                      <a:pt x="188" y="116"/>
                    </a:lnTo>
                    <a:lnTo>
                      <a:pt x="183" y="106"/>
                    </a:lnTo>
                    <a:lnTo>
                      <a:pt x="183" y="104"/>
                    </a:lnTo>
                    <a:lnTo>
                      <a:pt x="171" y="94"/>
                    </a:lnTo>
                    <a:lnTo>
                      <a:pt x="15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37" name="Freeform 318"/>
              <p:cNvSpPr>
                <a:spLocks/>
              </p:cNvSpPr>
              <p:nvPr/>
            </p:nvSpPr>
            <p:spPr bwMode="auto">
              <a:xfrm>
                <a:off x="2642" y="1336"/>
                <a:ext cx="651" cy="466"/>
              </a:xfrm>
              <a:custGeom>
                <a:avLst/>
                <a:gdLst>
                  <a:gd name="T0" fmla="+- 0 2970 2642"/>
                  <a:gd name="T1" fmla="*/ T0 w 651"/>
                  <a:gd name="T2" fmla="+- 0 1542 1336"/>
                  <a:gd name="T3" fmla="*/ 1542 h 466"/>
                  <a:gd name="T4" fmla="+- 0 2935 2642"/>
                  <a:gd name="T5" fmla="*/ T4 w 651"/>
                  <a:gd name="T6" fmla="+- 0 1542 1336"/>
                  <a:gd name="T7" fmla="*/ 1542 h 466"/>
                  <a:gd name="T8" fmla="+- 0 2940 2642"/>
                  <a:gd name="T9" fmla="*/ T8 w 651"/>
                  <a:gd name="T10" fmla="+- 0 1544 1336"/>
                  <a:gd name="T11" fmla="*/ 1544 h 466"/>
                  <a:gd name="T12" fmla="+- 0 2942 2642"/>
                  <a:gd name="T13" fmla="*/ T12 w 651"/>
                  <a:gd name="T14" fmla="+- 0 1548 1336"/>
                  <a:gd name="T15" fmla="*/ 1548 h 466"/>
                  <a:gd name="T16" fmla="+- 0 2942 2642"/>
                  <a:gd name="T17" fmla="*/ T16 w 651"/>
                  <a:gd name="T18" fmla="+- 0 1558 1336"/>
                  <a:gd name="T19" fmla="*/ 1558 h 466"/>
                  <a:gd name="T20" fmla="+- 0 2945 2642"/>
                  <a:gd name="T21" fmla="*/ T20 w 651"/>
                  <a:gd name="T22" fmla="+- 0 1568 1336"/>
                  <a:gd name="T23" fmla="*/ 1568 h 466"/>
                  <a:gd name="T24" fmla="+- 0 2945 2642"/>
                  <a:gd name="T25" fmla="*/ T24 w 651"/>
                  <a:gd name="T26" fmla="+- 0 1580 1336"/>
                  <a:gd name="T27" fmla="*/ 1580 h 466"/>
                  <a:gd name="T28" fmla="+- 0 2954 2642"/>
                  <a:gd name="T29" fmla="*/ T28 w 651"/>
                  <a:gd name="T30" fmla="+- 0 1590 1336"/>
                  <a:gd name="T31" fmla="*/ 1590 h 466"/>
                  <a:gd name="T32" fmla="+- 0 2959 2642"/>
                  <a:gd name="T33" fmla="*/ T32 w 651"/>
                  <a:gd name="T34" fmla="+- 0 1592 1336"/>
                  <a:gd name="T35" fmla="*/ 1592 h 466"/>
                  <a:gd name="T36" fmla="+- 0 2978 2642"/>
                  <a:gd name="T37" fmla="*/ T36 w 651"/>
                  <a:gd name="T38" fmla="+- 0 1596 1336"/>
                  <a:gd name="T39" fmla="*/ 1596 h 466"/>
                  <a:gd name="T40" fmla="+- 0 3002 2642"/>
                  <a:gd name="T41" fmla="*/ T40 w 651"/>
                  <a:gd name="T42" fmla="+- 0 1596 1336"/>
                  <a:gd name="T43" fmla="*/ 1596 h 466"/>
                  <a:gd name="T44" fmla="+- 0 3014 2642"/>
                  <a:gd name="T45" fmla="*/ T44 w 651"/>
                  <a:gd name="T46" fmla="+- 0 1594 1336"/>
                  <a:gd name="T47" fmla="*/ 1594 h 466"/>
                  <a:gd name="T48" fmla="+- 0 3019 2642"/>
                  <a:gd name="T49" fmla="*/ T48 w 651"/>
                  <a:gd name="T50" fmla="+- 0 1586 1336"/>
                  <a:gd name="T51" fmla="*/ 1586 h 466"/>
                  <a:gd name="T52" fmla="+- 0 3026 2642"/>
                  <a:gd name="T53" fmla="*/ T52 w 651"/>
                  <a:gd name="T54" fmla="+- 0 1580 1336"/>
                  <a:gd name="T55" fmla="*/ 1580 h 466"/>
                  <a:gd name="T56" fmla="+- 0 3026 2642"/>
                  <a:gd name="T57" fmla="*/ T56 w 651"/>
                  <a:gd name="T58" fmla="+- 0 1572 1336"/>
                  <a:gd name="T59" fmla="*/ 1572 h 466"/>
                  <a:gd name="T60" fmla="+- 0 3029 2642"/>
                  <a:gd name="T61" fmla="*/ T60 w 651"/>
                  <a:gd name="T62" fmla="+- 0 1568 1336"/>
                  <a:gd name="T63" fmla="*/ 1568 h 466"/>
                  <a:gd name="T64" fmla="+- 0 3031 2642"/>
                  <a:gd name="T65" fmla="*/ T64 w 651"/>
                  <a:gd name="T66" fmla="+- 0 1560 1336"/>
                  <a:gd name="T67" fmla="*/ 1560 h 466"/>
                  <a:gd name="T68" fmla="+- 0 2981 2642"/>
                  <a:gd name="T69" fmla="*/ T68 w 651"/>
                  <a:gd name="T70" fmla="+- 0 1560 1336"/>
                  <a:gd name="T71" fmla="*/ 1560 h 466"/>
                  <a:gd name="T72" fmla="+- 0 2971 2642"/>
                  <a:gd name="T73" fmla="*/ T72 w 651"/>
                  <a:gd name="T74" fmla="+- 0 1546 1336"/>
                  <a:gd name="T75" fmla="*/ 1546 h 466"/>
                  <a:gd name="T76" fmla="+- 0 2970 2642"/>
                  <a:gd name="T77" fmla="*/ T76 w 651"/>
                  <a:gd name="T78" fmla="+- 0 1542 1336"/>
                  <a:gd name="T79" fmla="*/ 1542 h 4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</a:cxnLst>
                <a:rect l="0" t="0" r="r" b="b"/>
                <a:pathLst>
                  <a:path w="651" h="466">
                    <a:moveTo>
                      <a:pt x="328" y="206"/>
                    </a:moveTo>
                    <a:lnTo>
                      <a:pt x="293" y="206"/>
                    </a:lnTo>
                    <a:lnTo>
                      <a:pt x="298" y="208"/>
                    </a:lnTo>
                    <a:lnTo>
                      <a:pt x="300" y="212"/>
                    </a:lnTo>
                    <a:lnTo>
                      <a:pt x="300" y="222"/>
                    </a:lnTo>
                    <a:lnTo>
                      <a:pt x="303" y="232"/>
                    </a:lnTo>
                    <a:lnTo>
                      <a:pt x="303" y="244"/>
                    </a:lnTo>
                    <a:lnTo>
                      <a:pt x="312" y="254"/>
                    </a:lnTo>
                    <a:lnTo>
                      <a:pt x="317" y="256"/>
                    </a:lnTo>
                    <a:lnTo>
                      <a:pt x="336" y="260"/>
                    </a:lnTo>
                    <a:lnTo>
                      <a:pt x="360" y="260"/>
                    </a:lnTo>
                    <a:lnTo>
                      <a:pt x="372" y="258"/>
                    </a:lnTo>
                    <a:lnTo>
                      <a:pt x="377" y="250"/>
                    </a:lnTo>
                    <a:lnTo>
                      <a:pt x="384" y="244"/>
                    </a:lnTo>
                    <a:lnTo>
                      <a:pt x="384" y="236"/>
                    </a:lnTo>
                    <a:lnTo>
                      <a:pt x="387" y="232"/>
                    </a:lnTo>
                    <a:lnTo>
                      <a:pt x="389" y="224"/>
                    </a:lnTo>
                    <a:lnTo>
                      <a:pt x="339" y="224"/>
                    </a:lnTo>
                    <a:lnTo>
                      <a:pt x="329" y="210"/>
                    </a:lnTo>
                    <a:lnTo>
                      <a:pt x="328" y="2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38" name="Freeform 317"/>
              <p:cNvSpPr>
                <a:spLocks/>
              </p:cNvSpPr>
              <p:nvPr/>
            </p:nvSpPr>
            <p:spPr bwMode="auto">
              <a:xfrm>
                <a:off x="2642" y="1336"/>
                <a:ext cx="651" cy="466"/>
              </a:xfrm>
              <a:custGeom>
                <a:avLst/>
                <a:gdLst>
                  <a:gd name="T0" fmla="+- 0 3048 2642"/>
                  <a:gd name="T1" fmla="*/ T0 w 651"/>
                  <a:gd name="T2" fmla="+- 0 1422 1336"/>
                  <a:gd name="T3" fmla="*/ 1422 h 466"/>
                  <a:gd name="T4" fmla="+- 0 3026 2642"/>
                  <a:gd name="T5" fmla="*/ T4 w 651"/>
                  <a:gd name="T6" fmla="+- 0 1422 1336"/>
                  <a:gd name="T7" fmla="*/ 1422 h 466"/>
                  <a:gd name="T8" fmla="+- 0 3024 2642"/>
                  <a:gd name="T9" fmla="*/ T8 w 651"/>
                  <a:gd name="T10" fmla="+- 0 1426 1336"/>
                  <a:gd name="T11" fmla="*/ 1426 h 466"/>
                  <a:gd name="T12" fmla="+- 0 3017 2642"/>
                  <a:gd name="T13" fmla="*/ T12 w 651"/>
                  <a:gd name="T14" fmla="+- 0 1430 1336"/>
                  <a:gd name="T15" fmla="*/ 1430 h 466"/>
                  <a:gd name="T16" fmla="+- 0 3010 2642"/>
                  <a:gd name="T17" fmla="*/ T16 w 651"/>
                  <a:gd name="T18" fmla="+- 0 1460 1336"/>
                  <a:gd name="T19" fmla="*/ 1460 h 466"/>
                  <a:gd name="T20" fmla="+- 0 3010 2642"/>
                  <a:gd name="T21" fmla="*/ T20 w 651"/>
                  <a:gd name="T22" fmla="+- 0 1498 1336"/>
                  <a:gd name="T23" fmla="*/ 1498 h 466"/>
                  <a:gd name="T24" fmla="+- 0 3007 2642"/>
                  <a:gd name="T25" fmla="*/ T24 w 651"/>
                  <a:gd name="T26" fmla="+- 0 1502 1336"/>
                  <a:gd name="T27" fmla="*/ 1502 h 466"/>
                  <a:gd name="T28" fmla="+- 0 3007 2642"/>
                  <a:gd name="T29" fmla="*/ T28 w 651"/>
                  <a:gd name="T30" fmla="+- 0 1534 1336"/>
                  <a:gd name="T31" fmla="*/ 1534 h 466"/>
                  <a:gd name="T32" fmla="+- 0 3002 2642"/>
                  <a:gd name="T33" fmla="*/ T32 w 651"/>
                  <a:gd name="T34" fmla="+- 0 1548 1336"/>
                  <a:gd name="T35" fmla="*/ 1548 h 466"/>
                  <a:gd name="T36" fmla="+- 0 2995 2642"/>
                  <a:gd name="T37" fmla="*/ T36 w 651"/>
                  <a:gd name="T38" fmla="+- 0 1558 1336"/>
                  <a:gd name="T39" fmla="*/ 1558 h 466"/>
                  <a:gd name="T40" fmla="+- 0 2993 2642"/>
                  <a:gd name="T41" fmla="*/ T40 w 651"/>
                  <a:gd name="T42" fmla="+- 0 1560 1336"/>
                  <a:gd name="T43" fmla="*/ 1560 h 466"/>
                  <a:gd name="T44" fmla="+- 0 3031 2642"/>
                  <a:gd name="T45" fmla="*/ T44 w 651"/>
                  <a:gd name="T46" fmla="+- 0 1560 1336"/>
                  <a:gd name="T47" fmla="*/ 1560 h 466"/>
                  <a:gd name="T48" fmla="+- 0 3034 2642"/>
                  <a:gd name="T49" fmla="*/ T48 w 651"/>
                  <a:gd name="T50" fmla="+- 0 1558 1336"/>
                  <a:gd name="T51" fmla="*/ 1558 h 466"/>
                  <a:gd name="T52" fmla="+- 0 3034 2642"/>
                  <a:gd name="T53" fmla="*/ T52 w 651"/>
                  <a:gd name="T54" fmla="+- 0 1548 1336"/>
                  <a:gd name="T55" fmla="*/ 1548 h 466"/>
                  <a:gd name="T56" fmla="+- 0 3036 2642"/>
                  <a:gd name="T57" fmla="*/ T56 w 651"/>
                  <a:gd name="T58" fmla="+- 0 1544 1336"/>
                  <a:gd name="T59" fmla="*/ 1544 h 466"/>
                  <a:gd name="T60" fmla="+- 0 3036 2642"/>
                  <a:gd name="T61" fmla="*/ T60 w 651"/>
                  <a:gd name="T62" fmla="+- 0 1474 1336"/>
                  <a:gd name="T63" fmla="*/ 1474 h 466"/>
                  <a:gd name="T64" fmla="+- 0 3038 2642"/>
                  <a:gd name="T65" fmla="*/ T64 w 651"/>
                  <a:gd name="T66" fmla="+- 0 1466 1336"/>
                  <a:gd name="T67" fmla="*/ 1466 h 466"/>
                  <a:gd name="T68" fmla="+- 0 3043 2642"/>
                  <a:gd name="T69" fmla="*/ T68 w 651"/>
                  <a:gd name="T70" fmla="+- 0 1462 1336"/>
                  <a:gd name="T71" fmla="*/ 1462 h 466"/>
                  <a:gd name="T72" fmla="+- 0 3167 2642"/>
                  <a:gd name="T73" fmla="*/ T72 w 651"/>
                  <a:gd name="T74" fmla="+- 0 1462 1336"/>
                  <a:gd name="T75" fmla="*/ 1462 h 466"/>
                  <a:gd name="T76" fmla="+- 0 3168 2642"/>
                  <a:gd name="T77" fmla="*/ T76 w 651"/>
                  <a:gd name="T78" fmla="+- 0 1460 1336"/>
                  <a:gd name="T79" fmla="*/ 1460 h 466"/>
                  <a:gd name="T80" fmla="+- 0 3098 2642"/>
                  <a:gd name="T81" fmla="*/ T80 w 651"/>
                  <a:gd name="T82" fmla="+- 0 1460 1336"/>
                  <a:gd name="T83" fmla="*/ 1460 h 466"/>
                  <a:gd name="T84" fmla="+- 0 3089 2642"/>
                  <a:gd name="T85" fmla="*/ T84 w 651"/>
                  <a:gd name="T86" fmla="+- 0 1458 1336"/>
                  <a:gd name="T87" fmla="*/ 1458 h 466"/>
                  <a:gd name="T88" fmla="+- 0 3082 2642"/>
                  <a:gd name="T89" fmla="*/ T88 w 651"/>
                  <a:gd name="T90" fmla="+- 0 1450 1336"/>
                  <a:gd name="T91" fmla="*/ 1450 h 466"/>
                  <a:gd name="T92" fmla="+- 0 3077 2642"/>
                  <a:gd name="T93" fmla="*/ T92 w 651"/>
                  <a:gd name="T94" fmla="+- 0 1442 1336"/>
                  <a:gd name="T95" fmla="*/ 1442 h 466"/>
                  <a:gd name="T96" fmla="+- 0 3067 2642"/>
                  <a:gd name="T97" fmla="*/ T96 w 651"/>
                  <a:gd name="T98" fmla="+- 0 1436 1336"/>
                  <a:gd name="T99" fmla="*/ 1436 h 466"/>
                  <a:gd name="T100" fmla="+- 0 3058 2642"/>
                  <a:gd name="T101" fmla="*/ T100 w 651"/>
                  <a:gd name="T102" fmla="+- 0 1426 1336"/>
                  <a:gd name="T103" fmla="*/ 1426 h 466"/>
                  <a:gd name="T104" fmla="+- 0 3048 2642"/>
                  <a:gd name="T105" fmla="*/ T104 w 651"/>
                  <a:gd name="T106" fmla="+- 0 1422 1336"/>
                  <a:gd name="T107" fmla="*/ 1422 h 4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651" h="466">
                    <a:moveTo>
                      <a:pt x="406" y="86"/>
                    </a:moveTo>
                    <a:lnTo>
                      <a:pt x="384" y="86"/>
                    </a:lnTo>
                    <a:lnTo>
                      <a:pt x="382" y="90"/>
                    </a:lnTo>
                    <a:lnTo>
                      <a:pt x="375" y="94"/>
                    </a:lnTo>
                    <a:lnTo>
                      <a:pt x="368" y="124"/>
                    </a:lnTo>
                    <a:lnTo>
                      <a:pt x="368" y="162"/>
                    </a:lnTo>
                    <a:lnTo>
                      <a:pt x="365" y="166"/>
                    </a:lnTo>
                    <a:lnTo>
                      <a:pt x="365" y="198"/>
                    </a:lnTo>
                    <a:lnTo>
                      <a:pt x="360" y="212"/>
                    </a:lnTo>
                    <a:lnTo>
                      <a:pt x="353" y="222"/>
                    </a:lnTo>
                    <a:lnTo>
                      <a:pt x="351" y="224"/>
                    </a:lnTo>
                    <a:lnTo>
                      <a:pt x="389" y="224"/>
                    </a:lnTo>
                    <a:lnTo>
                      <a:pt x="392" y="222"/>
                    </a:lnTo>
                    <a:lnTo>
                      <a:pt x="392" y="212"/>
                    </a:lnTo>
                    <a:lnTo>
                      <a:pt x="394" y="208"/>
                    </a:lnTo>
                    <a:lnTo>
                      <a:pt x="394" y="138"/>
                    </a:lnTo>
                    <a:lnTo>
                      <a:pt x="396" y="130"/>
                    </a:lnTo>
                    <a:lnTo>
                      <a:pt x="401" y="126"/>
                    </a:lnTo>
                    <a:lnTo>
                      <a:pt x="525" y="126"/>
                    </a:lnTo>
                    <a:lnTo>
                      <a:pt x="526" y="124"/>
                    </a:lnTo>
                    <a:lnTo>
                      <a:pt x="456" y="124"/>
                    </a:lnTo>
                    <a:lnTo>
                      <a:pt x="447" y="122"/>
                    </a:lnTo>
                    <a:lnTo>
                      <a:pt x="440" y="114"/>
                    </a:lnTo>
                    <a:lnTo>
                      <a:pt x="435" y="106"/>
                    </a:lnTo>
                    <a:lnTo>
                      <a:pt x="425" y="100"/>
                    </a:lnTo>
                    <a:lnTo>
                      <a:pt x="416" y="90"/>
                    </a:lnTo>
                    <a:lnTo>
                      <a:pt x="406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39" name="Freeform 316"/>
              <p:cNvSpPr>
                <a:spLocks/>
              </p:cNvSpPr>
              <p:nvPr/>
            </p:nvSpPr>
            <p:spPr bwMode="auto">
              <a:xfrm>
                <a:off x="2642" y="1336"/>
                <a:ext cx="651" cy="466"/>
              </a:xfrm>
              <a:custGeom>
                <a:avLst/>
                <a:gdLst>
                  <a:gd name="T0" fmla="+- 0 3167 2642"/>
                  <a:gd name="T1" fmla="*/ T0 w 651"/>
                  <a:gd name="T2" fmla="+- 0 1462 1336"/>
                  <a:gd name="T3" fmla="*/ 1462 h 466"/>
                  <a:gd name="T4" fmla="+- 0 3048 2642"/>
                  <a:gd name="T5" fmla="*/ T4 w 651"/>
                  <a:gd name="T6" fmla="+- 0 1462 1336"/>
                  <a:gd name="T7" fmla="*/ 1462 h 466"/>
                  <a:gd name="T8" fmla="+- 0 3058 2642"/>
                  <a:gd name="T9" fmla="*/ T8 w 651"/>
                  <a:gd name="T10" fmla="+- 0 1466 1336"/>
                  <a:gd name="T11" fmla="*/ 1466 h 466"/>
                  <a:gd name="T12" fmla="+- 0 3062 2642"/>
                  <a:gd name="T13" fmla="*/ T12 w 651"/>
                  <a:gd name="T14" fmla="+- 0 1472 1336"/>
                  <a:gd name="T15" fmla="*/ 1472 h 466"/>
                  <a:gd name="T16" fmla="+- 0 3072 2642"/>
                  <a:gd name="T17" fmla="*/ T16 w 651"/>
                  <a:gd name="T18" fmla="+- 0 1486 1336"/>
                  <a:gd name="T19" fmla="*/ 1486 h 466"/>
                  <a:gd name="T20" fmla="+- 0 3079 2642"/>
                  <a:gd name="T21" fmla="*/ T20 w 651"/>
                  <a:gd name="T22" fmla="+- 0 1490 1336"/>
                  <a:gd name="T23" fmla="*/ 1490 h 466"/>
                  <a:gd name="T24" fmla="+- 0 3089 2642"/>
                  <a:gd name="T25" fmla="*/ T24 w 651"/>
                  <a:gd name="T26" fmla="+- 0 1498 1336"/>
                  <a:gd name="T27" fmla="*/ 1498 h 466"/>
                  <a:gd name="T28" fmla="+- 0 3091 2642"/>
                  <a:gd name="T29" fmla="*/ T28 w 651"/>
                  <a:gd name="T30" fmla="+- 0 1498 1336"/>
                  <a:gd name="T31" fmla="*/ 1498 h 466"/>
                  <a:gd name="T32" fmla="+- 0 3101 2642"/>
                  <a:gd name="T33" fmla="*/ T32 w 651"/>
                  <a:gd name="T34" fmla="+- 0 1500 1336"/>
                  <a:gd name="T35" fmla="*/ 1500 h 466"/>
                  <a:gd name="T36" fmla="+- 0 3127 2642"/>
                  <a:gd name="T37" fmla="*/ T36 w 651"/>
                  <a:gd name="T38" fmla="+- 0 1500 1336"/>
                  <a:gd name="T39" fmla="*/ 1500 h 466"/>
                  <a:gd name="T40" fmla="+- 0 3137 2642"/>
                  <a:gd name="T41" fmla="*/ T40 w 651"/>
                  <a:gd name="T42" fmla="+- 0 1498 1336"/>
                  <a:gd name="T43" fmla="*/ 1498 h 466"/>
                  <a:gd name="T44" fmla="+- 0 3149 2642"/>
                  <a:gd name="T45" fmla="*/ T44 w 651"/>
                  <a:gd name="T46" fmla="+- 0 1490 1336"/>
                  <a:gd name="T47" fmla="*/ 1490 h 466"/>
                  <a:gd name="T48" fmla="+- 0 3154 2642"/>
                  <a:gd name="T49" fmla="*/ T48 w 651"/>
                  <a:gd name="T50" fmla="+- 0 1484 1336"/>
                  <a:gd name="T51" fmla="*/ 1484 h 466"/>
                  <a:gd name="T52" fmla="+- 0 3161 2642"/>
                  <a:gd name="T53" fmla="*/ T52 w 651"/>
                  <a:gd name="T54" fmla="+- 0 1476 1336"/>
                  <a:gd name="T55" fmla="*/ 1476 h 466"/>
                  <a:gd name="T56" fmla="+- 0 3161 2642"/>
                  <a:gd name="T57" fmla="*/ T56 w 651"/>
                  <a:gd name="T58" fmla="+- 0 1470 1336"/>
                  <a:gd name="T59" fmla="*/ 1470 h 466"/>
                  <a:gd name="T60" fmla="+- 0 3166 2642"/>
                  <a:gd name="T61" fmla="*/ T60 w 651"/>
                  <a:gd name="T62" fmla="+- 0 1466 1336"/>
                  <a:gd name="T63" fmla="*/ 1466 h 466"/>
                  <a:gd name="T64" fmla="+- 0 3167 2642"/>
                  <a:gd name="T65" fmla="*/ T64 w 651"/>
                  <a:gd name="T66" fmla="+- 0 1462 1336"/>
                  <a:gd name="T67" fmla="*/ 1462 h 4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651" h="466">
                    <a:moveTo>
                      <a:pt x="525" y="126"/>
                    </a:moveTo>
                    <a:lnTo>
                      <a:pt x="406" y="126"/>
                    </a:lnTo>
                    <a:lnTo>
                      <a:pt x="416" y="130"/>
                    </a:lnTo>
                    <a:lnTo>
                      <a:pt x="420" y="136"/>
                    </a:lnTo>
                    <a:lnTo>
                      <a:pt x="430" y="150"/>
                    </a:lnTo>
                    <a:lnTo>
                      <a:pt x="437" y="154"/>
                    </a:lnTo>
                    <a:lnTo>
                      <a:pt x="447" y="162"/>
                    </a:lnTo>
                    <a:lnTo>
                      <a:pt x="449" y="162"/>
                    </a:lnTo>
                    <a:lnTo>
                      <a:pt x="459" y="164"/>
                    </a:lnTo>
                    <a:lnTo>
                      <a:pt x="485" y="164"/>
                    </a:lnTo>
                    <a:lnTo>
                      <a:pt x="495" y="162"/>
                    </a:lnTo>
                    <a:lnTo>
                      <a:pt x="507" y="154"/>
                    </a:lnTo>
                    <a:lnTo>
                      <a:pt x="512" y="148"/>
                    </a:lnTo>
                    <a:lnTo>
                      <a:pt x="519" y="140"/>
                    </a:lnTo>
                    <a:lnTo>
                      <a:pt x="519" y="134"/>
                    </a:lnTo>
                    <a:lnTo>
                      <a:pt x="524" y="130"/>
                    </a:lnTo>
                    <a:lnTo>
                      <a:pt x="525" y="1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40" name="Freeform 315"/>
              <p:cNvSpPr>
                <a:spLocks/>
              </p:cNvSpPr>
              <p:nvPr/>
            </p:nvSpPr>
            <p:spPr bwMode="auto">
              <a:xfrm>
                <a:off x="2642" y="1336"/>
                <a:ext cx="651" cy="466"/>
              </a:xfrm>
              <a:custGeom>
                <a:avLst/>
                <a:gdLst>
                  <a:gd name="T0" fmla="+- 0 3254 2642"/>
                  <a:gd name="T1" fmla="*/ T0 w 651"/>
                  <a:gd name="T2" fmla="+- 0 1336 1336"/>
                  <a:gd name="T3" fmla="*/ 1336 h 466"/>
                  <a:gd name="T4" fmla="+- 0 3202 2642"/>
                  <a:gd name="T5" fmla="*/ T4 w 651"/>
                  <a:gd name="T6" fmla="+- 0 1336 1336"/>
                  <a:gd name="T7" fmla="*/ 1336 h 466"/>
                  <a:gd name="T8" fmla="+- 0 3190 2642"/>
                  <a:gd name="T9" fmla="*/ T8 w 651"/>
                  <a:gd name="T10" fmla="+- 0 1338 1336"/>
                  <a:gd name="T11" fmla="*/ 1338 h 466"/>
                  <a:gd name="T12" fmla="+- 0 3139 2642"/>
                  <a:gd name="T13" fmla="*/ T12 w 651"/>
                  <a:gd name="T14" fmla="+- 0 1374 1336"/>
                  <a:gd name="T15" fmla="*/ 1374 h 466"/>
                  <a:gd name="T16" fmla="+- 0 3139 2642"/>
                  <a:gd name="T17" fmla="*/ T16 w 651"/>
                  <a:gd name="T18" fmla="+- 0 1378 1336"/>
                  <a:gd name="T19" fmla="*/ 1378 h 466"/>
                  <a:gd name="T20" fmla="+- 0 3137 2642"/>
                  <a:gd name="T21" fmla="*/ T20 w 651"/>
                  <a:gd name="T22" fmla="+- 0 1386 1336"/>
                  <a:gd name="T23" fmla="*/ 1386 h 466"/>
                  <a:gd name="T24" fmla="+- 0 3134 2642"/>
                  <a:gd name="T25" fmla="*/ T24 w 651"/>
                  <a:gd name="T26" fmla="+- 0 1390 1336"/>
                  <a:gd name="T27" fmla="*/ 1390 h 466"/>
                  <a:gd name="T28" fmla="+- 0 3130 2642"/>
                  <a:gd name="T29" fmla="*/ T28 w 651"/>
                  <a:gd name="T30" fmla="+- 0 1396 1336"/>
                  <a:gd name="T31" fmla="*/ 1396 h 466"/>
                  <a:gd name="T32" fmla="+- 0 3130 2642"/>
                  <a:gd name="T33" fmla="*/ T32 w 651"/>
                  <a:gd name="T34" fmla="+- 0 1400 1336"/>
                  <a:gd name="T35" fmla="*/ 1400 h 466"/>
                  <a:gd name="T36" fmla="+- 0 3127 2642"/>
                  <a:gd name="T37" fmla="*/ T36 w 651"/>
                  <a:gd name="T38" fmla="+- 0 1406 1336"/>
                  <a:gd name="T39" fmla="*/ 1406 h 466"/>
                  <a:gd name="T40" fmla="+- 0 3127 2642"/>
                  <a:gd name="T41" fmla="*/ T40 w 651"/>
                  <a:gd name="T42" fmla="+- 0 1422 1336"/>
                  <a:gd name="T43" fmla="*/ 1422 h 466"/>
                  <a:gd name="T44" fmla="+- 0 3125 2642"/>
                  <a:gd name="T45" fmla="*/ T44 w 651"/>
                  <a:gd name="T46" fmla="+- 0 1434 1336"/>
                  <a:gd name="T47" fmla="*/ 1434 h 466"/>
                  <a:gd name="T48" fmla="+- 0 3120 2642"/>
                  <a:gd name="T49" fmla="*/ T48 w 651"/>
                  <a:gd name="T50" fmla="+- 0 1448 1336"/>
                  <a:gd name="T51" fmla="*/ 1448 h 466"/>
                  <a:gd name="T52" fmla="+- 0 3115 2642"/>
                  <a:gd name="T53" fmla="*/ T52 w 651"/>
                  <a:gd name="T54" fmla="+- 0 1456 1336"/>
                  <a:gd name="T55" fmla="*/ 1456 h 466"/>
                  <a:gd name="T56" fmla="+- 0 3108 2642"/>
                  <a:gd name="T57" fmla="*/ T56 w 651"/>
                  <a:gd name="T58" fmla="+- 0 1460 1336"/>
                  <a:gd name="T59" fmla="*/ 1460 h 466"/>
                  <a:gd name="T60" fmla="+- 0 3168 2642"/>
                  <a:gd name="T61" fmla="*/ T60 w 651"/>
                  <a:gd name="T62" fmla="+- 0 1460 1336"/>
                  <a:gd name="T63" fmla="*/ 1460 h 466"/>
                  <a:gd name="T64" fmla="+- 0 3170 2642"/>
                  <a:gd name="T65" fmla="*/ T64 w 651"/>
                  <a:gd name="T66" fmla="+- 0 1456 1336"/>
                  <a:gd name="T67" fmla="*/ 1456 h 466"/>
                  <a:gd name="T68" fmla="+- 0 3170 2642"/>
                  <a:gd name="T69" fmla="*/ T68 w 651"/>
                  <a:gd name="T70" fmla="+- 0 1448 1336"/>
                  <a:gd name="T71" fmla="*/ 1448 h 466"/>
                  <a:gd name="T72" fmla="+- 0 3178 2642"/>
                  <a:gd name="T73" fmla="*/ T72 w 651"/>
                  <a:gd name="T74" fmla="+- 0 1430 1336"/>
                  <a:gd name="T75" fmla="*/ 1430 h 466"/>
                  <a:gd name="T76" fmla="+- 0 3178 2642"/>
                  <a:gd name="T77" fmla="*/ T76 w 651"/>
                  <a:gd name="T78" fmla="+- 0 1424 1336"/>
                  <a:gd name="T79" fmla="*/ 1424 h 466"/>
                  <a:gd name="T80" fmla="+- 0 3180 2642"/>
                  <a:gd name="T81" fmla="*/ T80 w 651"/>
                  <a:gd name="T82" fmla="+- 0 1420 1336"/>
                  <a:gd name="T83" fmla="*/ 1420 h 466"/>
                  <a:gd name="T84" fmla="+- 0 3180 2642"/>
                  <a:gd name="T85" fmla="*/ T84 w 651"/>
                  <a:gd name="T86" fmla="+- 0 1412 1336"/>
                  <a:gd name="T87" fmla="*/ 1412 h 466"/>
                  <a:gd name="T88" fmla="+- 0 3185 2642"/>
                  <a:gd name="T89" fmla="*/ T88 w 651"/>
                  <a:gd name="T90" fmla="+- 0 1396 1336"/>
                  <a:gd name="T91" fmla="*/ 1396 h 466"/>
                  <a:gd name="T92" fmla="+- 0 3194 2642"/>
                  <a:gd name="T93" fmla="*/ T92 w 651"/>
                  <a:gd name="T94" fmla="+- 0 1380 1336"/>
                  <a:gd name="T95" fmla="*/ 1380 h 466"/>
                  <a:gd name="T96" fmla="+- 0 3202 2642"/>
                  <a:gd name="T97" fmla="*/ T96 w 651"/>
                  <a:gd name="T98" fmla="+- 0 1376 1336"/>
                  <a:gd name="T99" fmla="*/ 1376 h 466"/>
                  <a:gd name="T100" fmla="+- 0 3292 2642"/>
                  <a:gd name="T101" fmla="*/ T100 w 651"/>
                  <a:gd name="T102" fmla="+- 0 1376 1336"/>
                  <a:gd name="T103" fmla="*/ 1376 h 466"/>
                  <a:gd name="T104" fmla="+- 0 3290 2642"/>
                  <a:gd name="T105" fmla="*/ T104 w 651"/>
                  <a:gd name="T106" fmla="+- 0 1370 1336"/>
                  <a:gd name="T107" fmla="*/ 1370 h 466"/>
                  <a:gd name="T108" fmla="+- 0 3290 2642"/>
                  <a:gd name="T109" fmla="*/ T108 w 651"/>
                  <a:gd name="T110" fmla="+- 0 1364 1336"/>
                  <a:gd name="T111" fmla="*/ 1364 h 466"/>
                  <a:gd name="T112" fmla="+- 0 3278 2642"/>
                  <a:gd name="T113" fmla="*/ T112 w 651"/>
                  <a:gd name="T114" fmla="+- 0 1344 1336"/>
                  <a:gd name="T115" fmla="*/ 1344 h 466"/>
                  <a:gd name="T116" fmla="+- 0 3274 2642"/>
                  <a:gd name="T117" fmla="*/ T116 w 651"/>
                  <a:gd name="T118" fmla="+- 0 1342 1336"/>
                  <a:gd name="T119" fmla="*/ 1342 h 466"/>
                  <a:gd name="T120" fmla="+- 0 3262 2642"/>
                  <a:gd name="T121" fmla="*/ T120 w 651"/>
                  <a:gd name="T122" fmla="+- 0 1338 1336"/>
                  <a:gd name="T123" fmla="*/ 1338 h 466"/>
                  <a:gd name="T124" fmla="+- 0 3254 2642"/>
                  <a:gd name="T125" fmla="*/ T124 w 651"/>
                  <a:gd name="T126" fmla="+- 0 1336 1336"/>
                  <a:gd name="T127" fmla="*/ 1336 h 46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</a:cxnLst>
                <a:rect l="0" t="0" r="r" b="b"/>
                <a:pathLst>
                  <a:path w="651" h="466">
                    <a:moveTo>
                      <a:pt x="612" y="0"/>
                    </a:moveTo>
                    <a:lnTo>
                      <a:pt x="560" y="0"/>
                    </a:lnTo>
                    <a:lnTo>
                      <a:pt x="548" y="2"/>
                    </a:lnTo>
                    <a:lnTo>
                      <a:pt x="497" y="38"/>
                    </a:lnTo>
                    <a:lnTo>
                      <a:pt x="497" y="42"/>
                    </a:lnTo>
                    <a:lnTo>
                      <a:pt x="495" y="50"/>
                    </a:lnTo>
                    <a:lnTo>
                      <a:pt x="492" y="54"/>
                    </a:lnTo>
                    <a:lnTo>
                      <a:pt x="488" y="60"/>
                    </a:lnTo>
                    <a:lnTo>
                      <a:pt x="488" y="64"/>
                    </a:lnTo>
                    <a:lnTo>
                      <a:pt x="485" y="70"/>
                    </a:lnTo>
                    <a:lnTo>
                      <a:pt x="485" y="86"/>
                    </a:lnTo>
                    <a:lnTo>
                      <a:pt x="483" y="98"/>
                    </a:lnTo>
                    <a:lnTo>
                      <a:pt x="478" y="112"/>
                    </a:lnTo>
                    <a:lnTo>
                      <a:pt x="473" y="120"/>
                    </a:lnTo>
                    <a:lnTo>
                      <a:pt x="466" y="124"/>
                    </a:lnTo>
                    <a:lnTo>
                      <a:pt x="526" y="124"/>
                    </a:lnTo>
                    <a:lnTo>
                      <a:pt x="528" y="120"/>
                    </a:lnTo>
                    <a:lnTo>
                      <a:pt x="528" y="112"/>
                    </a:lnTo>
                    <a:lnTo>
                      <a:pt x="536" y="94"/>
                    </a:lnTo>
                    <a:lnTo>
                      <a:pt x="536" y="88"/>
                    </a:lnTo>
                    <a:lnTo>
                      <a:pt x="538" y="84"/>
                    </a:lnTo>
                    <a:lnTo>
                      <a:pt x="538" y="76"/>
                    </a:lnTo>
                    <a:lnTo>
                      <a:pt x="543" y="60"/>
                    </a:lnTo>
                    <a:lnTo>
                      <a:pt x="552" y="44"/>
                    </a:lnTo>
                    <a:lnTo>
                      <a:pt x="560" y="40"/>
                    </a:lnTo>
                    <a:lnTo>
                      <a:pt x="650" y="40"/>
                    </a:lnTo>
                    <a:lnTo>
                      <a:pt x="648" y="34"/>
                    </a:lnTo>
                    <a:lnTo>
                      <a:pt x="648" y="28"/>
                    </a:lnTo>
                    <a:lnTo>
                      <a:pt x="636" y="8"/>
                    </a:lnTo>
                    <a:lnTo>
                      <a:pt x="632" y="6"/>
                    </a:lnTo>
                    <a:lnTo>
                      <a:pt x="620" y="2"/>
                    </a:lnTo>
                    <a:lnTo>
                      <a:pt x="61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49" name="Group 312"/>
            <p:cNvGrpSpPr>
              <a:grpSpLocks/>
            </p:cNvGrpSpPr>
            <p:nvPr/>
          </p:nvGrpSpPr>
          <p:grpSpPr bwMode="auto">
            <a:xfrm>
              <a:off x="3211" y="1565"/>
              <a:ext cx="72" cy="53"/>
              <a:chOff x="3211" y="1565"/>
              <a:chExt cx="72" cy="53"/>
            </a:xfrm>
          </p:grpSpPr>
          <p:sp>
            <p:nvSpPr>
              <p:cNvPr id="3232" name="Freeform 313"/>
              <p:cNvSpPr>
                <a:spLocks/>
              </p:cNvSpPr>
              <p:nvPr/>
            </p:nvSpPr>
            <p:spPr bwMode="auto">
              <a:xfrm>
                <a:off x="3211" y="1565"/>
                <a:ext cx="72" cy="53"/>
              </a:xfrm>
              <a:custGeom>
                <a:avLst/>
                <a:gdLst>
                  <a:gd name="T0" fmla="+- 0 3247 3211"/>
                  <a:gd name="T1" fmla="*/ T0 w 72"/>
                  <a:gd name="T2" fmla="+- 0 1565 1565"/>
                  <a:gd name="T3" fmla="*/ 1565 h 53"/>
                  <a:gd name="T4" fmla="+- 0 3230 3211"/>
                  <a:gd name="T5" fmla="*/ T4 w 72"/>
                  <a:gd name="T6" fmla="+- 0 1567 1565"/>
                  <a:gd name="T7" fmla="*/ 1567 h 53"/>
                  <a:gd name="T8" fmla="+- 0 3221 3211"/>
                  <a:gd name="T9" fmla="*/ T8 w 72"/>
                  <a:gd name="T10" fmla="+- 0 1572 1565"/>
                  <a:gd name="T11" fmla="*/ 1572 h 53"/>
                  <a:gd name="T12" fmla="+- 0 3214 3211"/>
                  <a:gd name="T13" fmla="*/ T12 w 72"/>
                  <a:gd name="T14" fmla="+- 0 1579 1565"/>
                  <a:gd name="T15" fmla="*/ 1579 h 53"/>
                  <a:gd name="T16" fmla="+- 0 3211 3211"/>
                  <a:gd name="T17" fmla="*/ T16 w 72"/>
                  <a:gd name="T18" fmla="+- 0 1591 1565"/>
                  <a:gd name="T19" fmla="*/ 1591 h 53"/>
                  <a:gd name="T20" fmla="+- 0 3214 3211"/>
                  <a:gd name="T21" fmla="*/ T20 w 72"/>
                  <a:gd name="T22" fmla="+- 0 1601 1565"/>
                  <a:gd name="T23" fmla="*/ 1601 h 53"/>
                  <a:gd name="T24" fmla="+- 0 3221 3211"/>
                  <a:gd name="T25" fmla="*/ T24 w 72"/>
                  <a:gd name="T26" fmla="+- 0 1608 1565"/>
                  <a:gd name="T27" fmla="*/ 1608 h 53"/>
                  <a:gd name="T28" fmla="+- 0 3230 3211"/>
                  <a:gd name="T29" fmla="*/ T28 w 72"/>
                  <a:gd name="T30" fmla="+- 0 1613 1565"/>
                  <a:gd name="T31" fmla="*/ 1613 h 53"/>
                  <a:gd name="T32" fmla="+- 0 3247 3211"/>
                  <a:gd name="T33" fmla="*/ T32 w 72"/>
                  <a:gd name="T34" fmla="+- 0 1618 1565"/>
                  <a:gd name="T35" fmla="*/ 1618 h 53"/>
                  <a:gd name="T36" fmla="+- 0 3271 3211"/>
                  <a:gd name="T37" fmla="*/ T36 w 72"/>
                  <a:gd name="T38" fmla="+- 0 1608 1565"/>
                  <a:gd name="T39" fmla="*/ 1608 h 53"/>
                  <a:gd name="T40" fmla="+- 0 3278 3211"/>
                  <a:gd name="T41" fmla="*/ T40 w 72"/>
                  <a:gd name="T42" fmla="+- 0 1601 1565"/>
                  <a:gd name="T43" fmla="*/ 1601 h 53"/>
                  <a:gd name="T44" fmla="+- 0 3283 3211"/>
                  <a:gd name="T45" fmla="*/ T44 w 72"/>
                  <a:gd name="T46" fmla="+- 0 1591 1565"/>
                  <a:gd name="T47" fmla="*/ 1591 h 53"/>
                  <a:gd name="T48" fmla="+- 0 3278 3211"/>
                  <a:gd name="T49" fmla="*/ T48 w 72"/>
                  <a:gd name="T50" fmla="+- 0 1579 1565"/>
                  <a:gd name="T51" fmla="*/ 1579 h 53"/>
                  <a:gd name="T52" fmla="+- 0 3271 3211"/>
                  <a:gd name="T53" fmla="*/ T52 w 72"/>
                  <a:gd name="T54" fmla="+- 0 1572 1565"/>
                  <a:gd name="T55" fmla="*/ 1572 h 53"/>
                  <a:gd name="T56" fmla="+- 0 3259 3211"/>
                  <a:gd name="T57" fmla="*/ T56 w 72"/>
                  <a:gd name="T58" fmla="+- 0 1567 1565"/>
                  <a:gd name="T59" fmla="*/ 1567 h 53"/>
                  <a:gd name="T60" fmla="+- 0 3247 3211"/>
                  <a:gd name="T61" fmla="*/ T60 w 72"/>
                  <a:gd name="T62" fmla="+- 0 1565 1565"/>
                  <a:gd name="T63" fmla="*/ 1565 h 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72" h="53">
                    <a:moveTo>
                      <a:pt x="36" y="0"/>
                    </a:moveTo>
                    <a:lnTo>
                      <a:pt x="19" y="2"/>
                    </a:lnTo>
                    <a:lnTo>
                      <a:pt x="10" y="7"/>
                    </a:lnTo>
                    <a:lnTo>
                      <a:pt x="3" y="14"/>
                    </a:lnTo>
                    <a:lnTo>
                      <a:pt x="0" y="26"/>
                    </a:lnTo>
                    <a:lnTo>
                      <a:pt x="3" y="36"/>
                    </a:lnTo>
                    <a:lnTo>
                      <a:pt x="10" y="43"/>
                    </a:lnTo>
                    <a:lnTo>
                      <a:pt x="19" y="48"/>
                    </a:lnTo>
                    <a:lnTo>
                      <a:pt x="36" y="53"/>
                    </a:lnTo>
                    <a:lnTo>
                      <a:pt x="60" y="43"/>
                    </a:lnTo>
                    <a:lnTo>
                      <a:pt x="67" y="36"/>
                    </a:lnTo>
                    <a:lnTo>
                      <a:pt x="72" y="26"/>
                    </a:lnTo>
                    <a:lnTo>
                      <a:pt x="67" y="14"/>
                    </a:lnTo>
                    <a:lnTo>
                      <a:pt x="60" y="7"/>
                    </a:lnTo>
                    <a:lnTo>
                      <a:pt x="48" y="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50" name="Group 304"/>
            <p:cNvGrpSpPr>
              <a:grpSpLocks/>
            </p:cNvGrpSpPr>
            <p:nvPr/>
          </p:nvGrpSpPr>
          <p:grpSpPr bwMode="auto">
            <a:xfrm>
              <a:off x="2647" y="1944"/>
              <a:ext cx="574" cy="410"/>
              <a:chOff x="2647" y="1944"/>
              <a:chExt cx="574" cy="410"/>
            </a:xfrm>
          </p:grpSpPr>
          <p:sp>
            <p:nvSpPr>
              <p:cNvPr id="3223" name="Freeform 311"/>
              <p:cNvSpPr>
                <a:spLocks/>
              </p:cNvSpPr>
              <p:nvPr/>
            </p:nvSpPr>
            <p:spPr bwMode="auto">
              <a:xfrm>
                <a:off x="2647" y="1944"/>
                <a:ext cx="574" cy="410"/>
              </a:xfrm>
              <a:custGeom>
                <a:avLst/>
                <a:gdLst>
                  <a:gd name="T0" fmla="+- 0 3144 2647"/>
                  <a:gd name="T1" fmla="*/ T0 w 574"/>
                  <a:gd name="T2" fmla="+- 0 1982 1944"/>
                  <a:gd name="T3" fmla="*/ 1982 h 410"/>
                  <a:gd name="T4" fmla="+- 0 3161 2647"/>
                  <a:gd name="T5" fmla="*/ T4 w 574"/>
                  <a:gd name="T6" fmla="+- 0 1994 1944"/>
                  <a:gd name="T7" fmla="*/ 1994 h 410"/>
                  <a:gd name="T8" fmla="+- 0 3166 2647"/>
                  <a:gd name="T9" fmla="*/ T8 w 574"/>
                  <a:gd name="T10" fmla="+- 0 2010 1944"/>
                  <a:gd name="T11" fmla="*/ 2010 h 410"/>
                  <a:gd name="T12" fmla="+- 0 3156 2647"/>
                  <a:gd name="T13" fmla="*/ T12 w 574"/>
                  <a:gd name="T14" fmla="+- 0 2026 1944"/>
                  <a:gd name="T15" fmla="*/ 2026 h 410"/>
                  <a:gd name="T16" fmla="+- 0 3142 2647"/>
                  <a:gd name="T17" fmla="*/ T16 w 574"/>
                  <a:gd name="T18" fmla="+- 0 2042 1944"/>
                  <a:gd name="T19" fmla="*/ 2042 h 410"/>
                  <a:gd name="T20" fmla="+- 0 3130 2647"/>
                  <a:gd name="T21" fmla="*/ T20 w 574"/>
                  <a:gd name="T22" fmla="+- 0 2054 1944"/>
                  <a:gd name="T23" fmla="*/ 2054 h 410"/>
                  <a:gd name="T24" fmla="+- 0 3118 2647"/>
                  <a:gd name="T25" fmla="*/ T24 w 574"/>
                  <a:gd name="T26" fmla="+- 0 2066 1944"/>
                  <a:gd name="T27" fmla="*/ 2066 h 410"/>
                  <a:gd name="T28" fmla="+- 0 3101 2647"/>
                  <a:gd name="T29" fmla="*/ T28 w 574"/>
                  <a:gd name="T30" fmla="+- 0 2076 1944"/>
                  <a:gd name="T31" fmla="*/ 2076 h 410"/>
                  <a:gd name="T32" fmla="+- 0 3077 2647"/>
                  <a:gd name="T33" fmla="*/ T32 w 574"/>
                  <a:gd name="T34" fmla="+- 0 2094 1944"/>
                  <a:gd name="T35" fmla="*/ 2094 h 410"/>
                  <a:gd name="T36" fmla="+- 0 3048 2647"/>
                  <a:gd name="T37" fmla="*/ T36 w 574"/>
                  <a:gd name="T38" fmla="+- 0 2110 1944"/>
                  <a:gd name="T39" fmla="*/ 2110 h 410"/>
                  <a:gd name="T40" fmla="+- 0 3031 2647"/>
                  <a:gd name="T41" fmla="*/ T40 w 574"/>
                  <a:gd name="T42" fmla="+- 0 2120 1944"/>
                  <a:gd name="T43" fmla="*/ 2120 h 410"/>
                  <a:gd name="T44" fmla="+- 0 3007 2647"/>
                  <a:gd name="T45" fmla="*/ T44 w 574"/>
                  <a:gd name="T46" fmla="+- 0 2132 1944"/>
                  <a:gd name="T47" fmla="*/ 2132 h 410"/>
                  <a:gd name="T48" fmla="+- 0 2995 2647"/>
                  <a:gd name="T49" fmla="*/ T48 w 574"/>
                  <a:gd name="T50" fmla="+- 0 2144 1944"/>
                  <a:gd name="T51" fmla="*/ 2144 h 410"/>
                  <a:gd name="T52" fmla="+- 0 2976 2647"/>
                  <a:gd name="T53" fmla="*/ T52 w 574"/>
                  <a:gd name="T54" fmla="+- 0 2150 1944"/>
                  <a:gd name="T55" fmla="*/ 2150 h 410"/>
                  <a:gd name="T56" fmla="+- 0 2952 2647"/>
                  <a:gd name="T57" fmla="*/ T56 w 574"/>
                  <a:gd name="T58" fmla="+- 0 2160 1944"/>
                  <a:gd name="T59" fmla="*/ 2160 h 410"/>
                  <a:gd name="T60" fmla="+- 0 2933 2647"/>
                  <a:gd name="T61" fmla="*/ T60 w 574"/>
                  <a:gd name="T62" fmla="+- 0 2168 1944"/>
                  <a:gd name="T63" fmla="*/ 2168 h 410"/>
                  <a:gd name="T64" fmla="+- 0 2914 2647"/>
                  <a:gd name="T65" fmla="*/ T64 w 574"/>
                  <a:gd name="T66" fmla="+- 0 2178 1944"/>
                  <a:gd name="T67" fmla="*/ 2178 h 410"/>
                  <a:gd name="T68" fmla="+- 0 2894 2647"/>
                  <a:gd name="T69" fmla="*/ T68 w 574"/>
                  <a:gd name="T70" fmla="+- 0 2184 1944"/>
                  <a:gd name="T71" fmla="*/ 2184 h 410"/>
                  <a:gd name="T72" fmla="+- 0 2866 2647"/>
                  <a:gd name="T73" fmla="*/ T72 w 574"/>
                  <a:gd name="T74" fmla="+- 0 2198 1944"/>
                  <a:gd name="T75" fmla="*/ 2198 h 410"/>
                  <a:gd name="T76" fmla="+- 0 2837 2647"/>
                  <a:gd name="T77" fmla="*/ T76 w 574"/>
                  <a:gd name="T78" fmla="+- 0 2208 1944"/>
                  <a:gd name="T79" fmla="*/ 2208 h 410"/>
                  <a:gd name="T80" fmla="+- 0 2810 2647"/>
                  <a:gd name="T81" fmla="*/ T80 w 574"/>
                  <a:gd name="T82" fmla="+- 0 2222 1944"/>
                  <a:gd name="T83" fmla="*/ 2222 h 410"/>
                  <a:gd name="T84" fmla="+- 0 2784 2647"/>
                  <a:gd name="T85" fmla="*/ T84 w 574"/>
                  <a:gd name="T86" fmla="+- 0 2240 1944"/>
                  <a:gd name="T87" fmla="*/ 2240 h 410"/>
                  <a:gd name="T88" fmla="+- 0 2760 2647"/>
                  <a:gd name="T89" fmla="*/ T88 w 574"/>
                  <a:gd name="T90" fmla="+- 0 2254 1944"/>
                  <a:gd name="T91" fmla="*/ 2254 h 410"/>
                  <a:gd name="T92" fmla="+- 0 2750 2647"/>
                  <a:gd name="T93" fmla="*/ T92 w 574"/>
                  <a:gd name="T94" fmla="+- 0 2266 1944"/>
                  <a:gd name="T95" fmla="*/ 2266 h 410"/>
                  <a:gd name="T96" fmla="+- 0 2731 2647"/>
                  <a:gd name="T97" fmla="*/ T96 w 574"/>
                  <a:gd name="T98" fmla="+- 0 2290 1944"/>
                  <a:gd name="T99" fmla="*/ 2290 h 410"/>
                  <a:gd name="T100" fmla="+- 0 2719 2647"/>
                  <a:gd name="T101" fmla="*/ T100 w 574"/>
                  <a:gd name="T102" fmla="+- 0 2312 1944"/>
                  <a:gd name="T103" fmla="*/ 2312 h 410"/>
                  <a:gd name="T104" fmla="+- 0 2719 2647"/>
                  <a:gd name="T105" fmla="*/ T104 w 574"/>
                  <a:gd name="T106" fmla="+- 0 2328 1944"/>
                  <a:gd name="T107" fmla="*/ 2328 h 410"/>
                  <a:gd name="T108" fmla="+- 0 2741 2647"/>
                  <a:gd name="T109" fmla="*/ T108 w 574"/>
                  <a:gd name="T110" fmla="+- 0 2342 1944"/>
                  <a:gd name="T111" fmla="*/ 2342 h 410"/>
                  <a:gd name="T112" fmla="+- 0 2760 2647"/>
                  <a:gd name="T113" fmla="*/ T112 w 574"/>
                  <a:gd name="T114" fmla="+- 0 2348 1944"/>
                  <a:gd name="T115" fmla="*/ 2348 h 410"/>
                  <a:gd name="T116" fmla="+- 0 2782 2647"/>
                  <a:gd name="T117" fmla="*/ T116 w 574"/>
                  <a:gd name="T118" fmla="+- 0 2352 1944"/>
                  <a:gd name="T119" fmla="*/ 2352 h 410"/>
                  <a:gd name="T120" fmla="+- 0 2810 2647"/>
                  <a:gd name="T121" fmla="*/ T120 w 574"/>
                  <a:gd name="T122" fmla="+- 0 2354 1944"/>
                  <a:gd name="T123" fmla="*/ 2354 h 410"/>
                  <a:gd name="T124" fmla="+- 0 2796 2647"/>
                  <a:gd name="T125" fmla="*/ T124 w 574"/>
                  <a:gd name="T126" fmla="+- 0 2348 1944"/>
                  <a:gd name="T127" fmla="*/ 2348 h 410"/>
                  <a:gd name="T128" fmla="+- 0 2755 2647"/>
                  <a:gd name="T129" fmla="*/ T128 w 574"/>
                  <a:gd name="T130" fmla="+- 0 2312 1944"/>
                  <a:gd name="T131" fmla="*/ 2312 h 410"/>
                  <a:gd name="T132" fmla="+- 0 2755 2647"/>
                  <a:gd name="T133" fmla="*/ T132 w 574"/>
                  <a:gd name="T134" fmla="+- 0 2300 1944"/>
                  <a:gd name="T135" fmla="*/ 2300 h 410"/>
                  <a:gd name="T136" fmla="+- 0 2767 2647"/>
                  <a:gd name="T137" fmla="*/ T136 w 574"/>
                  <a:gd name="T138" fmla="+- 0 2282 1944"/>
                  <a:gd name="T139" fmla="*/ 2282 h 410"/>
                  <a:gd name="T140" fmla="+- 0 2782 2647"/>
                  <a:gd name="T141" fmla="*/ T140 w 574"/>
                  <a:gd name="T142" fmla="+- 0 2270 1944"/>
                  <a:gd name="T143" fmla="*/ 2270 h 410"/>
                  <a:gd name="T144" fmla="+- 0 2798 2647"/>
                  <a:gd name="T145" fmla="*/ T144 w 574"/>
                  <a:gd name="T146" fmla="+- 0 2262 1944"/>
                  <a:gd name="T147" fmla="*/ 2262 h 410"/>
                  <a:gd name="T148" fmla="+- 0 2813 2647"/>
                  <a:gd name="T149" fmla="*/ T148 w 574"/>
                  <a:gd name="T150" fmla="+- 0 2252 1944"/>
                  <a:gd name="T151" fmla="*/ 2252 h 410"/>
                  <a:gd name="T152" fmla="+- 0 2825 2647"/>
                  <a:gd name="T153" fmla="*/ T152 w 574"/>
                  <a:gd name="T154" fmla="+- 0 2244 1944"/>
                  <a:gd name="T155" fmla="*/ 2244 h 410"/>
                  <a:gd name="T156" fmla="+- 0 2842 2647"/>
                  <a:gd name="T157" fmla="*/ T156 w 574"/>
                  <a:gd name="T158" fmla="+- 0 2234 1944"/>
                  <a:gd name="T159" fmla="*/ 2234 h 410"/>
                  <a:gd name="T160" fmla="+- 0 2863 2647"/>
                  <a:gd name="T161" fmla="*/ T160 w 574"/>
                  <a:gd name="T162" fmla="+- 0 2228 1944"/>
                  <a:gd name="T163" fmla="*/ 2228 h 410"/>
                  <a:gd name="T164" fmla="+- 0 2885 2647"/>
                  <a:gd name="T165" fmla="*/ T164 w 574"/>
                  <a:gd name="T166" fmla="+- 0 2220 1944"/>
                  <a:gd name="T167" fmla="*/ 2220 h 410"/>
                  <a:gd name="T168" fmla="+- 0 2909 2647"/>
                  <a:gd name="T169" fmla="*/ T168 w 574"/>
                  <a:gd name="T170" fmla="+- 0 2214 1944"/>
                  <a:gd name="T171" fmla="*/ 2214 h 410"/>
                  <a:gd name="T172" fmla="+- 0 2945 2647"/>
                  <a:gd name="T173" fmla="*/ T172 w 574"/>
                  <a:gd name="T174" fmla="+- 0 2198 1944"/>
                  <a:gd name="T175" fmla="*/ 2198 h 410"/>
                  <a:gd name="T176" fmla="+- 0 2966 2647"/>
                  <a:gd name="T177" fmla="*/ T176 w 574"/>
                  <a:gd name="T178" fmla="+- 0 2186 1944"/>
                  <a:gd name="T179" fmla="*/ 2186 h 410"/>
                  <a:gd name="T180" fmla="+- 0 2988 2647"/>
                  <a:gd name="T181" fmla="*/ T180 w 574"/>
                  <a:gd name="T182" fmla="+- 0 2180 1944"/>
                  <a:gd name="T183" fmla="*/ 2180 h 410"/>
                  <a:gd name="T184" fmla="+- 0 3010 2647"/>
                  <a:gd name="T185" fmla="*/ T184 w 574"/>
                  <a:gd name="T186" fmla="+- 0 2168 1944"/>
                  <a:gd name="T187" fmla="*/ 2168 h 410"/>
                  <a:gd name="T188" fmla="+- 0 3067 2647"/>
                  <a:gd name="T189" fmla="*/ T188 w 574"/>
                  <a:gd name="T190" fmla="+- 0 2142 1944"/>
                  <a:gd name="T191" fmla="*/ 2142 h 410"/>
                  <a:gd name="T192" fmla="+- 0 3084 2647"/>
                  <a:gd name="T193" fmla="*/ T192 w 574"/>
                  <a:gd name="T194" fmla="+- 0 2130 1944"/>
                  <a:gd name="T195" fmla="*/ 2130 h 410"/>
                  <a:gd name="T196" fmla="+- 0 3101 2647"/>
                  <a:gd name="T197" fmla="*/ T196 w 574"/>
                  <a:gd name="T198" fmla="+- 0 2118 1944"/>
                  <a:gd name="T199" fmla="*/ 2118 h 410"/>
                  <a:gd name="T200" fmla="+- 0 3118 2647"/>
                  <a:gd name="T201" fmla="*/ T200 w 574"/>
                  <a:gd name="T202" fmla="+- 0 2108 1944"/>
                  <a:gd name="T203" fmla="*/ 2108 h 410"/>
                  <a:gd name="T204" fmla="+- 0 3170 2647"/>
                  <a:gd name="T205" fmla="*/ T204 w 574"/>
                  <a:gd name="T206" fmla="+- 0 2066 1944"/>
                  <a:gd name="T207" fmla="*/ 2066 h 410"/>
                  <a:gd name="T208" fmla="+- 0 3190 2647"/>
                  <a:gd name="T209" fmla="*/ T208 w 574"/>
                  <a:gd name="T210" fmla="+- 0 2050 1944"/>
                  <a:gd name="T211" fmla="*/ 2050 h 410"/>
                  <a:gd name="T212" fmla="+- 0 3211 2647"/>
                  <a:gd name="T213" fmla="*/ T212 w 574"/>
                  <a:gd name="T214" fmla="+- 0 2018 1944"/>
                  <a:gd name="T215" fmla="*/ 2018 h 410"/>
                  <a:gd name="T216" fmla="+- 0 3218 2647"/>
                  <a:gd name="T217" fmla="*/ T216 w 574"/>
                  <a:gd name="T218" fmla="+- 0 2004 1944"/>
                  <a:gd name="T219" fmla="*/ 2004 h 410"/>
                  <a:gd name="T220" fmla="+- 0 3221 2647"/>
                  <a:gd name="T221" fmla="*/ T220 w 574"/>
                  <a:gd name="T222" fmla="+- 0 1982 1944"/>
                  <a:gd name="T223" fmla="*/ 1982 h 4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</a:cxnLst>
                <a:rect l="0" t="0" r="r" b="b"/>
                <a:pathLst>
                  <a:path w="574" h="410">
                    <a:moveTo>
                      <a:pt x="574" y="38"/>
                    </a:moveTo>
                    <a:lnTo>
                      <a:pt x="497" y="38"/>
                    </a:lnTo>
                    <a:lnTo>
                      <a:pt x="507" y="44"/>
                    </a:lnTo>
                    <a:lnTo>
                      <a:pt x="514" y="50"/>
                    </a:lnTo>
                    <a:lnTo>
                      <a:pt x="519" y="58"/>
                    </a:lnTo>
                    <a:lnTo>
                      <a:pt x="519" y="66"/>
                    </a:lnTo>
                    <a:lnTo>
                      <a:pt x="516" y="74"/>
                    </a:lnTo>
                    <a:lnTo>
                      <a:pt x="509" y="82"/>
                    </a:lnTo>
                    <a:lnTo>
                      <a:pt x="502" y="94"/>
                    </a:lnTo>
                    <a:lnTo>
                      <a:pt x="495" y="98"/>
                    </a:lnTo>
                    <a:lnTo>
                      <a:pt x="490" y="106"/>
                    </a:lnTo>
                    <a:lnTo>
                      <a:pt x="483" y="110"/>
                    </a:lnTo>
                    <a:lnTo>
                      <a:pt x="478" y="118"/>
                    </a:lnTo>
                    <a:lnTo>
                      <a:pt x="471" y="122"/>
                    </a:lnTo>
                    <a:lnTo>
                      <a:pt x="461" y="128"/>
                    </a:lnTo>
                    <a:lnTo>
                      <a:pt x="454" y="132"/>
                    </a:lnTo>
                    <a:lnTo>
                      <a:pt x="444" y="138"/>
                    </a:lnTo>
                    <a:lnTo>
                      <a:pt x="430" y="150"/>
                    </a:lnTo>
                    <a:lnTo>
                      <a:pt x="411" y="158"/>
                    </a:lnTo>
                    <a:lnTo>
                      <a:pt x="401" y="166"/>
                    </a:lnTo>
                    <a:lnTo>
                      <a:pt x="394" y="170"/>
                    </a:lnTo>
                    <a:lnTo>
                      <a:pt x="384" y="176"/>
                    </a:lnTo>
                    <a:lnTo>
                      <a:pt x="370" y="186"/>
                    </a:lnTo>
                    <a:lnTo>
                      <a:pt x="360" y="188"/>
                    </a:lnTo>
                    <a:lnTo>
                      <a:pt x="355" y="194"/>
                    </a:lnTo>
                    <a:lnTo>
                      <a:pt x="348" y="200"/>
                    </a:lnTo>
                    <a:lnTo>
                      <a:pt x="339" y="202"/>
                    </a:lnTo>
                    <a:lnTo>
                      <a:pt x="329" y="206"/>
                    </a:lnTo>
                    <a:lnTo>
                      <a:pt x="315" y="214"/>
                    </a:lnTo>
                    <a:lnTo>
                      <a:pt x="305" y="216"/>
                    </a:lnTo>
                    <a:lnTo>
                      <a:pt x="295" y="222"/>
                    </a:lnTo>
                    <a:lnTo>
                      <a:pt x="286" y="224"/>
                    </a:lnTo>
                    <a:lnTo>
                      <a:pt x="279" y="228"/>
                    </a:lnTo>
                    <a:lnTo>
                      <a:pt x="267" y="234"/>
                    </a:lnTo>
                    <a:lnTo>
                      <a:pt x="257" y="236"/>
                    </a:lnTo>
                    <a:lnTo>
                      <a:pt x="247" y="240"/>
                    </a:lnTo>
                    <a:lnTo>
                      <a:pt x="238" y="242"/>
                    </a:lnTo>
                    <a:lnTo>
                      <a:pt x="219" y="254"/>
                    </a:lnTo>
                    <a:lnTo>
                      <a:pt x="199" y="262"/>
                    </a:lnTo>
                    <a:lnTo>
                      <a:pt x="190" y="264"/>
                    </a:lnTo>
                    <a:lnTo>
                      <a:pt x="171" y="274"/>
                    </a:lnTo>
                    <a:lnTo>
                      <a:pt x="163" y="278"/>
                    </a:lnTo>
                    <a:lnTo>
                      <a:pt x="144" y="288"/>
                    </a:lnTo>
                    <a:lnTo>
                      <a:pt x="137" y="296"/>
                    </a:lnTo>
                    <a:lnTo>
                      <a:pt x="123" y="306"/>
                    </a:lnTo>
                    <a:lnTo>
                      <a:pt x="113" y="310"/>
                    </a:lnTo>
                    <a:lnTo>
                      <a:pt x="108" y="318"/>
                    </a:lnTo>
                    <a:lnTo>
                      <a:pt x="103" y="322"/>
                    </a:lnTo>
                    <a:lnTo>
                      <a:pt x="96" y="326"/>
                    </a:lnTo>
                    <a:lnTo>
                      <a:pt x="84" y="346"/>
                    </a:lnTo>
                    <a:lnTo>
                      <a:pt x="72" y="358"/>
                    </a:lnTo>
                    <a:lnTo>
                      <a:pt x="72" y="368"/>
                    </a:lnTo>
                    <a:lnTo>
                      <a:pt x="70" y="374"/>
                    </a:lnTo>
                    <a:lnTo>
                      <a:pt x="72" y="384"/>
                    </a:lnTo>
                    <a:lnTo>
                      <a:pt x="87" y="396"/>
                    </a:lnTo>
                    <a:lnTo>
                      <a:pt x="94" y="398"/>
                    </a:lnTo>
                    <a:lnTo>
                      <a:pt x="103" y="404"/>
                    </a:lnTo>
                    <a:lnTo>
                      <a:pt x="113" y="404"/>
                    </a:lnTo>
                    <a:lnTo>
                      <a:pt x="125" y="408"/>
                    </a:lnTo>
                    <a:lnTo>
                      <a:pt x="135" y="408"/>
                    </a:lnTo>
                    <a:lnTo>
                      <a:pt x="144" y="410"/>
                    </a:lnTo>
                    <a:lnTo>
                      <a:pt x="163" y="410"/>
                    </a:lnTo>
                    <a:lnTo>
                      <a:pt x="156" y="408"/>
                    </a:lnTo>
                    <a:lnTo>
                      <a:pt x="149" y="404"/>
                    </a:lnTo>
                    <a:lnTo>
                      <a:pt x="108" y="372"/>
                    </a:lnTo>
                    <a:lnTo>
                      <a:pt x="108" y="368"/>
                    </a:lnTo>
                    <a:lnTo>
                      <a:pt x="106" y="362"/>
                    </a:lnTo>
                    <a:lnTo>
                      <a:pt x="108" y="356"/>
                    </a:lnTo>
                    <a:lnTo>
                      <a:pt x="113" y="346"/>
                    </a:lnTo>
                    <a:lnTo>
                      <a:pt x="120" y="338"/>
                    </a:lnTo>
                    <a:lnTo>
                      <a:pt x="127" y="334"/>
                    </a:lnTo>
                    <a:lnTo>
                      <a:pt x="135" y="326"/>
                    </a:lnTo>
                    <a:lnTo>
                      <a:pt x="144" y="320"/>
                    </a:lnTo>
                    <a:lnTo>
                      <a:pt x="151" y="318"/>
                    </a:lnTo>
                    <a:lnTo>
                      <a:pt x="156" y="312"/>
                    </a:lnTo>
                    <a:lnTo>
                      <a:pt x="166" y="308"/>
                    </a:lnTo>
                    <a:lnTo>
                      <a:pt x="173" y="306"/>
                    </a:lnTo>
                    <a:lnTo>
                      <a:pt x="178" y="300"/>
                    </a:lnTo>
                    <a:lnTo>
                      <a:pt x="185" y="298"/>
                    </a:lnTo>
                    <a:lnTo>
                      <a:pt x="195" y="290"/>
                    </a:lnTo>
                    <a:lnTo>
                      <a:pt x="207" y="288"/>
                    </a:lnTo>
                    <a:lnTo>
                      <a:pt x="216" y="284"/>
                    </a:lnTo>
                    <a:lnTo>
                      <a:pt x="226" y="282"/>
                    </a:lnTo>
                    <a:lnTo>
                      <a:pt x="238" y="276"/>
                    </a:lnTo>
                    <a:lnTo>
                      <a:pt x="252" y="272"/>
                    </a:lnTo>
                    <a:lnTo>
                      <a:pt x="262" y="270"/>
                    </a:lnTo>
                    <a:lnTo>
                      <a:pt x="274" y="262"/>
                    </a:lnTo>
                    <a:lnTo>
                      <a:pt x="298" y="254"/>
                    </a:lnTo>
                    <a:lnTo>
                      <a:pt x="307" y="250"/>
                    </a:lnTo>
                    <a:lnTo>
                      <a:pt x="319" y="242"/>
                    </a:lnTo>
                    <a:lnTo>
                      <a:pt x="329" y="240"/>
                    </a:lnTo>
                    <a:lnTo>
                      <a:pt x="341" y="236"/>
                    </a:lnTo>
                    <a:lnTo>
                      <a:pt x="351" y="228"/>
                    </a:lnTo>
                    <a:lnTo>
                      <a:pt x="363" y="224"/>
                    </a:lnTo>
                    <a:lnTo>
                      <a:pt x="411" y="200"/>
                    </a:lnTo>
                    <a:lnTo>
                      <a:pt x="420" y="198"/>
                    </a:lnTo>
                    <a:lnTo>
                      <a:pt x="430" y="188"/>
                    </a:lnTo>
                    <a:lnTo>
                      <a:pt x="437" y="186"/>
                    </a:lnTo>
                    <a:lnTo>
                      <a:pt x="444" y="178"/>
                    </a:lnTo>
                    <a:lnTo>
                      <a:pt x="454" y="174"/>
                    </a:lnTo>
                    <a:lnTo>
                      <a:pt x="461" y="168"/>
                    </a:lnTo>
                    <a:lnTo>
                      <a:pt x="471" y="164"/>
                    </a:lnTo>
                    <a:lnTo>
                      <a:pt x="514" y="134"/>
                    </a:lnTo>
                    <a:lnTo>
                      <a:pt x="523" y="122"/>
                    </a:lnTo>
                    <a:lnTo>
                      <a:pt x="535" y="116"/>
                    </a:lnTo>
                    <a:lnTo>
                      <a:pt x="543" y="106"/>
                    </a:lnTo>
                    <a:lnTo>
                      <a:pt x="552" y="94"/>
                    </a:lnTo>
                    <a:lnTo>
                      <a:pt x="564" y="74"/>
                    </a:lnTo>
                    <a:lnTo>
                      <a:pt x="567" y="68"/>
                    </a:lnTo>
                    <a:lnTo>
                      <a:pt x="571" y="60"/>
                    </a:lnTo>
                    <a:lnTo>
                      <a:pt x="574" y="50"/>
                    </a:lnTo>
                    <a:lnTo>
                      <a:pt x="574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24" name="Freeform 310"/>
              <p:cNvSpPr>
                <a:spLocks/>
              </p:cNvSpPr>
              <p:nvPr/>
            </p:nvSpPr>
            <p:spPr bwMode="auto">
              <a:xfrm>
                <a:off x="2647" y="1944"/>
                <a:ext cx="574" cy="410"/>
              </a:xfrm>
              <a:custGeom>
                <a:avLst/>
                <a:gdLst>
                  <a:gd name="T0" fmla="+- 0 2707 2647"/>
                  <a:gd name="T1" fmla="*/ T0 w 574"/>
                  <a:gd name="T2" fmla="+- 0 2112 1944"/>
                  <a:gd name="T3" fmla="*/ 2112 h 410"/>
                  <a:gd name="T4" fmla="+- 0 2695 2647"/>
                  <a:gd name="T5" fmla="*/ T4 w 574"/>
                  <a:gd name="T6" fmla="+- 0 2118 1944"/>
                  <a:gd name="T7" fmla="*/ 2118 h 410"/>
                  <a:gd name="T8" fmla="+- 0 2688 2647"/>
                  <a:gd name="T9" fmla="*/ T8 w 574"/>
                  <a:gd name="T10" fmla="+- 0 2124 1944"/>
                  <a:gd name="T11" fmla="*/ 2124 h 410"/>
                  <a:gd name="T12" fmla="+- 0 2669 2647"/>
                  <a:gd name="T13" fmla="*/ T12 w 574"/>
                  <a:gd name="T14" fmla="+- 0 2136 1944"/>
                  <a:gd name="T15" fmla="*/ 2136 h 410"/>
                  <a:gd name="T16" fmla="+- 0 2664 2647"/>
                  <a:gd name="T17" fmla="*/ T16 w 574"/>
                  <a:gd name="T18" fmla="+- 0 2148 1944"/>
                  <a:gd name="T19" fmla="*/ 2148 h 410"/>
                  <a:gd name="T20" fmla="+- 0 2662 2647"/>
                  <a:gd name="T21" fmla="*/ T20 w 574"/>
                  <a:gd name="T22" fmla="+- 0 2150 1944"/>
                  <a:gd name="T23" fmla="*/ 2150 h 410"/>
                  <a:gd name="T24" fmla="+- 0 2659 2647"/>
                  <a:gd name="T25" fmla="*/ T24 w 574"/>
                  <a:gd name="T26" fmla="+- 0 2158 1944"/>
                  <a:gd name="T27" fmla="*/ 2158 h 410"/>
                  <a:gd name="T28" fmla="+- 0 2657 2647"/>
                  <a:gd name="T29" fmla="*/ T28 w 574"/>
                  <a:gd name="T30" fmla="+- 0 2162 1944"/>
                  <a:gd name="T31" fmla="*/ 2162 h 410"/>
                  <a:gd name="T32" fmla="+- 0 2657 2647"/>
                  <a:gd name="T33" fmla="*/ T32 w 574"/>
                  <a:gd name="T34" fmla="+- 0 2170 1944"/>
                  <a:gd name="T35" fmla="*/ 2170 h 410"/>
                  <a:gd name="T36" fmla="+- 0 2654 2647"/>
                  <a:gd name="T37" fmla="*/ T36 w 574"/>
                  <a:gd name="T38" fmla="+- 0 2174 1944"/>
                  <a:gd name="T39" fmla="*/ 2174 h 410"/>
                  <a:gd name="T40" fmla="+- 0 2654 2647"/>
                  <a:gd name="T41" fmla="*/ T40 w 574"/>
                  <a:gd name="T42" fmla="+- 0 2180 1944"/>
                  <a:gd name="T43" fmla="*/ 2180 h 410"/>
                  <a:gd name="T44" fmla="+- 0 2650 2647"/>
                  <a:gd name="T45" fmla="*/ T44 w 574"/>
                  <a:gd name="T46" fmla="+- 0 2192 1944"/>
                  <a:gd name="T47" fmla="*/ 2192 h 410"/>
                  <a:gd name="T48" fmla="+- 0 2647 2647"/>
                  <a:gd name="T49" fmla="*/ T48 w 574"/>
                  <a:gd name="T50" fmla="+- 0 2202 1944"/>
                  <a:gd name="T51" fmla="*/ 2202 h 410"/>
                  <a:gd name="T52" fmla="+- 0 2647 2647"/>
                  <a:gd name="T53" fmla="*/ T52 w 574"/>
                  <a:gd name="T54" fmla="+- 0 2246 1944"/>
                  <a:gd name="T55" fmla="*/ 2246 h 410"/>
                  <a:gd name="T56" fmla="+- 0 2652 2647"/>
                  <a:gd name="T57" fmla="*/ T56 w 574"/>
                  <a:gd name="T58" fmla="+- 0 2252 1944"/>
                  <a:gd name="T59" fmla="*/ 2252 h 410"/>
                  <a:gd name="T60" fmla="+- 0 2654 2647"/>
                  <a:gd name="T61" fmla="*/ T60 w 574"/>
                  <a:gd name="T62" fmla="+- 0 2256 1944"/>
                  <a:gd name="T63" fmla="*/ 2256 h 410"/>
                  <a:gd name="T64" fmla="+- 0 2659 2647"/>
                  <a:gd name="T65" fmla="*/ T64 w 574"/>
                  <a:gd name="T66" fmla="+- 0 2262 1944"/>
                  <a:gd name="T67" fmla="*/ 2262 h 410"/>
                  <a:gd name="T68" fmla="+- 0 2664 2647"/>
                  <a:gd name="T69" fmla="*/ T68 w 574"/>
                  <a:gd name="T70" fmla="+- 0 2264 1944"/>
                  <a:gd name="T71" fmla="*/ 2264 h 410"/>
                  <a:gd name="T72" fmla="+- 0 2671 2647"/>
                  <a:gd name="T73" fmla="*/ T72 w 574"/>
                  <a:gd name="T74" fmla="+- 0 2268 1944"/>
                  <a:gd name="T75" fmla="*/ 2268 h 410"/>
                  <a:gd name="T76" fmla="+- 0 2678 2647"/>
                  <a:gd name="T77" fmla="*/ T76 w 574"/>
                  <a:gd name="T78" fmla="+- 0 2270 1944"/>
                  <a:gd name="T79" fmla="*/ 2270 h 410"/>
                  <a:gd name="T80" fmla="+- 0 2688 2647"/>
                  <a:gd name="T81" fmla="*/ T80 w 574"/>
                  <a:gd name="T82" fmla="+- 0 2270 1944"/>
                  <a:gd name="T83" fmla="*/ 2270 h 410"/>
                  <a:gd name="T84" fmla="+- 0 2693 2647"/>
                  <a:gd name="T85" fmla="*/ T84 w 574"/>
                  <a:gd name="T86" fmla="+- 0 2268 1944"/>
                  <a:gd name="T87" fmla="*/ 2268 h 410"/>
                  <a:gd name="T88" fmla="+- 0 2700 2647"/>
                  <a:gd name="T89" fmla="*/ T88 w 574"/>
                  <a:gd name="T90" fmla="+- 0 2268 1944"/>
                  <a:gd name="T91" fmla="*/ 2268 h 410"/>
                  <a:gd name="T92" fmla="+- 0 2707 2647"/>
                  <a:gd name="T93" fmla="*/ T92 w 574"/>
                  <a:gd name="T94" fmla="+- 0 2264 1944"/>
                  <a:gd name="T95" fmla="*/ 2264 h 410"/>
                  <a:gd name="T96" fmla="+- 0 2712 2647"/>
                  <a:gd name="T97" fmla="*/ T96 w 574"/>
                  <a:gd name="T98" fmla="+- 0 2262 1944"/>
                  <a:gd name="T99" fmla="*/ 2262 h 410"/>
                  <a:gd name="T100" fmla="+- 0 2726 2647"/>
                  <a:gd name="T101" fmla="*/ T100 w 574"/>
                  <a:gd name="T102" fmla="+- 0 2250 1944"/>
                  <a:gd name="T103" fmla="*/ 2250 h 410"/>
                  <a:gd name="T104" fmla="+- 0 2731 2647"/>
                  <a:gd name="T105" fmla="*/ T104 w 574"/>
                  <a:gd name="T106" fmla="+- 0 2242 1944"/>
                  <a:gd name="T107" fmla="*/ 2242 h 410"/>
                  <a:gd name="T108" fmla="+- 0 2733 2647"/>
                  <a:gd name="T109" fmla="*/ T108 w 574"/>
                  <a:gd name="T110" fmla="+- 0 2240 1944"/>
                  <a:gd name="T111" fmla="*/ 2240 h 410"/>
                  <a:gd name="T112" fmla="+- 0 2681 2647"/>
                  <a:gd name="T113" fmla="*/ T112 w 574"/>
                  <a:gd name="T114" fmla="+- 0 2240 1944"/>
                  <a:gd name="T115" fmla="*/ 2240 h 410"/>
                  <a:gd name="T116" fmla="+- 0 2676 2647"/>
                  <a:gd name="T117" fmla="*/ T116 w 574"/>
                  <a:gd name="T118" fmla="+- 0 2232 1944"/>
                  <a:gd name="T119" fmla="*/ 2232 h 410"/>
                  <a:gd name="T120" fmla="+- 0 2674 2647"/>
                  <a:gd name="T121" fmla="*/ T120 w 574"/>
                  <a:gd name="T122" fmla="+- 0 2226 1944"/>
                  <a:gd name="T123" fmla="*/ 2226 h 410"/>
                  <a:gd name="T124" fmla="+- 0 2674 2647"/>
                  <a:gd name="T125" fmla="*/ T124 w 574"/>
                  <a:gd name="T126" fmla="+- 0 2214 1944"/>
                  <a:gd name="T127" fmla="*/ 2214 h 410"/>
                  <a:gd name="T128" fmla="+- 0 2676 2647"/>
                  <a:gd name="T129" fmla="*/ T128 w 574"/>
                  <a:gd name="T130" fmla="+- 0 2204 1944"/>
                  <a:gd name="T131" fmla="*/ 2204 h 410"/>
                  <a:gd name="T132" fmla="+- 0 2678 2647"/>
                  <a:gd name="T133" fmla="*/ T132 w 574"/>
                  <a:gd name="T134" fmla="+- 0 2196 1944"/>
                  <a:gd name="T135" fmla="*/ 2196 h 410"/>
                  <a:gd name="T136" fmla="+- 0 2681 2647"/>
                  <a:gd name="T137" fmla="*/ T136 w 574"/>
                  <a:gd name="T138" fmla="+- 0 2186 1944"/>
                  <a:gd name="T139" fmla="*/ 2186 h 410"/>
                  <a:gd name="T140" fmla="+- 0 2683 2647"/>
                  <a:gd name="T141" fmla="*/ T140 w 574"/>
                  <a:gd name="T142" fmla="+- 0 2178 1944"/>
                  <a:gd name="T143" fmla="*/ 2178 h 410"/>
                  <a:gd name="T144" fmla="+- 0 2688 2647"/>
                  <a:gd name="T145" fmla="*/ T144 w 574"/>
                  <a:gd name="T146" fmla="+- 0 2168 1944"/>
                  <a:gd name="T147" fmla="*/ 2168 h 410"/>
                  <a:gd name="T148" fmla="+- 0 2690 2647"/>
                  <a:gd name="T149" fmla="*/ T148 w 574"/>
                  <a:gd name="T150" fmla="+- 0 2158 1944"/>
                  <a:gd name="T151" fmla="*/ 2158 h 410"/>
                  <a:gd name="T152" fmla="+- 0 2690 2647"/>
                  <a:gd name="T153" fmla="*/ T152 w 574"/>
                  <a:gd name="T154" fmla="+- 0 2150 1944"/>
                  <a:gd name="T155" fmla="*/ 2150 h 410"/>
                  <a:gd name="T156" fmla="+- 0 2695 2647"/>
                  <a:gd name="T157" fmla="*/ T156 w 574"/>
                  <a:gd name="T158" fmla="+- 0 2146 1944"/>
                  <a:gd name="T159" fmla="*/ 2146 h 410"/>
                  <a:gd name="T160" fmla="+- 0 2695 2647"/>
                  <a:gd name="T161" fmla="*/ T160 w 574"/>
                  <a:gd name="T162" fmla="+- 0 2142 1944"/>
                  <a:gd name="T163" fmla="*/ 2142 h 410"/>
                  <a:gd name="T164" fmla="+- 0 2700 2647"/>
                  <a:gd name="T165" fmla="*/ T164 w 574"/>
                  <a:gd name="T166" fmla="+- 0 2134 1944"/>
                  <a:gd name="T167" fmla="*/ 2134 h 410"/>
                  <a:gd name="T168" fmla="+- 0 2700 2647"/>
                  <a:gd name="T169" fmla="*/ T168 w 574"/>
                  <a:gd name="T170" fmla="+- 0 2130 1944"/>
                  <a:gd name="T171" fmla="*/ 2130 h 410"/>
                  <a:gd name="T172" fmla="+- 0 2702 2647"/>
                  <a:gd name="T173" fmla="*/ T172 w 574"/>
                  <a:gd name="T174" fmla="+- 0 2122 1944"/>
                  <a:gd name="T175" fmla="*/ 2122 h 410"/>
                  <a:gd name="T176" fmla="+- 0 2707 2647"/>
                  <a:gd name="T177" fmla="*/ T176 w 574"/>
                  <a:gd name="T178" fmla="+- 0 2112 1944"/>
                  <a:gd name="T179" fmla="*/ 2112 h 4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574" h="410">
                    <a:moveTo>
                      <a:pt x="60" y="168"/>
                    </a:moveTo>
                    <a:lnTo>
                      <a:pt x="48" y="174"/>
                    </a:lnTo>
                    <a:lnTo>
                      <a:pt x="41" y="180"/>
                    </a:lnTo>
                    <a:lnTo>
                      <a:pt x="22" y="192"/>
                    </a:lnTo>
                    <a:lnTo>
                      <a:pt x="17" y="204"/>
                    </a:lnTo>
                    <a:lnTo>
                      <a:pt x="15" y="206"/>
                    </a:lnTo>
                    <a:lnTo>
                      <a:pt x="12" y="214"/>
                    </a:lnTo>
                    <a:lnTo>
                      <a:pt x="10" y="218"/>
                    </a:lnTo>
                    <a:lnTo>
                      <a:pt x="10" y="226"/>
                    </a:lnTo>
                    <a:lnTo>
                      <a:pt x="7" y="230"/>
                    </a:lnTo>
                    <a:lnTo>
                      <a:pt x="7" y="236"/>
                    </a:lnTo>
                    <a:lnTo>
                      <a:pt x="3" y="248"/>
                    </a:lnTo>
                    <a:lnTo>
                      <a:pt x="0" y="258"/>
                    </a:lnTo>
                    <a:lnTo>
                      <a:pt x="0" y="302"/>
                    </a:lnTo>
                    <a:lnTo>
                      <a:pt x="5" y="308"/>
                    </a:lnTo>
                    <a:lnTo>
                      <a:pt x="7" y="312"/>
                    </a:lnTo>
                    <a:lnTo>
                      <a:pt x="12" y="318"/>
                    </a:lnTo>
                    <a:lnTo>
                      <a:pt x="17" y="320"/>
                    </a:lnTo>
                    <a:lnTo>
                      <a:pt x="24" y="324"/>
                    </a:lnTo>
                    <a:lnTo>
                      <a:pt x="31" y="326"/>
                    </a:lnTo>
                    <a:lnTo>
                      <a:pt x="41" y="326"/>
                    </a:lnTo>
                    <a:lnTo>
                      <a:pt x="46" y="324"/>
                    </a:lnTo>
                    <a:lnTo>
                      <a:pt x="53" y="324"/>
                    </a:lnTo>
                    <a:lnTo>
                      <a:pt x="60" y="320"/>
                    </a:lnTo>
                    <a:lnTo>
                      <a:pt x="65" y="318"/>
                    </a:lnTo>
                    <a:lnTo>
                      <a:pt x="79" y="306"/>
                    </a:lnTo>
                    <a:lnTo>
                      <a:pt x="84" y="298"/>
                    </a:lnTo>
                    <a:lnTo>
                      <a:pt x="86" y="296"/>
                    </a:lnTo>
                    <a:lnTo>
                      <a:pt x="34" y="296"/>
                    </a:lnTo>
                    <a:lnTo>
                      <a:pt x="29" y="288"/>
                    </a:lnTo>
                    <a:lnTo>
                      <a:pt x="27" y="282"/>
                    </a:lnTo>
                    <a:lnTo>
                      <a:pt x="27" y="270"/>
                    </a:lnTo>
                    <a:lnTo>
                      <a:pt x="29" y="260"/>
                    </a:lnTo>
                    <a:lnTo>
                      <a:pt x="31" y="252"/>
                    </a:lnTo>
                    <a:lnTo>
                      <a:pt x="34" y="242"/>
                    </a:lnTo>
                    <a:lnTo>
                      <a:pt x="36" y="234"/>
                    </a:lnTo>
                    <a:lnTo>
                      <a:pt x="41" y="224"/>
                    </a:lnTo>
                    <a:lnTo>
                      <a:pt x="43" y="214"/>
                    </a:lnTo>
                    <a:lnTo>
                      <a:pt x="43" y="206"/>
                    </a:lnTo>
                    <a:lnTo>
                      <a:pt x="48" y="202"/>
                    </a:lnTo>
                    <a:lnTo>
                      <a:pt x="48" y="198"/>
                    </a:lnTo>
                    <a:lnTo>
                      <a:pt x="53" y="190"/>
                    </a:lnTo>
                    <a:lnTo>
                      <a:pt x="53" y="186"/>
                    </a:lnTo>
                    <a:lnTo>
                      <a:pt x="55" y="178"/>
                    </a:lnTo>
                    <a:lnTo>
                      <a:pt x="60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25" name="Freeform 309"/>
              <p:cNvSpPr>
                <a:spLocks/>
              </p:cNvSpPr>
              <p:nvPr/>
            </p:nvSpPr>
            <p:spPr bwMode="auto">
              <a:xfrm>
                <a:off x="2647" y="1944"/>
                <a:ext cx="574" cy="410"/>
              </a:xfrm>
              <a:custGeom>
                <a:avLst/>
                <a:gdLst>
                  <a:gd name="T0" fmla="+- 0 2842 2647"/>
                  <a:gd name="T1" fmla="*/ T0 w 574"/>
                  <a:gd name="T2" fmla="+- 0 2030 1944"/>
                  <a:gd name="T3" fmla="*/ 2030 h 410"/>
                  <a:gd name="T4" fmla="+- 0 2832 2647"/>
                  <a:gd name="T5" fmla="*/ T4 w 574"/>
                  <a:gd name="T6" fmla="+- 0 2034 1944"/>
                  <a:gd name="T7" fmla="*/ 2034 h 410"/>
                  <a:gd name="T8" fmla="+- 0 2810 2647"/>
                  <a:gd name="T9" fmla="*/ T8 w 574"/>
                  <a:gd name="T10" fmla="+- 0 2048 1944"/>
                  <a:gd name="T11" fmla="*/ 2048 h 410"/>
                  <a:gd name="T12" fmla="+- 0 2782 2647"/>
                  <a:gd name="T13" fmla="*/ T12 w 574"/>
                  <a:gd name="T14" fmla="+- 0 2062 1944"/>
                  <a:gd name="T15" fmla="*/ 2062 h 410"/>
                  <a:gd name="T16" fmla="+- 0 2772 2647"/>
                  <a:gd name="T17" fmla="*/ T16 w 574"/>
                  <a:gd name="T18" fmla="+- 0 2070 1944"/>
                  <a:gd name="T19" fmla="*/ 2070 h 410"/>
                  <a:gd name="T20" fmla="+- 0 2765 2647"/>
                  <a:gd name="T21" fmla="*/ T20 w 574"/>
                  <a:gd name="T22" fmla="+- 0 2082 1944"/>
                  <a:gd name="T23" fmla="*/ 2082 h 410"/>
                  <a:gd name="T24" fmla="+- 0 2760 2647"/>
                  <a:gd name="T25" fmla="*/ T24 w 574"/>
                  <a:gd name="T26" fmla="+- 0 2096 1944"/>
                  <a:gd name="T27" fmla="*/ 2096 h 410"/>
                  <a:gd name="T28" fmla="+- 0 2755 2647"/>
                  <a:gd name="T29" fmla="*/ T28 w 574"/>
                  <a:gd name="T30" fmla="+- 0 2100 1944"/>
                  <a:gd name="T31" fmla="*/ 2100 h 410"/>
                  <a:gd name="T32" fmla="+- 0 2750 2647"/>
                  <a:gd name="T33" fmla="*/ T32 w 574"/>
                  <a:gd name="T34" fmla="+- 0 2110 1944"/>
                  <a:gd name="T35" fmla="*/ 2110 h 410"/>
                  <a:gd name="T36" fmla="+- 0 2750 2647"/>
                  <a:gd name="T37" fmla="*/ T36 w 574"/>
                  <a:gd name="T38" fmla="+- 0 2118 1944"/>
                  <a:gd name="T39" fmla="*/ 2118 h 410"/>
                  <a:gd name="T40" fmla="+- 0 2748 2647"/>
                  <a:gd name="T41" fmla="*/ T40 w 574"/>
                  <a:gd name="T42" fmla="+- 0 2124 1944"/>
                  <a:gd name="T43" fmla="*/ 2124 h 410"/>
                  <a:gd name="T44" fmla="+- 0 2743 2647"/>
                  <a:gd name="T45" fmla="*/ T44 w 574"/>
                  <a:gd name="T46" fmla="+- 0 2130 1944"/>
                  <a:gd name="T47" fmla="*/ 2130 h 410"/>
                  <a:gd name="T48" fmla="+- 0 2741 2647"/>
                  <a:gd name="T49" fmla="*/ T48 w 574"/>
                  <a:gd name="T50" fmla="+- 0 2138 1944"/>
                  <a:gd name="T51" fmla="*/ 2138 h 410"/>
                  <a:gd name="T52" fmla="+- 0 2738 2647"/>
                  <a:gd name="T53" fmla="*/ T52 w 574"/>
                  <a:gd name="T54" fmla="+- 0 2144 1944"/>
                  <a:gd name="T55" fmla="*/ 2144 h 410"/>
                  <a:gd name="T56" fmla="+- 0 2734 2647"/>
                  <a:gd name="T57" fmla="*/ T56 w 574"/>
                  <a:gd name="T58" fmla="+- 0 2150 1944"/>
                  <a:gd name="T59" fmla="*/ 2150 h 410"/>
                  <a:gd name="T60" fmla="+- 0 2726 2647"/>
                  <a:gd name="T61" fmla="*/ T60 w 574"/>
                  <a:gd name="T62" fmla="+- 0 2172 1944"/>
                  <a:gd name="T63" fmla="*/ 2172 h 410"/>
                  <a:gd name="T64" fmla="+- 0 2722 2647"/>
                  <a:gd name="T65" fmla="*/ T64 w 574"/>
                  <a:gd name="T66" fmla="+- 0 2180 1944"/>
                  <a:gd name="T67" fmla="*/ 2180 h 410"/>
                  <a:gd name="T68" fmla="+- 0 2717 2647"/>
                  <a:gd name="T69" fmla="*/ T68 w 574"/>
                  <a:gd name="T70" fmla="+- 0 2192 1944"/>
                  <a:gd name="T71" fmla="*/ 2192 h 410"/>
                  <a:gd name="T72" fmla="+- 0 2712 2647"/>
                  <a:gd name="T73" fmla="*/ T72 w 574"/>
                  <a:gd name="T74" fmla="+- 0 2198 1944"/>
                  <a:gd name="T75" fmla="*/ 2198 h 410"/>
                  <a:gd name="T76" fmla="+- 0 2700 2647"/>
                  <a:gd name="T77" fmla="*/ T76 w 574"/>
                  <a:gd name="T78" fmla="+- 0 2222 1944"/>
                  <a:gd name="T79" fmla="*/ 2222 h 410"/>
                  <a:gd name="T80" fmla="+- 0 2686 2647"/>
                  <a:gd name="T81" fmla="*/ T80 w 574"/>
                  <a:gd name="T82" fmla="+- 0 2238 1944"/>
                  <a:gd name="T83" fmla="*/ 2238 h 410"/>
                  <a:gd name="T84" fmla="+- 0 2681 2647"/>
                  <a:gd name="T85" fmla="*/ T84 w 574"/>
                  <a:gd name="T86" fmla="+- 0 2240 1944"/>
                  <a:gd name="T87" fmla="*/ 2240 h 410"/>
                  <a:gd name="T88" fmla="+- 0 2733 2647"/>
                  <a:gd name="T89" fmla="*/ T88 w 574"/>
                  <a:gd name="T90" fmla="+- 0 2240 1944"/>
                  <a:gd name="T91" fmla="*/ 2240 h 410"/>
                  <a:gd name="T92" fmla="+- 0 2738 2647"/>
                  <a:gd name="T93" fmla="*/ T92 w 574"/>
                  <a:gd name="T94" fmla="+- 0 2234 1944"/>
                  <a:gd name="T95" fmla="*/ 2234 h 410"/>
                  <a:gd name="T96" fmla="+- 0 2748 2647"/>
                  <a:gd name="T97" fmla="*/ T96 w 574"/>
                  <a:gd name="T98" fmla="+- 0 2220 1944"/>
                  <a:gd name="T99" fmla="*/ 2220 h 410"/>
                  <a:gd name="T100" fmla="+- 0 2750 2647"/>
                  <a:gd name="T101" fmla="*/ T100 w 574"/>
                  <a:gd name="T102" fmla="+- 0 2210 1944"/>
                  <a:gd name="T103" fmla="*/ 2210 h 410"/>
                  <a:gd name="T104" fmla="+- 0 2758 2647"/>
                  <a:gd name="T105" fmla="*/ T104 w 574"/>
                  <a:gd name="T106" fmla="+- 0 2204 1944"/>
                  <a:gd name="T107" fmla="*/ 2204 h 410"/>
                  <a:gd name="T108" fmla="+- 0 2762 2647"/>
                  <a:gd name="T109" fmla="*/ T108 w 574"/>
                  <a:gd name="T110" fmla="+- 0 2194 1944"/>
                  <a:gd name="T111" fmla="*/ 2194 h 410"/>
                  <a:gd name="T112" fmla="+- 0 2770 2647"/>
                  <a:gd name="T113" fmla="*/ T112 w 574"/>
                  <a:gd name="T114" fmla="+- 0 2186 1944"/>
                  <a:gd name="T115" fmla="*/ 2186 h 410"/>
                  <a:gd name="T116" fmla="+- 0 2772 2647"/>
                  <a:gd name="T117" fmla="*/ T116 w 574"/>
                  <a:gd name="T118" fmla="+- 0 2178 1944"/>
                  <a:gd name="T119" fmla="*/ 2178 h 410"/>
                  <a:gd name="T120" fmla="+- 0 2774 2647"/>
                  <a:gd name="T121" fmla="*/ T120 w 574"/>
                  <a:gd name="T122" fmla="+- 0 2168 1944"/>
                  <a:gd name="T123" fmla="*/ 2168 h 410"/>
                  <a:gd name="T124" fmla="+- 0 2779 2647"/>
                  <a:gd name="T125" fmla="*/ T124 w 574"/>
                  <a:gd name="T126" fmla="+- 0 2158 1944"/>
                  <a:gd name="T127" fmla="*/ 2158 h 410"/>
                  <a:gd name="T128" fmla="+- 0 2782 2647"/>
                  <a:gd name="T129" fmla="*/ T128 w 574"/>
                  <a:gd name="T130" fmla="+- 0 2148 1944"/>
                  <a:gd name="T131" fmla="*/ 2148 h 410"/>
                  <a:gd name="T132" fmla="+- 0 2786 2647"/>
                  <a:gd name="T133" fmla="*/ T132 w 574"/>
                  <a:gd name="T134" fmla="+- 0 2142 1944"/>
                  <a:gd name="T135" fmla="*/ 2142 h 410"/>
                  <a:gd name="T136" fmla="+- 0 2791 2647"/>
                  <a:gd name="T137" fmla="*/ T136 w 574"/>
                  <a:gd name="T138" fmla="+- 0 2132 1944"/>
                  <a:gd name="T139" fmla="*/ 2132 h 410"/>
                  <a:gd name="T140" fmla="+- 0 2791 2647"/>
                  <a:gd name="T141" fmla="*/ T140 w 574"/>
                  <a:gd name="T142" fmla="+- 0 2124 1944"/>
                  <a:gd name="T143" fmla="*/ 2124 h 410"/>
                  <a:gd name="T144" fmla="+- 0 2796 2647"/>
                  <a:gd name="T145" fmla="*/ T144 w 574"/>
                  <a:gd name="T146" fmla="+- 0 2118 1944"/>
                  <a:gd name="T147" fmla="*/ 2118 h 410"/>
                  <a:gd name="T148" fmla="+- 0 2798 2647"/>
                  <a:gd name="T149" fmla="*/ T148 w 574"/>
                  <a:gd name="T150" fmla="+- 0 2110 1944"/>
                  <a:gd name="T151" fmla="*/ 2110 h 410"/>
                  <a:gd name="T152" fmla="+- 0 2803 2647"/>
                  <a:gd name="T153" fmla="*/ T152 w 574"/>
                  <a:gd name="T154" fmla="+- 0 2100 1944"/>
                  <a:gd name="T155" fmla="*/ 2100 h 410"/>
                  <a:gd name="T156" fmla="+- 0 2806 2647"/>
                  <a:gd name="T157" fmla="*/ T156 w 574"/>
                  <a:gd name="T158" fmla="+- 0 2098 1944"/>
                  <a:gd name="T159" fmla="*/ 2098 h 410"/>
                  <a:gd name="T160" fmla="+- 0 2810 2647"/>
                  <a:gd name="T161" fmla="*/ T160 w 574"/>
                  <a:gd name="T162" fmla="+- 0 2090 1944"/>
                  <a:gd name="T163" fmla="*/ 2090 h 410"/>
                  <a:gd name="T164" fmla="+- 0 2852 2647"/>
                  <a:gd name="T165" fmla="*/ T164 w 574"/>
                  <a:gd name="T166" fmla="+- 0 2090 1944"/>
                  <a:gd name="T167" fmla="*/ 2090 h 410"/>
                  <a:gd name="T168" fmla="+- 0 2854 2647"/>
                  <a:gd name="T169" fmla="*/ T168 w 574"/>
                  <a:gd name="T170" fmla="+- 0 2086 1944"/>
                  <a:gd name="T171" fmla="*/ 2086 h 410"/>
                  <a:gd name="T172" fmla="+- 0 2854 2647"/>
                  <a:gd name="T173" fmla="*/ T172 w 574"/>
                  <a:gd name="T174" fmla="+- 0 2054 1944"/>
                  <a:gd name="T175" fmla="*/ 2054 h 410"/>
                  <a:gd name="T176" fmla="+- 0 2851 2647"/>
                  <a:gd name="T177" fmla="*/ T176 w 574"/>
                  <a:gd name="T178" fmla="+- 0 2046 1944"/>
                  <a:gd name="T179" fmla="*/ 2046 h 410"/>
                  <a:gd name="T180" fmla="+- 0 2849 2647"/>
                  <a:gd name="T181" fmla="*/ T180 w 574"/>
                  <a:gd name="T182" fmla="+- 0 2040 1944"/>
                  <a:gd name="T183" fmla="*/ 2040 h 410"/>
                  <a:gd name="T184" fmla="+- 0 2844 2647"/>
                  <a:gd name="T185" fmla="*/ T184 w 574"/>
                  <a:gd name="T186" fmla="+- 0 2034 1944"/>
                  <a:gd name="T187" fmla="*/ 2034 h 410"/>
                  <a:gd name="T188" fmla="+- 0 2842 2647"/>
                  <a:gd name="T189" fmla="*/ T188 w 574"/>
                  <a:gd name="T190" fmla="+- 0 2030 1944"/>
                  <a:gd name="T191" fmla="*/ 2030 h 4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</a:cxnLst>
                <a:rect l="0" t="0" r="r" b="b"/>
                <a:pathLst>
                  <a:path w="574" h="410">
                    <a:moveTo>
                      <a:pt x="195" y="86"/>
                    </a:moveTo>
                    <a:lnTo>
                      <a:pt x="185" y="90"/>
                    </a:lnTo>
                    <a:lnTo>
                      <a:pt x="163" y="104"/>
                    </a:lnTo>
                    <a:lnTo>
                      <a:pt x="135" y="118"/>
                    </a:lnTo>
                    <a:lnTo>
                      <a:pt x="125" y="126"/>
                    </a:lnTo>
                    <a:lnTo>
                      <a:pt x="118" y="138"/>
                    </a:lnTo>
                    <a:lnTo>
                      <a:pt x="113" y="152"/>
                    </a:lnTo>
                    <a:lnTo>
                      <a:pt x="108" y="156"/>
                    </a:lnTo>
                    <a:lnTo>
                      <a:pt x="103" y="166"/>
                    </a:lnTo>
                    <a:lnTo>
                      <a:pt x="103" y="174"/>
                    </a:lnTo>
                    <a:lnTo>
                      <a:pt x="101" y="180"/>
                    </a:lnTo>
                    <a:lnTo>
                      <a:pt x="96" y="186"/>
                    </a:lnTo>
                    <a:lnTo>
                      <a:pt x="94" y="194"/>
                    </a:lnTo>
                    <a:lnTo>
                      <a:pt x="91" y="200"/>
                    </a:lnTo>
                    <a:lnTo>
                      <a:pt x="87" y="206"/>
                    </a:lnTo>
                    <a:lnTo>
                      <a:pt x="79" y="228"/>
                    </a:lnTo>
                    <a:lnTo>
                      <a:pt x="75" y="236"/>
                    </a:lnTo>
                    <a:lnTo>
                      <a:pt x="70" y="248"/>
                    </a:lnTo>
                    <a:lnTo>
                      <a:pt x="65" y="254"/>
                    </a:lnTo>
                    <a:lnTo>
                      <a:pt x="53" y="278"/>
                    </a:lnTo>
                    <a:lnTo>
                      <a:pt x="39" y="294"/>
                    </a:lnTo>
                    <a:lnTo>
                      <a:pt x="34" y="296"/>
                    </a:lnTo>
                    <a:lnTo>
                      <a:pt x="86" y="296"/>
                    </a:lnTo>
                    <a:lnTo>
                      <a:pt x="91" y="290"/>
                    </a:lnTo>
                    <a:lnTo>
                      <a:pt x="101" y="276"/>
                    </a:lnTo>
                    <a:lnTo>
                      <a:pt x="103" y="266"/>
                    </a:lnTo>
                    <a:lnTo>
                      <a:pt x="111" y="260"/>
                    </a:lnTo>
                    <a:lnTo>
                      <a:pt x="115" y="250"/>
                    </a:lnTo>
                    <a:lnTo>
                      <a:pt x="123" y="242"/>
                    </a:lnTo>
                    <a:lnTo>
                      <a:pt x="125" y="234"/>
                    </a:lnTo>
                    <a:lnTo>
                      <a:pt x="127" y="224"/>
                    </a:lnTo>
                    <a:lnTo>
                      <a:pt x="132" y="214"/>
                    </a:lnTo>
                    <a:lnTo>
                      <a:pt x="135" y="204"/>
                    </a:lnTo>
                    <a:lnTo>
                      <a:pt x="139" y="198"/>
                    </a:lnTo>
                    <a:lnTo>
                      <a:pt x="144" y="188"/>
                    </a:lnTo>
                    <a:lnTo>
                      <a:pt x="144" y="180"/>
                    </a:lnTo>
                    <a:lnTo>
                      <a:pt x="149" y="174"/>
                    </a:lnTo>
                    <a:lnTo>
                      <a:pt x="151" y="166"/>
                    </a:lnTo>
                    <a:lnTo>
                      <a:pt x="156" y="156"/>
                    </a:lnTo>
                    <a:lnTo>
                      <a:pt x="159" y="154"/>
                    </a:lnTo>
                    <a:lnTo>
                      <a:pt x="163" y="146"/>
                    </a:lnTo>
                    <a:lnTo>
                      <a:pt x="205" y="146"/>
                    </a:lnTo>
                    <a:lnTo>
                      <a:pt x="207" y="142"/>
                    </a:lnTo>
                    <a:lnTo>
                      <a:pt x="207" y="110"/>
                    </a:lnTo>
                    <a:lnTo>
                      <a:pt x="204" y="102"/>
                    </a:lnTo>
                    <a:lnTo>
                      <a:pt x="202" y="96"/>
                    </a:lnTo>
                    <a:lnTo>
                      <a:pt x="197" y="90"/>
                    </a:lnTo>
                    <a:lnTo>
                      <a:pt x="195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26" name="Freeform 308"/>
              <p:cNvSpPr>
                <a:spLocks/>
              </p:cNvSpPr>
              <p:nvPr/>
            </p:nvSpPr>
            <p:spPr bwMode="auto">
              <a:xfrm>
                <a:off x="2647" y="1944"/>
                <a:ext cx="574" cy="410"/>
              </a:xfrm>
              <a:custGeom>
                <a:avLst/>
                <a:gdLst>
                  <a:gd name="T0" fmla="+- 0 2852 2647"/>
                  <a:gd name="T1" fmla="*/ T0 w 574"/>
                  <a:gd name="T2" fmla="+- 0 2090 1944"/>
                  <a:gd name="T3" fmla="*/ 2090 h 410"/>
                  <a:gd name="T4" fmla="+- 0 2815 2647"/>
                  <a:gd name="T5" fmla="*/ T4 w 574"/>
                  <a:gd name="T6" fmla="+- 0 2090 1944"/>
                  <a:gd name="T7" fmla="*/ 2090 h 410"/>
                  <a:gd name="T8" fmla="+- 0 2818 2647"/>
                  <a:gd name="T9" fmla="*/ T8 w 574"/>
                  <a:gd name="T10" fmla="+- 0 2094 1944"/>
                  <a:gd name="T11" fmla="*/ 2094 h 410"/>
                  <a:gd name="T12" fmla="+- 0 2820 2647"/>
                  <a:gd name="T13" fmla="*/ T12 w 574"/>
                  <a:gd name="T14" fmla="+- 0 2100 1944"/>
                  <a:gd name="T15" fmla="*/ 2100 h 410"/>
                  <a:gd name="T16" fmla="+- 0 2815 2647"/>
                  <a:gd name="T17" fmla="*/ T16 w 574"/>
                  <a:gd name="T18" fmla="+- 0 2108 1944"/>
                  <a:gd name="T19" fmla="*/ 2108 h 410"/>
                  <a:gd name="T20" fmla="+- 0 2815 2647"/>
                  <a:gd name="T21" fmla="*/ T20 w 574"/>
                  <a:gd name="T22" fmla="+- 0 2130 1944"/>
                  <a:gd name="T23" fmla="*/ 2130 h 410"/>
                  <a:gd name="T24" fmla="+- 0 2820 2647"/>
                  <a:gd name="T25" fmla="*/ T24 w 574"/>
                  <a:gd name="T26" fmla="+- 0 2142 1944"/>
                  <a:gd name="T27" fmla="*/ 2142 h 410"/>
                  <a:gd name="T28" fmla="+- 0 2822 2647"/>
                  <a:gd name="T29" fmla="*/ T28 w 574"/>
                  <a:gd name="T30" fmla="+- 0 2144 1944"/>
                  <a:gd name="T31" fmla="*/ 2144 h 410"/>
                  <a:gd name="T32" fmla="+- 0 2830 2647"/>
                  <a:gd name="T33" fmla="*/ T32 w 574"/>
                  <a:gd name="T34" fmla="+- 0 2148 1944"/>
                  <a:gd name="T35" fmla="*/ 2148 h 410"/>
                  <a:gd name="T36" fmla="+- 0 2839 2647"/>
                  <a:gd name="T37" fmla="*/ T36 w 574"/>
                  <a:gd name="T38" fmla="+- 0 2154 1944"/>
                  <a:gd name="T39" fmla="*/ 2154 h 410"/>
                  <a:gd name="T40" fmla="+- 0 2851 2647"/>
                  <a:gd name="T41" fmla="*/ T40 w 574"/>
                  <a:gd name="T42" fmla="+- 0 2158 1944"/>
                  <a:gd name="T43" fmla="*/ 2158 h 410"/>
                  <a:gd name="T44" fmla="+- 0 2863 2647"/>
                  <a:gd name="T45" fmla="*/ T44 w 574"/>
                  <a:gd name="T46" fmla="+- 0 2158 1944"/>
                  <a:gd name="T47" fmla="*/ 2158 h 410"/>
                  <a:gd name="T48" fmla="+- 0 2873 2647"/>
                  <a:gd name="T49" fmla="*/ T48 w 574"/>
                  <a:gd name="T50" fmla="+- 0 2156 1944"/>
                  <a:gd name="T51" fmla="*/ 2156 h 410"/>
                  <a:gd name="T52" fmla="+- 0 2882 2647"/>
                  <a:gd name="T53" fmla="*/ T52 w 574"/>
                  <a:gd name="T54" fmla="+- 0 2150 1944"/>
                  <a:gd name="T55" fmla="*/ 2150 h 410"/>
                  <a:gd name="T56" fmla="+- 0 2894 2647"/>
                  <a:gd name="T57" fmla="*/ T56 w 574"/>
                  <a:gd name="T58" fmla="+- 0 2144 1944"/>
                  <a:gd name="T59" fmla="*/ 2144 h 410"/>
                  <a:gd name="T60" fmla="+- 0 2899 2647"/>
                  <a:gd name="T61" fmla="*/ T60 w 574"/>
                  <a:gd name="T62" fmla="+- 0 2132 1944"/>
                  <a:gd name="T63" fmla="*/ 2132 h 410"/>
                  <a:gd name="T64" fmla="+- 0 2906 2647"/>
                  <a:gd name="T65" fmla="*/ T64 w 574"/>
                  <a:gd name="T66" fmla="+- 0 2122 1944"/>
                  <a:gd name="T67" fmla="*/ 2122 h 410"/>
                  <a:gd name="T68" fmla="+- 0 2908 2647"/>
                  <a:gd name="T69" fmla="*/ T68 w 574"/>
                  <a:gd name="T70" fmla="+- 0 2120 1944"/>
                  <a:gd name="T71" fmla="*/ 2120 h 410"/>
                  <a:gd name="T72" fmla="+- 0 2868 2647"/>
                  <a:gd name="T73" fmla="*/ T72 w 574"/>
                  <a:gd name="T74" fmla="+- 0 2120 1944"/>
                  <a:gd name="T75" fmla="*/ 2120 h 410"/>
                  <a:gd name="T76" fmla="+- 0 2858 2647"/>
                  <a:gd name="T77" fmla="*/ T76 w 574"/>
                  <a:gd name="T78" fmla="+- 0 2118 1944"/>
                  <a:gd name="T79" fmla="*/ 2118 h 410"/>
                  <a:gd name="T80" fmla="+- 0 2854 2647"/>
                  <a:gd name="T81" fmla="*/ T80 w 574"/>
                  <a:gd name="T82" fmla="+- 0 2110 1944"/>
                  <a:gd name="T83" fmla="*/ 2110 h 410"/>
                  <a:gd name="T84" fmla="+- 0 2851 2647"/>
                  <a:gd name="T85" fmla="*/ T84 w 574"/>
                  <a:gd name="T86" fmla="+- 0 2102 1944"/>
                  <a:gd name="T87" fmla="*/ 2102 h 410"/>
                  <a:gd name="T88" fmla="+- 0 2851 2647"/>
                  <a:gd name="T89" fmla="*/ T88 w 574"/>
                  <a:gd name="T90" fmla="+- 0 2094 1944"/>
                  <a:gd name="T91" fmla="*/ 2094 h 410"/>
                  <a:gd name="T92" fmla="+- 0 2852 2647"/>
                  <a:gd name="T93" fmla="*/ T92 w 574"/>
                  <a:gd name="T94" fmla="+- 0 2090 1944"/>
                  <a:gd name="T95" fmla="*/ 2090 h 4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</a:cxnLst>
                <a:rect l="0" t="0" r="r" b="b"/>
                <a:pathLst>
                  <a:path w="574" h="410">
                    <a:moveTo>
                      <a:pt x="205" y="146"/>
                    </a:moveTo>
                    <a:lnTo>
                      <a:pt x="168" y="146"/>
                    </a:lnTo>
                    <a:lnTo>
                      <a:pt x="171" y="150"/>
                    </a:lnTo>
                    <a:lnTo>
                      <a:pt x="173" y="156"/>
                    </a:lnTo>
                    <a:lnTo>
                      <a:pt x="168" y="164"/>
                    </a:lnTo>
                    <a:lnTo>
                      <a:pt x="168" y="186"/>
                    </a:lnTo>
                    <a:lnTo>
                      <a:pt x="173" y="198"/>
                    </a:lnTo>
                    <a:lnTo>
                      <a:pt x="175" y="200"/>
                    </a:lnTo>
                    <a:lnTo>
                      <a:pt x="183" y="204"/>
                    </a:lnTo>
                    <a:lnTo>
                      <a:pt x="192" y="210"/>
                    </a:lnTo>
                    <a:lnTo>
                      <a:pt x="204" y="214"/>
                    </a:lnTo>
                    <a:lnTo>
                      <a:pt x="216" y="214"/>
                    </a:lnTo>
                    <a:lnTo>
                      <a:pt x="226" y="212"/>
                    </a:lnTo>
                    <a:lnTo>
                      <a:pt x="235" y="206"/>
                    </a:lnTo>
                    <a:lnTo>
                      <a:pt x="247" y="200"/>
                    </a:lnTo>
                    <a:lnTo>
                      <a:pt x="252" y="188"/>
                    </a:lnTo>
                    <a:lnTo>
                      <a:pt x="259" y="178"/>
                    </a:lnTo>
                    <a:lnTo>
                      <a:pt x="261" y="176"/>
                    </a:lnTo>
                    <a:lnTo>
                      <a:pt x="221" y="176"/>
                    </a:lnTo>
                    <a:lnTo>
                      <a:pt x="211" y="174"/>
                    </a:lnTo>
                    <a:lnTo>
                      <a:pt x="207" y="166"/>
                    </a:lnTo>
                    <a:lnTo>
                      <a:pt x="204" y="158"/>
                    </a:lnTo>
                    <a:lnTo>
                      <a:pt x="204" y="150"/>
                    </a:lnTo>
                    <a:lnTo>
                      <a:pt x="205" y="1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27" name="Freeform 307"/>
              <p:cNvSpPr>
                <a:spLocks/>
              </p:cNvSpPr>
              <p:nvPr/>
            </p:nvSpPr>
            <p:spPr bwMode="auto">
              <a:xfrm>
                <a:off x="2647" y="1944"/>
                <a:ext cx="574" cy="410"/>
              </a:xfrm>
              <a:custGeom>
                <a:avLst/>
                <a:gdLst>
                  <a:gd name="T0" fmla="+- 0 2947 2647"/>
                  <a:gd name="T1" fmla="*/ T0 w 574"/>
                  <a:gd name="T2" fmla="+- 0 1992 1944"/>
                  <a:gd name="T3" fmla="*/ 1992 h 410"/>
                  <a:gd name="T4" fmla="+- 0 2942 2647"/>
                  <a:gd name="T5" fmla="*/ T4 w 574"/>
                  <a:gd name="T6" fmla="+- 0 1994 1944"/>
                  <a:gd name="T7" fmla="*/ 1994 h 410"/>
                  <a:gd name="T8" fmla="+- 0 2935 2647"/>
                  <a:gd name="T9" fmla="*/ T8 w 574"/>
                  <a:gd name="T10" fmla="+- 0 2002 1944"/>
                  <a:gd name="T11" fmla="*/ 2002 h 410"/>
                  <a:gd name="T12" fmla="+- 0 2926 2647"/>
                  <a:gd name="T13" fmla="*/ T12 w 574"/>
                  <a:gd name="T14" fmla="+- 0 2016 1944"/>
                  <a:gd name="T15" fmla="*/ 2016 h 410"/>
                  <a:gd name="T16" fmla="+- 0 2921 2647"/>
                  <a:gd name="T17" fmla="*/ T16 w 574"/>
                  <a:gd name="T18" fmla="+- 0 2026 1944"/>
                  <a:gd name="T19" fmla="*/ 2026 h 410"/>
                  <a:gd name="T20" fmla="+- 0 2914 2647"/>
                  <a:gd name="T21" fmla="*/ T20 w 574"/>
                  <a:gd name="T22" fmla="+- 0 2038 1944"/>
                  <a:gd name="T23" fmla="*/ 2038 h 410"/>
                  <a:gd name="T24" fmla="+- 0 2911 2647"/>
                  <a:gd name="T25" fmla="*/ T24 w 574"/>
                  <a:gd name="T26" fmla="+- 0 2046 1944"/>
                  <a:gd name="T27" fmla="*/ 2046 h 410"/>
                  <a:gd name="T28" fmla="+- 0 2911 2647"/>
                  <a:gd name="T29" fmla="*/ T28 w 574"/>
                  <a:gd name="T30" fmla="+- 0 2052 1944"/>
                  <a:gd name="T31" fmla="*/ 2052 h 410"/>
                  <a:gd name="T32" fmla="+- 0 2906 2647"/>
                  <a:gd name="T33" fmla="*/ T32 w 574"/>
                  <a:gd name="T34" fmla="+- 0 2058 1944"/>
                  <a:gd name="T35" fmla="*/ 2058 h 410"/>
                  <a:gd name="T36" fmla="+- 0 2902 2647"/>
                  <a:gd name="T37" fmla="*/ T36 w 574"/>
                  <a:gd name="T38" fmla="+- 0 2066 1944"/>
                  <a:gd name="T39" fmla="*/ 2066 h 410"/>
                  <a:gd name="T40" fmla="+- 0 2899 2647"/>
                  <a:gd name="T41" fmla="*/ T40 w 574"/>
                  <a:gd name="T42" fmla="+- 0 2074 1944"/>
                  <a:gd name="T43" fmla="*/ 2074 h 410"/>
                  <a:gd name="T44" fmla="+- 0 2897 2647"/>
                  <a:gd name="T45" fmla="*/ T44 w 574"/>
                  <a:gd name="T46" fmla="+- 0 2078 1944"/>
                  <a:gd name="T47" fmla="*/ 2078 h 410"/>
                  <a:gd name="T48" fmla="+- 0 2894 2647"/>
                  <a:gd name="T49" fmla="*/ T48 w 574"/>
                  <a:gd name="T50" fmla="+- 0 2086 1944"/>
                  <a:gd name="T51" fmla="*/ 2086 h 410"/>
                  <a:gd name="T52" fmla="+- 0 2890 2647"/>
                  <a:gd name="T53" fmla="*/ T52 w 574"/>
                  <a:gd name="T54" fmla="+- 0 2096 1944"/>
                  <a:gd name="T55" fmla="*/ 2096 h 410"/>
                  <a:gd name="T56" fmla="+- 0 2882 2647"/>
                  <a:gd name="T57" fmla="*/ T56 w 574"/>
                  <a:gd name="T58" fmla="+- 0 2102 1944"/>
                  <a:gd name="T59" fmla="*/ 2102 h 410"/>
                  <a:gd name="T60" fmla="+- 0 2873 2647"/>
                  <a:gd name="T61" fmla="*/ T60 w 574"/>
                  <a:gd name="T62" fmla="+- 0 2118 1944"/>
                  <a:gd name="T63" fmla="*/ 2118 h 410"/>
                  <a:gd name="T64" fmla="+- 0 2868 2647"/>
                  <a:gd name="T65" fmla="*/ T64 w 574"/>
                  <a:gd name="T66" fmla="+- 0 2120 1944"/>
                  <a:gd name="T67" fmla="*/ 2120 h 410"/>
                  <a:gd name="T68" fmla="+- 0 2908 2647"/>
                  <a:gd name="T69" fmla="*/ T68 w 574"/>
                  <a:gd name="T70" fmla="+- 0 2120 1944"/>
                  <a:gd name="T71" fmla="*/ 2120 h 410"/>
                  <a:gd name="T72" fmla="+- 0 2909 2647"/>
                  <a:gd name="T73" fmla="*/ T72 w 574"/>
                  <a:gd name="T74" fmla="+- 0 2118 1944"/>
                  <a:gd name="T75" fmla="*/ 2118 h 410"/>
                  <a:gd name="T76" fmla="+- 0 2911 2647"/>
                  <a:gd name="T77" fmla="*/ T76 w 574"/>
                  <a:gd name="T78" fmla="+- 0 2110 1944"/>
                  <a:gd name="T79" fmla="*/ 2110 h 410"/>
                  <a:gd name="T80" fmla="+- 0 2914 2647"/>
                  <a:gd name="T81" fmla="*/ T80 w 574"/>
                  <a:gd name="T82" fmla="+- 0 2106 1944"/>
                  <a:gd name="T83" fmla="*/ 2106 h 410"/>
                  <a:gd name="T84" fmla="+- 0 2918 2647"/>
                  <a:gd name="T85" fmla="*/ T84 w 574"/>
                  <a:gd name="T86" fmla="+- 0 2100 1944"/>
                  <a:gd name="T87" fmla="*/ 2100 h 410"/>
                  <a:gd name="T88" fmla="+- 0 2923 2647"/>
                  <a:gd name="T89" fmla="*/ T88 w 574"/>
                  <a:gd name="T90" fmla="+- 0 2088 1944"/>
                  <a:gd name="T91" fmla="*/ 2088 h 410"/>
                  <a:gd name="T92" fmla="+- 0 2928 2647"/>
                  <a:gd name="T93" fmla="*/ T92 w 574"/>
                  <a:gd name="T94" fmla="+- 0 2074 1944"/>
                  <a:gd name="T95" fmla="*/ 2074 h 410"/>
                  <a:gd name="T96" fmla="+- 0 2928 2647"/>
                  <a:gd name="T97" fmla="*/ T96 w 574"/>
                  <a:gd name="T98" fmla="+- 0 2070 1944"/>
                  <a:gd name="T99" fmla="*/ 2070 h 410"/>
                  <a:gd name="T100" fmla="+- 0 2933 2647"/>
                  <a:gd name="T101" fmla="*/ T100 w 574"/>
                  <a:gd name="T102" fmla="+- 0 2064 1944"/>
                  <a:gd name="T103" fmla="*/ 2064 h 410"/>
                  <a:gd name="T104" fmla="+- 0 2933 2647"/>
                  <a:gd name="T105" fmla="*/ T104 w 574"/>
                  <a:gd name="T106" fmla="+- 0 2060 1944"/>
                  <a:gd name="T107" fmla="*/ 2060 h 410"/>
                  <a:gd name="T108" fmla="+- 0 2938 2647"/>
                  <a:gd name="T109" fmla="*/ T108 w 574"/>
                  <a:gd name="T110" fmla="+- 0 2054 1944"/>
                  <a:gd name="T111" fmla="*/ 2054 h 410"/>
                  <a:gd name="T112" fmla="+- 0 2945 2647"/>
                  <a:gd name="T113" fmla="*/ T112 w 574"/>
                  <a:gd name="T114" fmla="+- 0 2040 1944"/>
                  <a:gd name="T115" fmla="*/ 2040 h 410"/>
                  <a:gd name="T116" fmla="+- 0 2950 2647"/>
                  <a:gd name="T117" fmla="*/ T116 w 574"/>
                  <a:gd name="T118" fmla="+- 0 2038 1944"/>
                  <a:gd name="T119" fmla="*/ 2038 h 410"/>
                  <a:gd name="T120" fmla="+- 0 2995 2647"/>
                  <a:gd name="T121" fmla="*/ T120 w 574"/>
                  <a:gd name="T122" fmla="+- 0 2038 1944"/>
                  <a:gd name="T123" fmla="*/ 2038 h 410"/>
                  <a:gd name="T124" fmla="+- 0 2988 2647"/>
                  <a:gd name="T125" fmla="*/ T124 w 574"/>
                  <a:gd name="T126" fmla="+- 0 2030 1944"/>
                  <a:gd name="T127" fmla="*/ 2030 h 410"/>
                  <a:gd name="T128" fmla="+- 0 2981 2647"/>
                  <a:gd name="T129" fmla="*/ T128 w 574"/>
                  <a:gd name="T130" fmla="+- 0 2012 1944"/>
                  <a:gd name="T131" fmla="*/ 2012 h 410"/>
                  <a:gd name="T132" fmla="+- 0 2976 2647"/>
                  <a:gd name="T133" fmla="*/ T132 w 574"/>
                  <a:gd name="T134" fmla="+- 0 2004 1944"/>
                  <a:gd name="T135" fmla="*/ 2004 h 410"/>
                  <a:gd name="T136" fmla="+- 0 2966 2647"/>
                  <a:gd name="T137" fmla="*/ T136 w 574"/>
                  <a:gd name="T138" fmla="+- 0 1998 1944"/>
                  <a:gd name="T139" fmla="*/ 1998 h 410"/>
                  <a:gd name="T140" fmla="+- 0 2954 2647"/>
                  <a:gd name="T141" fmla="*/ T140 w 574"/>
                  <a:gd name="T142" fmla="+- 0 1994 1944"/>
                  <a:gd name="T143" fmla="*/ 1994 h 410"/>
                  <a:gd name="T144" fmla="+- 0 2947 2647"/>
                  <a:gd name="T145" fmla="*/ T144 w 574"/>
                  <a:gd name="T146" fmla="+- 0 1992 1944"/>
                  <a:gd name="T147" fmla="*/ 1992 h 4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574" h="410">
                    <a:moveTo>
                      <a:pt x="300" y="48"/>
                    </a:moveTo>
                    <a:lnTo>
                      <a:pt x="295" y="50"/>
                    </a:lnTo>
                    <a:lnTo>
                      <a:pt x="288" y="58"/>
                    </a:lnTo>
                    <a:lnTo>
                      <a:pt x="279" y="72"/>
                    </a:lnTo>
                    <a:lnTo>
                      <a:pt x="274" y="82"/>
                    </a:lnTo>
                    <a:lnTo>
                      <a:pt x="267" y="94"/>
                    </a:lnTo>
                    <a:lnTo>
                      <a:pt x="264" y="102"/>
                    </a:lnTo>
                    <a:lnTo>
                      <a:pt x="264" y="108"/>
                    </a:lnTo>
                    <a:lnTo>
                      <a:pt x="259" y="114"/>
                    </a:lnTo>
                    <a:lnTo>
                      <a:pt x="255" y="122"/>
                    </a:lnTo>
                    <a:lnTo>
                      <a:pt x="252" y="130"/>
                    </a:lnTo>
                    <a:lnTo>
                      <a:pt x="250" y="134"/>
                    </a:lnTo>
                    <a:lnTo>
                      <a:pt x="247" y="142"/>
                    </a:lnTo>
                    <a:lnTo>
                      <a:pt x="243" y="152"/>
                    </a:lnTo>
                    <a:lnTo>
                      <a:pt x="235" y="158"/>
                    </a:lnTo>
                    <a:lnTo>
                      <a:pt x="226" y="174"/>
                    </a:lnTo>
                    <a:lnTo>
                      <a:pt x="221" y="176"/>
                    </a:lnTo>
                    <a:lnTo>
                      <a:pt x="261" y="176"/>
                    </a:lnTo>
                    <a:lnTo>
                      <a:pt x="262" y="174"/>
                    </a:lnTo>
                    <a:lnTo>
                      <a:pt x="264" y="166"/>
                    </a:lnTo>
                    <a:lnTo>
                      <a:pt x="267" y="162"/>
                    </a:lnTo>
                    <a:lnTo>
                      <a:pt x="271" y="156"/>
                    </a:lnTo>
                    <a:lnTo>
                      <a:pt x="276" y="144"/>
                    </a:lnTo>
                    <a:lnTo>
                      <a:pt x="281" y="130"/>
                    </a:lnTo>
                    <a:lnTo>
                      <a:pt x="281" y="126"/>
                    </a:lnTo>
                    <a:lnTo>
                      <a:pt x="286" y="120"/>
                    </a:lnTo>
                    <a:lnTo>
                      <a:pt x="286" y="116"/>
                    </a:lnTo>
                    <a:lnTo>
                      <a:pt x="291" y="110"/>
                    </a:lnTo>
                    <a:lnTo>
                      <a:pt x="298" y="96"/>
                    </a:lnTo>
                    <a:lnTo>
                      <a:pt x="303" y="94"/>
                    </a:lnTo>
                    <a:lnTo>
                      <a:pt x="348" y="94"/>
                    </a:lnTo>
                    <a:lnTo>
                      <a:pt x="341" y="86"/>
                    </a:lnTo>
                    <a:lnTo>
                      <a:pt x="334" y="68"/>
                    </a:lnTo>
                    <a:lnTo>
                      <a:pt x="329" y="60"/>
                    </a:lnTo>
                    <a:lnTo>
                      <a:pt x="319" y="54"/>
                    </a:lnTo>
                    <a:lnTo>
                      <a:pt x="307" y="50"/>
                    </a:lnTo>
                    <a:lnTo>
                      <a:pt x="30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28" name="Freeform 306"/>
              <p:cNvSpPr>
                <a:spLocks/>
              </p:cNvSpPr>
              <p:nvPr/>
            </p:nvSpPr>
            <p:spPr bwMode="auto">
              <a:xfrm>
                <a:off x="2647" y="1944"/>
                <a:ext cx="574" cy="410"/>
              </a:xfrm>
              <a:custGeom>
                <a:avLst/>
                <a:gdLst>
                  <a:gd name="T0" fmla="+- 0 2995 2647"/>
                  <a:gd name="T1" fmla="*/ T0 w 574"/>
                  <a:gd name="T2" fmla="+- 0 2038 1944"/>
                  <a:gd name="T3" fmla="*/ 2038 h 410"/>
                  <a:gd name="T4" fmla="+- 0 2954 2647"/>
                  <a:gd name="T5" fmla="*/ T4 w 574"/>
                  <a:gd name="T6" fmla="+- 0 2038 1944"/>
                  <a:gd name="T7" fmla="*/ 2038 h 410"/>
                  <a:gd name="T8" fmla="+- 0 2962 2647"/>
                  <a:gd name="T9" fmla="*/ T8 w 574"/>
                  <a:gd name="T10" fmla="+- 0 2042 1944"/>
                  <a:gd name="T11" fmla="*/ 2042 h 410"/>
                  <a:gd name="T12" fmla="+- 0 2966 2647"/>
                  <a:gd name="T13" fmla="*/ T12 w 574"/>
                  <a:gd name="T14" fmla="+- 0 2048 1944"/>
                  <a:gd name="T15" fmla="*/ 2048 h 410"/>
                  <a:gd name="T16" fmla="+- 0 2966 2647"/>
                  <a:gd name="T17" fmla="*/ T16 w 574"/>
                  <a:gd name="T18" fmla="+- 0 2064 1944"/>
                  <a:gd name="T19" fmla="*/ 2064 h 410"/>
                  <a:gd name="T20" fmla="+- 0 2971 2647"/>
                  <a:gd name="T21" fmla="*/ T20 w 574"/>
                  <a:gd name="T22" fmla="+- 0 2072 1944"/>
                  <a:gd name="T23" fmla="*/ 2072 h 410"/>
                  <a:gd name="T24" fmla="+- 0 2983 2647"/>
                  <a:gd name="T25" fmla="*/ T24 w 574"/>
                  <a:gd name="T26" fmla="+- 0 2082 1944"/>
                  <a:gd name="T27" fmla="*/ 2082 h 410"/>
                  <a:gd name="T28" fmla="+- 0 2993 2647"/>
                  <a:gd name="T29" fmla="*/ T28 w 574"/>
                  <a:gd name="T30" fmla="+- 0 2084 1944"/>
                  <a:gd name="T31" fmla="*/ 2084 h 410"/>
                  <a:gd name="T32" fmla="+- 0 3000 2647"/>
                  <a:gd name="T33" fmla="*/ T32 w 574"/>
                  <a:gd name="T34" fmla="+- 0 2086 1944"/>
                  <a:gd name="T35" fmla="*/ 2086 h 410"/>
                  <a:gd name="T36" fmla="+- 0 3014 2647"/>
                  <a:gd name="T37" fmla="*/ T36 w 574"/>
                  <a:gd name="T38" fmla="+- 0 2088 1944"/>
                  <a:gd name="T39" fmla="*/ 2088 h 410"/>
                  <a:gd name="T40" fmla="+- 0 3026 2647"/>
                  <a:gd name="T41" fmla="*/ T40 w 574"/>
                  <a:gd name="T42" fmla="+- 0 2088 1944"/>
                  <a:gd name="T43" fmla="*/ 2088 h 410"/>
                  <a:gd name="T44" fmla="+- 0 3074 2647"/>
                  <a:gd name="T45" fmla="*/ T44 w 574"/>
                  <a:gd name="T46" fmla="+- 0 2050 1944"/>
                  <a:gd name="T47" fmla="*/ 2050 h 410"/>
                  <a:gd name="T48" fmla="+- 0 3079 2647"/>
                  <a:gd name="T49" fmla="*/ T48 w 574"/>
                  <a:gd name="T50" fmla="+- 0 2042 1944"/>
                  <a:gd name="T51" fmla="*/ 2042 h 410"/>
                  <a:gd name="T52" fmla="+- 0 3002 2647"/>
                  <a:gd name="T53" fmla="*/ T52 w 574"/>
                  <a:gd name="T54" fmla="+- 0 2042 1944"/>
                  <a:gd name="T55" fmla="*/ 2042 h 410"/>
                  <a:gd name="T56" fmla="+- 0 2995 2647"/>
                  <a:gd name="T57" fmla="*/ T56 w 574"/>
                  <a:gd name="T58" fmla="+- 0 2038 1944"/>
                  <a:gd name="T59" fmla="*/ 2038 h 4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574" h="410">
                    <a:moveTo>
                      <a:pt x="348" y="94"/>
                    </a:moveTo>
                    <a:lnTo>
                      <a:pt x="307" y="94"/>
                    </a:lnTo>
                    <a:lnTo>
                      <a:pt x="315" y="98"/>
                    </a:lnTo>
                    <a:lnTo>
                      <a:pt x="319" y="104"/>
                    </a:lnTo>
                    <a:lnTo>
                      <a:pt x="319" y="120"/>
                    </a:lnTo>
                    <a:lnTo>
                      <a:pt x="324" y="128"/>
                    </a:lnTo>
                    <a:lnTo>
                      <a:pt x="336" y="138"/>
                    </a:lnTo>
                    <a:lnTo>
                      <a:pt x="346" y="140"/>
                    </a:lnTo>
                    <a:lnTo>
                      <a:pt x="353" y="142"/>
                    </a:lnTo>
                    <a:lnTo>
                      <a:pt x="367" y="144"/>
                    </a:lnTo>
                    <a:lnTo>
                      <a:pt x="379" y="144"/>
                    </a:lnTo>
                    <a:lnTo>
                      <a:pt x="427" y="106"/>
                    </a:lnTo>
                    <a:lnTo>
                      <a:pt x="432" y="98"/>
                    </a:lnTo>
                    <a:lnTo>
                      <a:pt x="355" y="98"/>
                    </a:lnTo>
                    <a:lnTo>
                      <a:pt x="348" y="9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29" name="Freeform 305"/>
              <p:cNvSpPr>
                <a:spLocks/>
              </p:cNvSpPr>
              <p:nvPr/>
            </p:nvSpPr>
            <p:spPr bwMode="auto">
              <a:xfrm>
                <a:off x="2647" y="1944"/>
                <a:ext cx="574" cy="410"/>
              </a:xfrm>
              <a:custGeom>
                <a:avLst/>
                <a:gdLst>
                  <a:gd name="T0" fmla="+- 0 3154 2647"/>
                  <a:gd name="T1" fmla="*/ T0 w 574"/>
                  <a:gd name="T2" fmla="+- 0 1944 1944"/>
                  <a:gd name="T3" fmla="*/ 1944 h 410"/>
                  <a:gd name="T4" fmla="+- 0 3118 2647"/>
                  <a:gd name="T5" fmla="*/ T4 w 574"/>
                  <a:gd name="T6" fmla="+- 0 1944 1944"/>
                  <a:gd name="T7" fmla="*/ 1944 h 410"/>
                  <a:gd name="T8" fmla="+- 0 3108 2647"/>
                  <a:gd name="T9" fmla="*/ T8 w 574"/>
                  <a:gd name="T10" fmla="+- 0 1946 1944"/>
                  <a:gd name="T11" fmla="*/ 1946 h 410"/>
                  <a:gd name="T12" fmla="+- 0 3101 2647"/>
                  <a:gd name="T13" fmla="*/ T12 w 574"/>
                  <a:gd name="T14" fmla="+- 0 1950 1944"/>
                  <a:gd name="T15" fmla="*/ 1950 h 410"/>
                  <a:gd name="T16" fmla="+- 0 3089 2647"/>
                  <a:gd name="T17" fmla="*/ T16 w 574"/>
                  <a:gd name="T18" fmla="+- 0 1954 1944"/>
                  <a:gd name="T19" fmla="*/ 1954 h 410"/>
                  <a:gd name="T20" fmla="+- 0 3077 2647"/>
                  <a:gd name="T21" fmla="*/ T20 w 574"/>
                  <a:gd name="T22" fmla="+- 0 1964 1944"/>
                  <a:gd name="T23" fmla="*/ 1964 h 410"/>
                  <a:gd name="T24" fmla="+- 0 3067 2647"/>
                  <a:gd name="T25" fmla="*/ T24 w 574"/>
                  <a:gd name="T26" fmla="+- 0 1974 1944"/>
                  <a:gd name="T27" fmla="*/ 1974 h 410"/>
                  <a:gd name="T28" fmla="+- 0 3053 2647"/>
                  <a:gd name="T29" fmla="*/ T28 w 574"/>
                  <a:gd name="T30" fmla="+- 0 1990 1944"/>
                  <a:gd name="T31" fmla="*/ 1990 h 410"/>
                  <a:gd name="T32" fmla="+- 0 3048 2647"/>
                  <a:gd name="T33" fmla="*/ T32 w 574"/>
                  <a:gd name="T34" fmla="+- 0 2002 1944"/>
                  <a:gd name="T35" fmla="*/ 2002 h 410"/>
                  <a:gd name="T36" fmla="+- 0 3041 2647"/>
                  <a:gd name="T37" fmla="*/ T36 w 574"/>
                  <a:gd name="T38" fmla="+- 0 2012 1944"/>
                  <a:gd name="T39" fmla="*/ 2012 h 410"/>
                  <a:gd name="T40" fmla="+- 0 3031 2647"/>
                  <a:gd name="T41" fmla="*/ T40 w 574"/>
                  <a:gd name="T42" fmla="+- 0 2030 1944"/>
                  <a:gd name="T43" fmla="*/ 2030 h 410"/>
                  <a:gd name="T44" fmla="+- 0 3026 2647"/>
                  <a:gd name="T45" fmla="*/ T44 w 574"/>
                  <a:gd name="T46" fmla="+- 0 2036 1944"/>
                  <a:gd name="T47" fmla="*/ 2036 h 410"/>
                  <a:gd name="T48" fmla="+- 0 3019 2647"/>
                  <a:gd name="T49" fmla="*/ T48 w 574"/>
                  <a:gd name="T50" fmla="+- 0 2040 1944"/>
                  <a:gd name="T51" fmla="*/ 2040 h 410"/>
                  <a:gd name="T52" fmla="+- 0 3014 2647"/>
                  <a:gd name="T53" fmla="*/ T52 w 574"/>
                  <a:gd name="T54" fmla="+- 0 2042 1944"/>
                  <a:gd name="T55" fmla="*/ 2042 h 410"/>
                  <a:gd name="T56" fmla="+- 0 3079 2647"/>
                  <a:gd name="T57" fmla="*/ T56 w 574"/>
                  <a:gd name="T58" fmla="+- 0 2042 1944"/>
                  <a:gd name="T59" fmla="*/ 2042 h 410"/>
                  <a:gd name="T60" fmla="+- 0 3082 2647"/>
                  <a:gd name="T61" fmla="*/ T60 w 574"/>
                  <a:gd name="T62" fmla="+- 0 2038 1944"/>
                  <a:gd name="T63" fmla="*/ 2038 h 410"/>
                  <a:gd name="T64" fmla="+- 0 3091 2647"/>
                  <a:gd name="T65" fmla="*/ T64 w 574"/>
                  <a:gd name="T66" fmla="+- 0 2030 1944"/>
                  <a:gd name="T67" fmla="*/ 2030 h 410"/>
                  <a:gd name="T68" fmla="+- 0 3094 2647"/>
                  <a:gd name="T69" fmla="*/ T68 w 574"/>
                  <a:gd name="T70" fmla="+- 0 2024 1944"/>
                  <a:gd name="T71" fmla="*/ 2024 h 410"/>
                  <a:gd name="T72" fmla="+- 0 3101 2647"/>
                  <a:gd name="T73" fmla="*/ T72 w 574"/>
                  <a:gd name="T74" fmla="+- 0 2012 1944"/>
                  <a:gd name="T75" fmla="*/ 2012 h 410"/>
                  <a:gd name="T76" fmla="+- 0 3106 2647"/>
                  <a:gd name="T77" fmla="*/ T76 w 574"/>
                  <a:gd name="T78" fmla="+- 0 2006 1944"/>
                  <a:gd name="T79" fmla="*/ 2006 h 410"/>
                  <a:gd name="T80" fmla="+- 0 3110 2647"/>
                  <a:gd name="T81" fmla="*/ T80 w 574"/>
                  <a:gd name="T82" fmla="+- 0 1998 1944"/>
                  <a:gd name="T83" fmla="*/ 1998 h 410"/>
                  <a:gd name="T84" fmla="+- 0 3120 2647"/>
                  <a:gd name="T85" fmla="*/ T84 w 574"/>
                  <a:gd name="T86" fmla="+- 0 1990 1944"/>
                  <a:gd name="T87" fmla="*/ 1990 h 410"/>
                  <a:gd name="T88" fmla="+- 0 3134 2647"/>
                  <a:gd name="T89" fmla="*/ T88 w 574"/>
                  <a:gd name="T90" fmla="+- 0 1982 1944"/>
                  <a:gd name="T91" fmla="*/ 1982 h 410"/>
                  <a:gd name="T92" fmla="+- 0 3221 2647"/>
                  <a:gd name="T93" fmla="*/ T92 w 574"/>
                  <a:gd name="T94" fmla="+- 0 1982 1944"/>
                  <a:gd name="T95" fmla="*/ 1982 h 410"/>
                  <a:gd name="T96" fmla="+- 0 3221 2647"/>
                  <a:gd name="T97" fmla="*/ T96 w 574"/>
                  <a:gd name="T98" fmla="+- 0 1980 1944"/>
                  <a:gd name="T99" fmla="*/ 1980 h 410"/>
                  <a:gd name="T100" fmla="+- 0 3211 2647"/>
                  <a:gd name="T101" fmla="*/ T100 w 574"/>
                  <a:gd name="T102" fmla="+- 0 1964 1944"/>
                  <a:gd name="T103" fmla="*/ 1964 h 410"/>
                  <a:gd name="T104" fmla="+- 0 3197 2647"/>
                  <a:gd name="T105" fmla="*/ T104 w 574"/>
                  <a:gd name="T106" fmla="+- 0 1954 1944"/>
                  <a:gd name="T107" fmla="*/ 1954 h 410"/>
                  <a:gd name="T108" fmla="+- 0 3178 2647"/>
                  <a:gd name="T109" fmla="*/ T108 w 574"/>
                  <a:gd name="T110" fmla="+- 0 1950 1944"/>
                  <a:gd name="T111" fmla="*/ 1950 h 410"/>
                  <a:gd name="T112" fmla="+- 0 3166 2647"/>
                  <a:gd name="T113" fmla="*/ T112 w 574"/>
                  <a:gd name="T114" fmla="+- 0 1946 1944"/>
                  <a:gd name="T115" fmla="*/ 1946 h 410"/>
                  <a:gd name="T116" fmla="+- 0 3154 2647"/>
                  <a:gd name="T117" fmla="*/ T116 w 574"/>
                  <a:gd name="T118" fmla="+- 0 1944 1944"/>
                  <a:gd name="T119" fmla="*/ 1944 h 4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574" h="410">
                    <a:moveTo>
                      <a:pt x="507" y="0"/>
                    </a:moveTo>
                    <a:lnTo>
                      <a:pt x="471" y="0"/>
                    </a:lnTo>
                    <a:lnTo>
                      <a:pt x="461" y="2"/>
                    </a:lnTo>
                    <a:lnTo>
                      <a:pt x="454" y="6"/>
                    </a:lnTo>
                    <a:lnTo>
                      <a:pt x="442" y="10"/>
                    </a:lnTo>
                    <a:lnTo>
                      <a:pt x="430" y="20"/>
                    </a:lnTo>
                    <a:lnTo>
                      <a:pt x="420" y="30"/>
                    </a:lnTo>
                    <a:lnTo>
                      <a:pt x="406" y="46"/>
                    </a:lnTo>
                    <a:lnTo>
                      <a:pt x="401" y="58"/>
                    </a:lnTo>
                    <a:lnTo>
                      <a:pt x="394" y="68"/>
                    </a:lnTo>
                    <a:lnTo>
                      <a:pt x="384" y="86"/>
                    </a:lnTo>
                    <a:lnTo>
                      <a:pt x="379" y="92"/>
                    </a:lnTo>
                    <a:lnTo>
                      <a:pt x="372" y="96"/>
                    </a:lnTo>
                    <a:lnTo>
                      <a:pt x="367" y="98"/>
                    </a:lnTo>
                    <a:lnTo>
                      <a:pt x="432" y="98"/>
                    </a:lnTo>
                    <a:lnTo>
                      <a:pt x="435" y="94"/>
                    </a:lnTo>
                    <a:lnTo>
                      <a:pt x="444" y="86"/>
                    </a:lnTo>
                    <a:lnTo>
                      <a:pt x="447" y="80"/>
                    </a:lnTo>
                    <a:lnTo>
                      <a:pt x="454" y="68"/>
                    </a:lnTo>
                    <a:lnTo>
                      <a:pt x="459" y="62"/>
                    </a:lnTo>
                    <a:lnTo>
                      <a:pt x="463" y="54"/>
                    </a:lnTo>
                    <a:lnTo>
                      <a:pt x="473" y="46"/>
                    </a:lnTo>
                    <a:lnTo>
                      <a:pt x="487" y="38"/>
                    </a:lnTo>
                    <a:lnTo>
                      <a:pt x="574" y="38"/>
                    </a:lnTo>
                    <a:lnTo>
                      <a:pt x="574" y="36"/>
                    </a:lnTo>
                    <a:lnTo>
                      <a:pt x="564" y="20"/>
                    </a:lnTo>
                    <a:lnTo>
                      <a:pt x="550" y="10"/>
                    </a:lnTo>
                    <a:lnTo>
                      <a:pt x="531" y="6"/>
                    </a:lnTo>
                    <a:lnTo>
                      <a:pt x="519" y="2"/>
                    </a:lnTo>
                    <a:lnTo>
                      <a:pt x="5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51" name="Group 293"/>
            <p:cNvGrpSpPr>
              <a:grpSpLocks/>
            </p:cNvGrpSpPr>
            <p:nvPr/>
          </p:nvGrpSpPr>
          <p:grpSpPr bwMode="auto">
            <a:xfrm>
              <a:off x="1601" y="509"/>
              <a:ext cx="615" cy="89"/>
              <a:chOff x="1601" y="509"/>
              <a:chExt cx="615" cy="89"/>
            </a:xfrm>
          </p:grpSpPr>
          <p:sp>
            <p:nvSpPr>
              <p:cNvPr id="3213" name="Freeform 303"/>
              <p:cNvSpPr>
                <a:spLocks/>
              </p:cNvSpPr>
              <p:nvPr/>
            </p:nvSpPr>
            <p:spPr bwMode="auto">
              <a:xfrm>
                <a:off x="1601" y="509"/>
                <a:ext cx="615" cy="89"/>
              </a:xfrm>
              <a:custGeom>
                <a:avLst/>
                <a:gdLst>
                  <a:gd name="T0" fmla="+- 0 1882 1601"/>
                  <a:gd name="T1" fmla="*/ T0 w 615"/>
                  <a:gd name="T2" fmla="+- 0 554 509"/>
                  <a:gd name="T3" fmla="*/ 554 h 89"/>
                  <a:gd name="T4" fmla="+- 0 1608 1601"/>
                  <a:gd name="T5" fmla="*/ T4 w 615"/>
                  <a:gd name="T6" fmla="+- 0 554 509"/>
                  <a:gd name="T7" fmla="*/ 554 h 89"/>
                  <a:gd name="T8" fmla="+- 0 1608 1601"/>
                  <a:gd name="T9" fmla="*/ T8 w 615"/>
                  <a:gd name="T10" fmla="+- 0 557 509"/>
                  <a:gd name="T11" fmla="*/ 557 h 89"/>
                  <a:gd name="T12" fmla="+- 0 1601 1601"/>
                  <a:gd name="T13" fmla="*/ T12 w 615"/>
                  <a:gd name="T14" fmla="+- 0 598 509"/>
                  <a:gd name="T15" fmla="*/ 598 h 89"/>
                  <a:gd name="T16" fmla="+- 0 1608 1601"/>
                  <a:gd name="T17" fmla="*/ T16 w 615"/>
                  <a:gd name="T18" fmla="+- 0 598 509"/>
                  <a:gd name="T19" fmla="*/ 598 h 89"/>
                  <a:gd name="T20" fmla="+- 0 1613 1601"/>
                  <a:gd name="T21" fmla="*/ T20 w 615"/>
                  <a:gd name="T22" fmla="+- 0 595 509"/>
                  <a:gd name="T23" fmla="*/ 595 h 89"/>
                  <a:gd name="T24" fmla="+- 0 1625 1601"/>
                  <a:gd name="T25" fmla="*/ T24 w 615"/>
                  <a:gd name="T26" fmla="+- 0 595 509"/>
                  <a:gd name="T27" fmla="*/ 595 h 89"/>
                  <a:gd name="T28" fmla="+- 0 1644 1601"/>
                  <a:gd name="T29" fmla="*/ T28 w 615"/>
                  <a:gd name="T30" fmla="+- 0 590 509"/>
                  <a:gd name="T31" fmla="*/ 590 h 89"/>
                  <a:gd name="T32" fmla="+- 0 1656 1601"/>
                  <a:gd name="T33" fmla="*/ T32 w 615"/>
                  <a:gd name="T34" fmla="+- 0 590 509"/>
                  <a:gd name="T35" fmla="*/ 590 h 89"/>
                  <a:gd name="T36" fmla="+- 0 1666 1601"/>
                  <a:gd name="T37" fmla="*/ T36 w 615"/>
                  <a:gd name="T38" fmla="+- 0 588 509"/>
                  <a:gd name="T39" fmla="*/ 588 h 89"/>
                  <a:gd name="T40" fmla="+- 0 1678 1601"/>
                  <a:gd name="T41" fmla="*/ T40 w 615"/>
                  <a:gd name="T42" fmla="+- 0 588 509"/>
                  <a:gd name="T43" fmla="*/ 588 h 89"/>
                  <a:gd name="T44" fmla="+- 0 1702 1601"/>
                  <a:gd name="T45" fmla="*/ T44 w 615"/>
                  <a:gd name="T46" fmla="+- 0 583 509"/>
                  <a:gd name="T47" fmla="*/ 583 h 89"/>
                  <a:gd name="T48" fmla="+- 0 1730 1601"/>
                  <a:gd name="T49" fmla="*/ T48 w 615"/>
                  <a:gd name="T50" fmla="+- 0 583 509"/>
                  <a:gd name="T51" fmla="*/ 583 h 89"/>
                  <a:gd name="T52" fmla="+- 0 1742 1601"/>
                  <a:gd name="T53" fmla="*/ T52 w 615"/>
                  <a:gd name="T54" fmla="+- 0 578 509"/>
                  <a:gd name="T55" fmla="*/ 578 h 89"/>
                  <a:gd name="T56" fmla="+- 0 1757 1601"/>
                  <a:gd name="T57" fmla="*/ T56 w 615"/>
                  <a:gd name="T58" fmla="+- 0 576 509"/>
                  <a:gd name="T59" fmla="*/ 576 h 89"/>
                  <a:gd name="T60" fmla="+- 0 1793 1601"/>
                  <a:gd name="T61" fmla="*/ T60 w 615"/>
                  <a:gd name="T62" fmla="+- 0 569 509"/>
                  <a:gd name="T63" fmla="*/ 569 h 89"/>
                  <a:gd name="T64" fmla="+- 0 1819 1601"/>
                  <a:gd name="T65" fmla="*/ T64 w 615"/>
                  <a:gd name="T66" fmla="+- 0 564 509"/>
                  <a:gd name="T67" fmla="*/ 564 h 89"/>
                  <a:gd name="T68" fmla="+- 0 1831 1601"/>
                  <a:gd name="T69" fmla="*/ T68 w 615"/>
                  <a:gd name="T70" fmla="+- 0 564 509"/>
                  <a:gd name="T71" fmla="*/ 564 h 89"/>
                  <a:gd name="T72" fmla="+- 0 1843 1601"/>
                  <a:gd name="T73" fmla="*/ T72 w 615"/>
                  <a:gd name="T74" fmla="+- 0 559 509"/>
                  <a:gd name="T75" fmla="*/ 559 h 89"/>
                  <a:gd name="T76" fmla="+- 0 1855 1601"/>
                  <a:gd name="T77" fmla="*/ T76 w 615"/>
                  <a:gd name="T78" fmla="+- 0 557 509"/>
                  <a:gd name="T79" fmla="*/ 557 h 89"/>
                  <a:gd name="T80" fmla="+- 0 1867 1601"/>
                  <a:gd name="T81" fmla="*/ T80 w 615"/>
                  <a:gd name="T82" fmla="+- 0 557 509"/>
                  <a:gd name="T83" fmla="*/ 557 h 89"/>
                  <a:gd name="T84" fmla="+- 0 1882 1601"/>
                  <a:gd name="T85" fmla="*/ T84 w 615"/>
                  <a:gd name="T86" fmla="+- 0 554 509"/>
                  <a:gd name="T87" fmla="*/ 554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615" h="89">
                    <a:moveTo>
                      <a:pt x="281" y="45"/>
                    </a:moveTo>
                    <a:lnTo>
                      <a:pt x="7" y="45"/>
                    </a:lnTo>
                    <a:lnTo>
                      <a:pt x="7" y="48"/>
                    </a:lnTo>
                    <a:lnTo>
                      <a:pt x="0" y="89"/>
                    </a:lnTo>
                    <a:lnTo>
                      <a:pt x="7" y="89"/>
                    </a:lnTo>
                    <a:lnTo>
                      <a:pt x="12" y="86"/>
                    </a:lnTo>
                    <a:lnTo>
                      <a:pt x="24" y="86"/>
                    </a:lnTo>
                    <a:lnTo>
                      <a:pt x="43" y="81"/>
                    </a:lnTo>
                    <a:lnTo>
                      <a:pt x="55" y="81"/>
                    </a:lnTo>
                    <a:lnTo>
                      <a:pt x="65" y="79"/>
                    </a:lnTo>
                    <a:lnTo>
                      <a:pt x="77" y="79"/>
                    </a:lnTo>
                    <a:lnTo>
                      <a:pt x="101" y="74"/>
                    </a:lnTo>
                    <a:lnTo>
                      <a:pt x="129" y="74"/>
                    </a:lnTo>
                    <a:lnTo>
                      <a:pt x="141" y="69"/>
                    </a:lnTo>
                    <a:lnTo>
                      <a:pt x="156" y="67"/>
                    </a:lnTo>
                    <a:lnTo>
                      <a:pt x="192" y="60"/>
                    </a:lnTo>
                    <a:lnTo>
                      <a:pt x="218" y="55"/>
                    </a:lnTo>
                    <a:lnTo>
                      <a:pt x="230" y="55"/>
                    </a:lnTo>
                    <a:lnTo>
                      <a:pt x="242" y="50"/>
                    </a:lnTo>
                    <a:lnTo>
                      <a:pt x="254" y="48"/>
                    </a:lnTo>
                    <a:lnTo>
                      <a:pt x="266" y="48"/>
                    </a:lnTo>
                    <a:lnTo>
                      <a:pt x="281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14" name="Freeform 302"/>
              <p:cNvSpPr>
                <a:spLocks/>
              </p:cNvSpPr>
              <p:nvPr/>
            </p:nvSpPr>
            <p:spPr bwMode="auto">
              <a:xfrm>
                <a:off x="1601" y="509"/>
                <a:ext cx="615" cy="89"/>
              </a:xfrm>
              <a:custGeom>
                <a:avLst/>
                <a:gdLst>
                  <a:gd name="T0" fmla="+- 0 2166 1601"/>
                  <a:gd name="T1" fmla="*/ T0 w 615"/>
                  <a:gd name="T2" fmla="+- 0 552 509"/>
                  <a:gd name="T3" fmla="*/ 552 h 89"/>
                  <a:gd name="T4" fmla="+- 0 1973 1601"/>
                  <a:gd name="T5" fmla="*/ T4 w 615"/>
                  <a:gd name="T6" fmla="+- 0 552 509"/>
                  <a:gd name="T7" fmla="*/ 552 h 89"/>
                  <a:gd name="T8" fmla="+- 0 1980 1601"/>
                  <a:gd name="T9" fmla="*/ T8 w 615"/>
                  <a:gd name="T10" fmla="+- 0 554 509"/>
                  <a:gd name="T11" fmla="*/ 554 h 89"/>
                  <a:gd name="T12" fmla="+- 0 2009 1601"/>
                  <a:gd name="T13" fmla="*/ T12 w 615"/>
                  <a:gd name="T14" fmla="+- 0 554 509"/>
                  <a:gd name="T15" fmla="*/ 554 h 89"/>
                  <a:gd name="T16" fmla="+- 0 2023 1601"/>
                  <a:gd name="T17" fmla="*/ T16 w 615"/>
                  <a:gd name="T18" fmla="+- 0 557 509"/>
                  <a:gd name="T19" fmla="*/ 557 h 89"/>
                  <a:gd name="T20" fmla="+- 0 2035 1601"/>
                  <a:gd name="T21" fmla="*/ T20 w 615"/>
                  <a:gd name="T22" fmla="+- 0 557 509"/>
                  <a:gd name="T23" fmla="*/ 557 h 89"/>
                  <a:gd name="T24" fmla="+- 0 2052 1601"/>
                  <a:gd name="T25" fmla="*/ T24 w 615"/>
                  <a:gd name="T26" fmla="+- 0 559 509"/>
                  <a:gd name="T27" fmla="*/ 559 h 89"/>
                  <a:gd name="T28" fmla="+- 0 2062 1601"/>
                  <a:gd name="T29" fmla="*/ T28 w 615"/>
                  <a:gd name="T30" fmla="+- 0 559 509"/>
                  <a:gd name="T31" fmla="*/ 559 h 89"/>
                  <a:gd name="T32" fmla="+- 0 2076 1601"/>
                  <a:gd name="T33" fmla="*/ T32 w 615"/>
                  <a:gd name="T34" fmla="+- 0 562 509"/>
                  <a:gd name="T35" fmla="*/ 562 h 89"/>
                  <a:gd name="T36" fmla="+- 0 2083 1601"/>
                  <a:gd name="T37" fmla="*/ T36 w 615"/>
                  <a:gd name="T38" fmla="+- 0 564 509"/>
                  <a:gd name="T39" fmla="*/ 564 h 89"/>
                  <a:gd name="T40" fmla="+- 0 2100 1601"/>
                  <a:gd name="T41" fmla="*/ T40 w 615"/>
                  <a:gd name="T42" fmla="+- 0 564 509"/>
                  <a:gd name="T43" fmla="*/ 564 h 89"/>
                  <a:gd name="T44" fmla="+- 0 2105 1601"/>
                  <a:gd name="T45" fmla="*/ T44 w 615"/>
                  <a:gd name="T46" fmla="+- 0 566 509"/>
                  <a:gd name="T47" fmla="*/ 566 h 89"/>
                  <a:gd name="T48" fmla="+- 0 2107 1601"/>
                  <a:gd name="T49" fmla="*/ T48 w 615"/>
                  <a:gd name="T50" fmla="+- 0 566 509"/>
                  <a:gd name="T51" fmla="*/ 566 h 89"/>
                  <a:gd name="T52" fmla="+- 0 2110 1601"/>
                  <a:gd name="T53" fmla="*/ T52 w 615"/>
                  <a:gd name="T54" fmla="+- 0 569 509"/>
                  <a:gd name="T55" fmla="*/ 569 h 89"/>
                  <a:gd name="T56" fmla="+- 0 2166 1601"/>
                  <a:gd name="T57" fmla="*/ T56 w 615"/>
                  <a:gd name="T58" fmla="+- 0 552 509"/>
                  <a:gd name="T59" fmla="*/ 552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615" h="89">
                    <a:moveTo>
                      <a:pt x="565" y="43"/>
                    </a:moveTo>
                    <a:lnTo>
                      <a:pt x="372" y="43"/>
                    </a:lnTo>
                    <a:lnTo>
                      <a:pt x="379" y="45"/>
                    </a:lnTo>
                    <a:lnTo>
                      <a:pt x="408" y="45"/>
                    </a:lnTo>
                    <a:lnTo>
                      <a:pt x="422" y="48"/>
                    </a:lnTo>
                    <a:lnTo>
                      <a:pt x="434" y="48"/>
                    </a:lnTo>
                    <a:lnTo>
                      <a:pt x="451" y="50"/>
                    </a:lnTo>
                    <a:lnTo>
                      <a:pt x="461" y="50"/>
                    </a:lnTo>
                    <a:lnTo>
                      <a:pt x="475" y="53"/>
                    </a:lnTo>
                    <a:lnTo>
                      <a:pt x="482" y="55"/>
                    </a:lnTo>
                    <a:lnTo>
                      <a:pt x="499" y="55"/>
                    </a:lnTo>
                    <a:lnTo>
                      <a:pt x="504" y="57"/>
                    </a:lnTo>
                    <a:lnTo>
                      <a:pt x="506" y="57"/>
                    </a:lnTo>
                    <a:lnTo>
                      <a:pt x="509" y="60"/>
                    </a:lnTo>
                    <a:lnTo>
                      <a:pt x="565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15" name="Freeform 301"/>
              <p:cNvSpPr>
                <a:spLocks/>
              </p:cNvSpPr>
              <p:nvPr/>
            </p:nvSpPr>
            <p:spPr bwMode="auto">
              <a:xfrm>
                <a:off x="1601" y="509"/>
                <a:ext cx="615" cy="89"/>
              </a:xfrm>
              <a:custGeom>
                <a:avLst/>
                <a:gdLst>
                  <a:gd name="T0" fmla="+- 0 2213 1601"/>
                  <a:gd name="T1" fmla="*/ T0 w 615"/>
                  <a:gd name="T2" fmla="+- 0 535 509"/>
                  <a:gd name="T3" fmla="*/ 535 h 89"/>
                  <a:gd name="T4" fmla="+- 0 1747 1601"/>
                  <a:gd name="T5" fmla="*/ T4 w 615"/>
                  <a:gd name="T6" fmla="+- 0 535 509"/>
                  <a:gd name="T7" fmla="*/ 535 h 89"/>
                  <a:gd name="T8" fmla="+- 0 1738 1601"/>
                  <a:gd name="T9" fmla="*/ T8 w 615"/>
                  <a:gd name="T10" fmla="+- 0 540 509"/>
                  <a:gd name="T11" fmla="*/ 540 h 89"/>
                  <a:gd name="T12" fmla="+- 0 1716 1601"/>
                  <a:gd name="T13" fmla="*/ T12 w 615"/>
                  <a:gd name="T14" fmla="+- 0 540 509"/>
                  <a:gd name="T15" fmla="*/ 540 h 89"/>
                  <a:gd name="T16" fmla="+- 0 1709 1601"/>
                  <a:gd name="T17" fmla="*/ T16 w 615"/>
                  <a:gd name="T18" fmla="+- 0 542 509"/>
                  <a:gd name="T19" fmla="*/ 542 h 89"/>
                  <a:gd name="T20" fmla="+- 0 1702 1601"/>
                  <a:gd name="T21" fmla="*/ T20 w 615"/>
                  <a:gd name="T22" fmla="+- 0 542 509"/>
                  <a:gd name="T23" fmla="*/ 542 h 89"/>
                  <a:gd name="T24" fmla="+- 0 1692 1601"/>
                  <a:gd name="T25" fmla="*/ T24 w 615"/>
                  <a:gd name="T26" fmla="+- 0 545 509"/>
                  <a:gd name="T27" fmla="*/ 545 h 89"/>
                  <a:gd name="T28" fmla="+- 0 1685 1601"/>
                  <a:gd name="T29" fmla="*/ T28 w 615"/>
                  <a:gd name="T30" fmla="+- 0 547 509"/>
                  <a:gd name="T31" fmla="*/ 547 h 89"/>
                  <a:gd name="T32" fmla="+- 0 1678 1601"/>
                  <a:gd name="T33" fmla="*/ T32 w 615"/>
                  <a:gd name="T34" fmla="+- 0 547 509"/>
                  <a:gd name="T35" fmla="*/ 547 h 89"/>
                  <a:gd name="T36" fmla="+- 0 1673 1601"/>
                  <a:gd name="T37" fmla="*/ T36 w 615"/>
                  <a:gd name="T38" fmla="+- 0 550 509"/>
                  <a:gd name="T39" fmla="*/ 550 h 89"/>
                  <a:gd name="T40" fmla="+- 0 1649 1601"/>
                  <a:gd name="T41" fmla="*/ T40 w 615"/>
                  <a:gd name="T42" fmla="+- 0 550 509"/>
                  <a:gd name="T43" fmla="*/ 550 h 89"/>
                  <a:gd name="T44" fmla="+- 0 1639 1601"/>
                  <a:gd name="T45" fmla="*/ T44 w 615"/>
                  <a:gd name="T46" fmla="+- 0 552 509"/>
                  <a:gd name="T47" fmla="*/ 552 h 89"/>
                  <a:gd name="T48" fmla="+- 0 1634 1601"/>
                  <a:gd name="T49" fmla="*/ T48 w 615"/>
                  <a:gd name="T50" fmla="+- 0 554 509"/>
                  <a:gd name="T51" fmla="*/ 554 h 89"/>
                  <a:gd name="T52" fmla="+- 0 1937 1601"/>
                  <a:gd name="T53" fmla="*/ T52 w 615"/>
                  <a:gd name="T54" fmla="+- 0 554 509"/>
                  <a:gd name="T55" fmla="*/ 554 h 89"/>
                  <a:gd name="T56" fmla="+- 0 1951 1601"/>
                  <a:gd name="T57" fmla="*/ T56 w 615"/>
                  <a:gd name="T58" fmla="+- 0 552 509"/>
                  <a:gd name="T59" fmla="*/ 552 h 89"/>
                  <a:gd name="T60" fmla="+- 0 2166 1601"/>
                  <a:gd name="T61" fmla="*/ T60 w 615"/>
                  <a:gd name="T62" fmla="+- 0 552 509"/>
                  <a:gd name="T63" fmla="*/ 552 h 89"/>
                  <a:gd name="T64" fmla="+- 0 2215 1601"/>
                  <a:gd name="T65" fmla="*/ T64 w 615"/>
                  <a:gd name="T66" fmla="+- 0 538 509"/>
                  <a:gd name="T67" fmla="*/ 538 h 89"/>
                  <a:gd name="T68" fmla="+- 0 2213 1601"/>
                  <a:gd name="T69" fmla="*/ T68 w 615"/>
                  <a:gd name="T70" fmla="+- 0 535 509"/>
                  <a:gd name="T71" fmla="*/ 535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</a:cxnLst>
                <a:rect l="0" t="0" r="r" b="b"/>
                <a:pathLst>
                  <a:path w="615" h="89">
                    <a:moveTo>
                      <a:pt x="612" y="26"/>
                    </a:moveTo>
                    <a:lnTo>
                      <a:pt x="146" y="26"/>
                    </a:lnTo>
                    <a:lnTo>
                      <a:pt x="137" y="31"/>
                    </a:lnTo>
                    <a:lnTo>
                      <a:pt x="115" y="31"/>
                    </a:lnTo>
                    <a:lnTo>
                      <a:pt x="108" y="33"/>
                    </a:lnTo>
                    <a:lnTo>
                      <a:pt x="101" y="33"/>
                    </a:lnTo>
                    <a:lnTo>
                      <a:pt x="91" y="36"/>
                    </a:lnTo>
                    <a:lnTo>
                      <a:pt x="84" y="38"/>
                    </a:lnTo>
                    <a:lnTo>
                      <a:pt x="77" y="38"/>
                    </a:lnTo>
                    <a:lnTo>
                      <a:pt x="72" y="41"/>
                    </a:lnTo>
                    <a:lnTo>
                      <a:pt x="48" y="41"/>
                    </a:lnTo>
                    <a:lnTo>
                      <a:pt x="38" y="43"/>
                    </a:lnTo>
                    <a:lnTo>
                      <a:pt x="33" y="45"/>
                    </a:lnTo>
                    <a:lnTo>
                      <a:pt x="336" y="45"/>
                    </a:lnTo>
                    <a:lnTo>
                      <a:pt x="350" y="43"/>
                    </a:lnTo>
                    <a:lnTo>
                      <a:pt x="565" y="43"/>
                    </a:lnTo>
                    <a:lnTo>
                      <a:pt x="614" y="29"/>
                    </a:lnTo>
                    <a:lnTo>
                      <a:pt x="612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16" name="Freeform 300"/>
              <p:cNvSpPr>
                <a:spLocks/>
              </p:cNvSpPr>
              <p:nvPr/>
            </p:nvSpPr>
            <p:spPr bwMode="auto">
              <a:xfrm>
                <a:off x="1601" y="509"/>
                <a:ext cx="615" cy="89"/>
              </a:xfrm>
              <a:custGeom>
                <a:avLst/>
                <a:gdLst>
                  <a:gd name="T0" fmla="+- 0 2196 1601"/>
                  <a:gd name="T1" fmla="*/ T0 w 615"/>
                  <a:gd name="T2" fmla="+- 0 533 509"/>
                  <a:gd name="T3" fmla="*/ 533 h 89"/>
                  <a:gd name="T4" fmla="+- 0 1764 1601"/>
                  <a:gd name="T5" fmla="*/ T4 w 615"/>
                  <a:gd name="T6" fmla="+- 0 533 509"/>
                  <a:gd name="T7" fmla="*/ 533 h 89"/>
                  <a:gd name="T8" fmla="+- 0 1757 1601"/>
                  <a:gd name="T9" fmla="*/ T8 w 615"/>
                  <a:gd name="T10" fmla="+- 0 535 509"/>
                  <a:gd name="T11" fmla="*/ 535 h 89"/>
                  <a:gd name="T12" fmla="+- 0 2206 1601"/>
                  <a:gd name="T13" fmla="*/ T12 w 615"/>
                  <a:gd name="T14" fmla="+- 0 535 509"/>
                  <a:gd name="T15" fmla="*/ 535 h 89"/>
                  <a:gd name="T16" fmla="+- 0 2196 1601"/>
                  <a:gd name="T17" fmla="*/ T16 w 615"/>
                  <a:gd name="T18" fmla="+- 0 533 509"/>
                  <a:gd name="T19" fmla="*/ 533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15" h="89">
                    <a:moveTo>
                      <a:pt x="595" y="24"/>
                    </a:moveTo>
                    <a:lnTo>
                      <a:pt x="163" y="24"/>
                    </a:lnTo>
                    <a:lnTo>
                      <a:pt x="156" y="26"/>
                    </a:lnTo>
                    <a:lnTo>
                      <a:pt x="605" y="26"/>
                    </a:lnTo>
                    <a:lnTo>
                      <a:pt x="595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17" name="Freeform 299"/>
              <p:cNvSpPr>
                <a:spLocks/>
              </p:cNvSpPr>
              <p:nvPr/>
            </p:nvSpPr>
            <p:spPr bwMode="auto">
              <a:xfrm>
                <a:off x="1601" y="509"/>
                <a:ext cx="615" cy="89"/>
              </a:xfrm>
              <a:custGeom>
                <a:avLst/>
                <a:gdLst>
                  <a:gd name="T0" fmla="+- 0 2167 1601"/>
                  <a:gd name="T1" fmla="*/ T0 w 615"/>
                  <a:gd name="T2" fmla="+- 0 528 509"/>
                  <a:gd name="T3" fmla="*/ 528 h 89"/>
                  <a:gd name="T4" fmla="+- 0 1788 1601"/>
                  <a:gd name="T5" fmla="*/ T4 w 615"/>
                  <a:gd name="T6" fmla="+- 0 528 509"/>
                  <a:gd name="T7" fmla="*/ 528 h 89"/>
                  <a:gd name="T8" fmla="+- 0 1774 1601"/>
                  <a:gd name="T9" fmla="*/ T8 w 615"/>
                  <a:gd name="T10" fmla="+- 0 533 509"/>
                  <a:gd name="T11" fmla="*/ 533 h 89"/>
                  <a:gd name="T12" fmla="+- 0 2182 1601"/>
                  <a:gd name="T13" fmla="*/ T12 w 615"/>
                  <a:gd name="T14" fmla="+- 0 533 509"/>
                  <a:gd name="T15" fmla="*/ 533 h 89"/>
                  <a:gd name="T16" fmla="+- 0 2167 1601"/>
                  <a:gd name="T17" fmla="*/ T16 w 615"/>
                  <a:gd name="T18" fmla="+- 0 528 509"/>
                  <a:gd name="T19" fmla="*/ 528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15" h="89">
                    <a:moveTo>
                      <a:pt x="566" y="19"/>
                    </a:moveTo>
                    <a:lnTo>
                      <a:pt x="187" y="19"/>
                    </a:lnTo>
                    <a:lnTo>
                      <a:pt x="173" y="24"/>
                    </a:lnTo>
                    <a:lnTo>
                      <a:pt x="581" y="24"/>
                    </a:lnTo>
                    <a:lnTo>
                      <a:pt x="566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18" name="Freeform 298"/>
              <p:cNvSpPr>
                <a:spLocks/>
              </p:cNvSpPr>
              <p:nvPr/>
            </p:nvSpPr>
            <p:spPr bwMode="auto">
              <a:xfrm>
                <a:off x="1601" y="509"/>
                <a:ext cx="615" cy="89"/>
              </a:xfrm>
              <a:custGeom>
                <a:avLst/>
                <a:gdLst>
                  <a:gd name="T0" fmla="+- 0 2117 1601"/>
                  <a:gd name="T1" fmla="*/ T0 w 615"/>
                  <a:gd name="T2" fmla="+- 0 521 509"/>
                  <a:gd name="T3" fmla="*/ 521 h 89"/>
                  <a:gd name="T4" fmla="+- 0 1834 1601"/>
                  <a:gd name="T5" fmla="*/ T4 w 615"/>
                  <a:gd name="T6" fmla="+- 0 521 509"/>
                  <a:gd name="T7" fmla="*/ 521 h 89"/>
                  <a:gd name="T8" fmla="+- 0 1824 1601"/>
                  <a:gd name="T9" fmla="*/ T8 w 615"/>
                  <a:gd name="T10" fmla="+- 0 523 509"/>
                  <a:gd name="T11" fmla="*/ 523 h 89"/>
                  <a:gd name="T12" fmla="+- 0 1812 1601"/>
                  <a:gd name="T13" fmla="*/ T12 w 615"/>
                  <a:gd name="T14" fmla="+- 0 526 509"/>
                  <a:gd name="T15" fmla="*/ 526 h 89"/>
                  <a:gd name="T16" fmla="+- 0 1802 1601"/>
                  <a:gd name="T17" fmla="*/ T16 w 615"/>
                  <a:gd name="T18" fmla="+- 0 528 509"/>
                  <a:gd name="T19" fmla="*/ 528 h 89"/>
                  <a:gd name="T20" fmla="+- 0 2148 1601"/>
                  <a:gd name="T21" fmla="*/ T20 w 615"/>
                  <a:gd name="T22" fmla="+- 0 528 509"/>
                  <a:gd name="T23" fmla="*/ 528 h 89"/>
                  <a:gd name="T24" fmla="+- 0 2138 1601"/>
                  <a:gd name="T25" fmla="*/ T24 w 615"/>
                  <a:gd name="T26" fmla="+- 0 526 509"/>
                  <a:gd name="T27" fmla="*/ 526 h 89"/>
                  <a:gd name="T28" fmla="+- 0 2126 1601"/>
                  <a:gd name="T29" fmla="*/ T28 w 615"/>
                  <a:gd name="T30" fmla="+- 0 526 509"/>
                  <a:gd name="T31" fmla="*/ 526 h 89"/>
                  <a:gd name="T32" fmla="+- 0 2117 1601"/>
                  <a:gd name="T33" fmla="*/ T32 w 615"/>
                  <a:gd name="T34" fmla="+- 0 521 509"/>
                  <a:gd name="T35" fmla="*/ 521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15" h="89">
                    <a:moveTo>
                      <a:pt x="516" y="12"/>
                    </a:moveTo>
                    <a:lnTo>
                      <a:pt x="233" y="12"/>
                    </a:lnTo>
                    <a:lnTo>
                      <a:pt x="223" y="14"/>
                    </a:lnTo>
                    <a:lnTo>
                      <a:pt x="211" y="17"/>
                    </a:lnTo>
                    <a:lnTo>
                      <a:pt x="201" y="19"/>
                    </a:lnTo>
                    <a:lnTo>
                      <a:pt x="547" y="19"/>
                    </a:lnTo>
                    <a:lnTo>
                      <a:pt x="537" y="17"/>
                    </a:lnTo>
                    <a:lnTo>
                      <a:pt x="525" y="17"/>
                    </a:lnTo>
                    <a:lnTo>
                      <a:pt x="51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19" name="Freeform 297"/>
              <p:cNvSpPr>
                <a:spLocks/>
              </p:cNvSpPr>
              <p:nvPr/>
            </p:nvSpPr>
            <p:spPr bwMode="auto">
              <a:xfrm>
                <a:off x="1601" y="509"/>
                <a:ext cx="615" cy="89"/>
              </a:xfrm>
              <a:custGeom>
                <a:avLst/>
                <a:gdLst>
                  <a:gd name="T0" fmla="+- 0 2050 1601"/>
                  <a:gd name="T1" fmla="*/ T0 w 615"/>
                  <a:gd name="T2" fmla="+- 0 514 509"/>
                  <a:gd name="T3" fmla="*/ 514 h 89"/>
                  <a:gd name="T4" fmla="+- 0 1870 1601"/>
                  <a:gd name="T5" fmla="*/ T4 w 615"/>
                  <a:gd name="T6" fmla="+- 0 514 509"/>
                  <a:gd name="T7" fmla="*/ 514 h 89"/>
                  <a:gd name="T8" fmla="+- 0 1862 1601"/>
                  <a:gd name="T9" fmla="*/ T8 w 615"/>
                  <a:gd name="T10" fmla="+- 0 516 509"/>
                  <a:gd name="T11" fmla="*/ 516 h 89"/>
                  <a:gd name="T12" fmla="+- 0 1853 1601"/>
                  <a:gd name="T13" fmla="*/ T12 w 615"/>
                  <a:gd name="T14" fmla="+- 0 518 509"/>
                  <a:gd name="T15" fmla="*/ 518 h 89"/>
                  <a:gd name="T16" fmla="+- 0 1846 1601"/>
                  <a:gd name="T17" fmla="*/ T16 w 615"/>
                  <a:gd name="T18" fmla="+- 0 521 509"/>
                  <a:gd name="T19" fmla="*/ 521 h 89"/>
                  <a:gd name="T20" fmla="+- 0 2095 1601"/>
                  <a:gd name="T21" fmla="*/ T20 w 615"/>
                  <a:gd name="T22" fmla="+- 0 521 509"/>
                  <a:gd name="T23" fmla="*/ 521 h 89"/>
                  <a:gd name="T24" fmla="+- 0 2086 1601"/>
                  <a:gd name="T25" fmla="*/ T24 w 615"/>
                  <a:gd name="T26" fmla="+- 0 518 509"/>
                  <a:gd name="T27" fmla="*/ 518 h 89"/>
                  <a:gd name="T28" fmla="+- 0 2074 1601"/>
                  <a:gd name="T29" fmla="*/ T28 w 615"/>
                  <a:gd name="T30" fmla="+- 0 518 509"/>
                  <a:gd name="T31" fmla="*/ 518 h 89"/>
                  <a:gd name="T32" fmla="+- 0 2050 1601"/>
                  <a:gd name="T33" fmla="*/ T32 w 615"/>
                  <a:gd name="T34" fmla="+- 0 514 509"/>
                  <a:gd name="T35" fmla="*/ 514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615" h="89">
                    <a:moveTo>
                      <a:pt x="449" y="5"/>
                    </a:moveTo>
                    <a:lnTo>
                      <a:pt x="269" y="5"/>
                    </a:lnTo>
                    <a:lnTo>
                      <a:pt x="261" y="7"/>
                    </a:lnTo>
                    <a:lnTo>
                      <a:pt x="252" y="9"/>
                    </a:lnTo>
                    <a:lnTo>
                      <a:pt x="245" y="12"/>
                    </a:lnTo>
                    <a:lnTo>
                      <a:pt x="494" y="12"/>
                    </a:lnTo>
                    <a:lnTo>
                      <a:pt x="485" y="9"/>
                    </a:lnTo>
                    <a:lnTo>
                      <a:pt x="473" y="9"/>
                    </a:lnTo>
                    <a:lnTo>
                      <a:pt x="44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20" name="Freeform 296"/>
              <p:cNvSpPr>
                <a:spLocks/>
              </p:cNvSpPr>
              <p:nvPr/>
            </p:nvSpPr>
            <p:spPr bwMode="auto">
              <a:xfrm>
                <a:off x="1601" y="509"/>
                <a:ext cx="615" cy="89"/>
              </a:xfrm>
              <a:custGeom>
                <a:avLst/>
                <a:gdLst>
                  <a:gd name="T0" fmla="+- 0 2004 1601"/>
                  <a:gd name="T1" fmla="*/ T0 w 615"/>
                  <a:gd name="T2" fmla="+- 0 511 509"/>
                  <a:gd name="T3" fmla="*/ 511 h 89"/>
                  <a:gd name="T4" fmla="+- 0 1894 1601"/>
                  <a:gd name="T5" fmla="*/ T4 w 615"/>
                  <a:gd name="T6" fmla="+- 0 511 509"/>
                  <a:gd name="T7" fmla="*/ 511 h 89"/>
                  <a:gd name="T8" fmla="+- 0 1882 1601"/>
                  <a:gd name="T9" fmla="*/ T8 w 615"/>
                  <a:gd name="T10" fmla="+- 0 514 509"/>
                  <a:gd name="T11" fmla="*/ 514 h 89"/>
                  <a:gd name="T12" fmla="+- 0 2016 1601"/>
                  <a:gd name="T13" fmla="*/ T12 w 615"/>
                  <a:gd name="T14" fmla="+- 0 514 509"/>
                  <a:gd name="T15" fmla="*/ 514 h 89"/>
                  <a:gd name="T16" fmla="+- 0 2004 1601"/>
                  <a:gd name="T17" fmla="*/ T16 w 615"/>
                  <a:gd name="T18" fmla="+- 0 511 509"/>
                  <a:gd name="T19" fmla="*/ 511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15" h="89">
                    <a:moveTo>
                      <a:pt x="403" y="2"/>
                    </a:moveTo>
                    <a:lnTo>
                      <a:pt x="293" y="2"/>
                    </a:lnTo>
                    <a:lnTo>
                      <a:pt x="281" y="5"/>
                    </a:lnTo>
                    <a:lnTo>
                      <a:pt x="415" y="5"/>
                    </a:lnTo>
                    <a:lnTo>
                      <a:pt x="40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22" name="Freeform 295"/>
              <p:cNvSpPr>
                <a:spLocks/>
              </p:cNvSpPr>
              <p:nvPr/>
            </p:nvSpPr>
            <p:spPr bwMode="auto">
              <a:xfrm>
                <a:off x="1601" y="509"/>
                <a:ext cx="615" cy="89"/>
              </a:xfrm>
              <a:custGeom>
                <a:avLst/>
                <a:gdLst>
                  <a:gd name="T0" fmla="+- 0 1963 1601"/>
                  <a:gd name="T1" fmla="*/ T0 w 615"/>
                  <a:gd name="T2" fmla="+- 0 509 509"/>
                  <a:gd name="T3" fmla="*/ 509 h 89"/>
                  <a:gd name="T4" fmla="+- 0 1944 1601"/>
                  <a:gd name="T5" fmla="*/ T4 w 615"/>
                  <a:gd name="T6" fmla="+- 0 509 509"/>
                  <a:gd name="T7" fmla="*/ 509 h 89"/>
                  <a:gd name="T8" fmla="+- 0 1937 1601"/>
                  <a:gd name="T9" fmla="*/ T8 w 615"/>
                  <a:gd name="T10" fmla="+- 0 511 509"/>
                  <a:gd name="T11" fmla="*/ 511 h 89"/>
                  <a:gd name="T12" fmla="+- 0 1973 1601"/>
                  <a:gd name="T13" fmla="*/ T12 w 615"/>
                  <a:gd name="T14" fmla="+- 0 511 509"/>
                  <a:gd name="T15" fmla="*/ 511 h 89"/>
                  <a:gd name="T16" fmla="+- 0 1963 1601"/>
                  <a:gd name="T17" fmla="*/ T16 w 615"/>
                  <a:gd name="T18" fmla="+- 0 509 509"/>
                  <a:gd name="T19" fmla="*/ 509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615" h="89">
                    <a:moveTo>
                      <a:pt x="362" y="0"/>
                    </a:moveTo>
                    <a:lnTo>
                      <a:pt x="343" y="0"/>
                    </a:lnTo>
                    <a:lnTo>
                      <a:pt x="336" y="2"/>
                    </a:lnTo>
                    <a:lnTo>
                      <a:pt x="372" y="2"/>
                    </a:lnTo>
                    <a:lnTo>
                      <a:pt x="3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3366" name="Picture 29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0" y="984"/>
                <a:ext cx="502" cy="3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2" name="Group 288"/>
            <p:cNvGrpSpPr>
              <a:grpSpLocks/>
            </p:cNvGrpSpPr>
            <p:nvPr/>
          </p:nvGrpSpPr>
          <p:grpSpPr bwMode="auto">
            <a:xfrm>
              <a:off x="1704" y="892"/>
              <a:ext cx="2002" cy="1474"/>
              <a:chOff x="1704" y="892"/>
              <a:chExt cx="2002" cy="1474"/>
            </a:xfrm>
          </p:grpSpPr>
          <p:sp>
            <p:nvSpPr>
              <p:cNvPr id="3210" name="Freeform 292"/>
              <p:cNvSpPr>
                <a:spLocks/>
              </p:cNvSpPr>
              <p:nvPr/>
            </p:nvSpPr>
            <p:spPr bwMode="auto">
              <a:xfrm>
                <a:off x="1704" y="892"/>
                <a:ext cx="2002" cy="1474"/>
              </a:xfrm>
              <a:custGeom>
                <a:avLst/>
                <a:gdLst>
                  <a:gd name="T0" fmla="+- 0 1800 1704"/>
                  <a:gd name="T1" fmla="*/ T0 w 2002"/>
                  <a:gd name="T2" fmla="+- 0 1996 892"/>
                  <a:gd name="T3" fmla="*/ 1996 h 1474"/>
                  <a:gd name="T4" fmla="+- 0 1704 1704"/>
                  <a:gd name="T5" fmla="*/ T4 w 2002"/>
                  <a:gd name="T6" fmla="+- 0 1996 892"/>
                  <a:gd name="T7" fmla="*/ 1996 h 1474"/>
                  <a:gd name="T8" fmla="+- 0 1706 1704"/>
                  <a:gd name="T9" fmla="*/ T8 w 2002"/>
                  <a:gd name="T10" fmla="+- 0 1998 892"/>
                  <a:gd name="T11" fmla="*/ 1998 h 1474"/>
                  <a:gd name="T12" fmla="+- 0 1714 1704"/>
                  <a:gd name="T13" fmla="*/ T12 w 2002"/>
                  <a:gd name="T14" fmla="+- 0 2002 892"/>
                  <a:gd name="T15" fmla="*/ 2002 h 1474"/>
                  <a:gd name="T16" fmla="+- 0 1723 1704"/>
                  <a:gd name="T17" fmla="*/ T16 w 2002"/>
                  <a:gd name="T18" fmla="+- 0 2006 892"/>
                  <a:gd name="T19" fmla="*/ 2006 h 1474"/>
                  <a:gd name="T20" fmla="+- 0 1735 1704"/>
                  <a:gd name="T21" fmla="*/ T20 w 2002"/>
                  <a:gd name="T22" fmla="+- 0 2012 892"/>
                  <a:gd name="T23" fmla="*/ 2012 h 1474"/>
                  <a:gd name="T24" fmla="+- 0 1747 1704"/>
                  <a:gd name="T25" fmla="*/ T24 w 2002"/>
                  <a:gd name="T26" fmla="+- 0 2020 892"/>
                  <a:gd name="T27" fmla="*/ 2020 h 1474"/>
                  <a:gd name="T28" fmla="+- 0 1752 1704"/>
                  <a:gd name="T29" fmla="*/ T28 w 2002"/>
                  <a:gd name="T30" fmla="+- 0 2024 892"/>
                  <a:gd name="T31" fmla="*/ 2024 h 1474"/>
                  <a:gd name="T32" fmla="+- 0 1759 1704"/>
                  <a:gd name="T33" fmla="*/ T32 w 2002"/>
                  <a:gd name="T34" fmla="+- 0 2026 892"/>
                  <a:gd name="T35" fmla="*/ 2026 h 1474"/>
                  <a:gd name="T36" fmla="+- 0 1778 1704"/>
                  <a:gd name="T37" fmla="*/ T36 w 2002"/>
                  <a:gd name="T38" fmla="+- 0 2038 892"/>
                  <a:gd name="T39" fmla="*/ 2038 h 1474"/>
                  <a:gd name="T40" fmla="+- 0 1786 1704"/>
                  <a:gd name="T41" fmla="*/ T40 w 2002"/>
                  <a:gd name="T42" fmla="+- 0 2044 892"/>
                  <a:gd name="T43" fmla="*/ 2044 h 1474"/>
                  <a:gd name="T44" fmla="+- 0 1795 1704"/>
                  <a:gd name="T45" fmla="*/ T44 w 2002"/>
                  <a:gd name="T46" fmla="+- 0 2046 892"/>
                  <a:gd name="T47" fmla="*/ 2046 h 1474"/>
                  <a:gd name="T48" fmla="+- 0 1802 1704"/>
                  <a:gd name="T49" fmla="*/ T48 w 2002"/>
                  <a:gd name="T50" fmla="+- 0 2052 892"/>
                  <a:gd name="T51" fmla="*/ 2052 h 1474"/>
                  <a:gd name="T52" fmla="+- 0 1814 1704"/>
                  <a:gd name="T53" fmla="*/ T52 w 2002"/>
                  <a:gd name="T54" fmla="+- 0 2060 892"/>
                  <a:gd name="T55" fmla="*/ 2060 h 1474"/>
                  <a:gd name="T56" fmla="+- 0 1834 1704"/>
                  <a:gd name="T57" fmla="*/ T56 w 2002"/>
                  <a:gd name="T58" fmla="+- 0 2070 892"/>
                  <a:gd name="T59" fmla="*/ 2070 h 1474"/>
                  <a:gd name="T60" fmla="+- 0 1846 1704"/>
                  <a:gd name="T61" fmla="*/ T60 w 2002"/>
                  <a:gd name="T62" fmla="+- 0 2074 892"/>
                  <a:gd name="T63" fmla="*/ 2074 h 1474"/>
                  <a:gd name="T64" fmla="+- 0 1858 1704"/>
                  <a:gd name="T65" fmla="*/ T64 w 2002"/>
                  <a:gd name="T66" fmla="+- 0 2082 892"/>
                  <a:gd name="T67" fmla="*/ 2082 h 1474"/>
                  <a:gd name="T68" fmla="+- 0 1867 1704"/>
                  <a:gd name="T69" fmla="*/ T68 w 2002"/>
                  <a:gd name="T70" fmla="+- 0 2088 892"/>
                  <a:gd name="T71" fmla="*/ 2088 h 1474"/>
                  <a:gd name="T72" fmla="+- 0 1882 1704"/>
                  <a:gd name="T73" fmla="*/ T72 w 2002"/>
                  <a:gd name="T74" fmla="+- 0 2096 892"/>
                  <a:gd name="T75" fmla="*/ 2096 h 1474"/>
                  <a:gd name="T76" fmla="+- 0 1891 1704"/>
                  <a:gd name="T77" fmla="*/ T76 w 2002"/>
                  <a:gd name="T78" fmla="+- 0 2104 892"/>
                  <a:gd name="T79" fmla="*/ 2104 h 1474"/>
                  <a:gd name="T80" fmla="+- 0 1942 1704"/>
                  <a:gd name="T81" fmla="*/ T80 w 2002"/>
                  <a:gd name="T82" fmla="+- 0 2132 892"/>
                  <a:gd name="T83" fmla="*/ 2132 h 1474"/>
                  <a:gd name="T84" fmla="+- 0 1954 1704"/>
                  <a:gd name="T85" fmla="*/ T84 w 2002"/>
                  <a:gd name="T86" fmla="+- 0 2142 892"/>
                  <a:gd name="T87" fmla="*/ 2142 h 1474"/>
                  <a:gd name="T88" fmla="+- 0 1966 1704"/>
                  <a:gd name="T89" fmla="*/ T88 w 2002"/>
                  <a:gd name="T90" fmla="+- 0 2146 892"/>
                  <a:gd name="T91" fmla="*/ 2146 h 1474"/>
                  <a:gd name="T92" fmla="+- 0 1994 1704"/>
                  <a:gd name="T93" fmla="*/ T92 w 2002"/>
                  <a:gd name="T94" fmla="+- 0 2160 892"/>
                  <a:gd name="T95" fmla="*/ 2160 h 1474"/>
                  <a:gd name="T96" fmla="+- 0 2018 1704"/>
                  <a:gd name="T97" fmla="*/ T96 w 2002"/>
                  <a:gd name="T98" fmla="+- 0 2176 892"/>
                  <a:gd name="T99" fmla="*/ 2176 h 1474"/>
                  <a:gd name="T100" fmla="+- 0 2033 1704"/>
                  <a:gd name="T101" fmla="*/ T100 w 2002"/>
                  <a:gd name="T102" fmla="+- 0 2184 892"/>
                  <a:gd name="T103" fmla="*/ 2184 h 1474"/>
                  <a:gd name="T104" fmla="+- 0 2045 1704"/>
                  <a:gd name="T105" fmla="*/ T104 w 2002"/>
                  <a:gd name="T106" fmla="+- 0 2192 892"/>
                  <a:gd name="T107" fmla="*/ 2192 h 1474"/>
                  <a:gd name="T108" fmla="+- 0 2059 1704"/>
                  <a:gd name="T109" fmla="*/ T108 w 2002"/>
                  <a:gd name="T110" fmla="+- 0 2200 892"/>
                  <a:gd name="T111" fmla="*/ 2200 h 1474"/>
                  <a:gd name="T112" fmla="+- 0 2071 1704"/>
                  <a:gd name="T113" fmla="*/ T112 w 2002"/>
                  <a:gd name="T114" fmla="+- 0 2206 892"/>
                  <a:gd name="T115" fmla="*/ 2206 h 1474"/>
                  <a:gd name="T116" fmla="+- 0 2086 1704"/>
                  <a:gd name="T117" fmla="*/ T116 w 2002"/>
                  <a:gd name="T118" fmla="+- 0 2214 892"/>
                  <a:gd name="T119" fmla="*/ 2214 h 1474"/>
                  <a:gd name="T120" fmla="+- 0 2098 1704"/>
                  <a:gd name="T121" fmla="*/ T120 w 2002"/>
                  <a:gd name="T122" fmla="+- 0 2224 892"/>
                  <a:gd name="T123" fmla="*/ 2224 h 1474"/>
                  <a:gd name="T124" fmla="+- 0 2112 1704"/>
                  <a:gd name="T125" fmla="*/ T124 w 2002"/>
                  <a:gd name="T126" fmla="+- 0 2230 892"/>
                  <a:gd name="T127" fmla="*/ 2230 h 1474"/>
                  <a:gd name="T128" fmla="+- 0 2136 1704"/>
                  <a:gd name="T129" fmla="*/ T128 w 2002"/>
                  <a:gd name="T130" fmla="+- 0 2246 892"/>
                  <a:gd name="T131" fmla="*/ 2246 h 1474"/>
                  <a:gd name="T132" fmla="+- 0 2165 1704"/>
                  <a:gd name="T133" fmla="*/ T132 w 2002"/>
                  <a:gd name="T134" fmla="+- 0 2262 892"/>
                  <a:gd name="T135" fmla="*/ 2262 h 1474"/>
                  <a:gd name="T136" fmla="+- 0 2189 1704"/>
                  <a:gd name="T137" fmla="*/ T136 w 2002"/>
                  <a:gd name="T138" fmla="+- 0 2276 892"/>
                  <a:gd name="T139" fmla="*/ 2276 h 1474"/>
                  <a:gd name="T140" fmla="+- 0 2198 1704"/>
                  <a:gd name="T141" fmla="*/ T140 w 2002"/>
                  <a:gd name="T142" fmla="+- 0 2284 892"/>
                  <a:gd name="T143" fmla="*/ 2284 h 1474"/>
                  <a:gd name="T144" fmla="+- 0 2213 1704"/>
                  <a:gd name="T145" fmla="*/ T144 w 2002"/>
                  <a:gd name="T146" fmla="+- 0 2290 892"/>
                  <a:gd name="T147" fmla="*/ 2290 h 1474"/>
                  <a:gd name="T148" fmla="+- 0 2222 1704"/>
                  <a:gd name="T149" fmla="*/ T148 w 2002"/>
                  <a:gd name="T150" fmla="+- 0 2298 892"/>
                  <a:gd name="T151" fmla="*/ 2298 h 1474"/>
                  <a:gd name="T152" fmla="+- 0 2234 1704"/>
                  <a:gd name="T153" fmla="*/ T152 w 2002"/>
                  <a:gd name="T154" fmla="+- 0 2304 892"/>
                  <a:gd name="T155" fmla="*/ 2304 h 1474"/>
                  <a:gd name="T156" fmla="+- 0 2249 1704"/>
                  <a:gd name="T157" fmla="*/ T156 w 2002"/>
                  <a:gd name="T158" fmla="+- 0 2310 892"/>
                  <a:gd name="T159" fmla="*/ 2310 h 1474"/>
                  <a:gd name="T160" fmla="+- 0 2258 1704"/>
                  <a:gd name="T161" fmla="*/ T160 w 2002"/>
                  <a:gd name="T162" fmla="+- 0 2320 892"/>
                  <a:gd name="T163" fmla="*/ 2320 h 1474"/>
                  <a:gd name="T164" fmla="+- 0 2270 1704"/>
                  <a:gd name="T165" fmla="*/ T164 w 2002"/>
                  <a:gd name="T166" fmla="+- 0 2324 892"/>
                  <a:gd name="T167" fmla="*/ 2324 h 1474"/>
                  <a:gd name="T168" fmla="+- 0 2290 1704"/>
                  <a:gd name="T169" fmla="*/ T168 w 2002"/>
                  <a:gd name="T170" fmla="+- 0 2338 892"/>
                  <a:gd name="T171" fmla="*/ 2338 h 1474"/>
                  <a:gd name="T172" fmla="+- 0 2302 1704"/>
                  <a:gd name="T173" fmla="*/ T172 w 2002"/>
                  <a:gd name="T174" fmla="+- 0 2346 892"/>
                  <a:gd name="T175" fmla="*/ 2346 h 1474"/>
                  <a:gd name="T176" fmla="+- 0 2311 1704"/>
                  <a:gd name="T177" fmla="*/ T176 w 2002"/>
                  <a:gd name="T178" fmla="+- 0 2348 892"/>
                  <a:gd name="T179" fmla="*/ 2348 h 1474"/>
                  <a:gd name="T180" fmla="+- 0 2330 1704"/>
                  <a:gd name="T181" fmla="*/ T180 w 2002"/>
                  <a:gd name="T182" fmla="+- 0 2362 892"/>
                  <a:gd name="T183" fmla="*/ 2362 h 1474"/>
                  <a:gd name="T184" fmla="+- 0 2340 1704"/>
                  <a:gd name="T185" fmla="*/ T184 w 2002"/>
                  <a:gd name="T186" fmla="+- 0 2366 892"/>
                  <a:gd name="T187" fmla="*/ 2366 h 1474"/>
                  <a:gd name="T188" fmla="+- 0 2340 1704"/>
                  <a:gd name="T189" fmla="*/ T188 w 2002"/>
                  <a:gd name="T190" fmla="+- 0 2364 892"/>
                  <a:gd name="T191" fmla="*/ 2364 h 1474"/>
                  <a:gd name="T192" fmla="+- 0 2342 1704"/>
                  <a:gd name="T193" fmla="*/ T192 w 2002"/>
                  <a:gd name="T194" fmla="+- 0 2362 892"/>
                  <a:gd name="T195" fmla="*/ 2362 h 1474"/>
                  <a:gd name="T196" fmla="+- 0 2352 1704"/>
                  <a:gd name="T197" fmla="*/ T196 w 2002"/>
                  <a:gd name="T198" fmla="+- 0 2360 892"/>
                  <a:gd name="T199" fmla="*/ 2360 h 1474"/>
                  <a:gd name="T200" fmla="+- 0 2362 1704"/>
                  <a:gd name="T201" fmla="*/ T200 w 2002"/>
                  <a:gd name="T202" fmla="+- 0 2352 892"/>
                  <a:gd name="T203" fmla="*/ 2352 h 1474"/>
                  <a:gd name="T204" fmla="+- 0 2364 1704"/>
                  <a:gd name="T205" fmla="*/ T204 w 2002"/>
                  <a:gd name="T206" fmla="+- 0 2348 892"/>
                  <a:gd name="T207" fmla="*/ 2348 h 1474"/>
                  <a:gd name="T208" fmla="+- 0 2371 1704"/>
                  <a:gd name="T209" fmla="*/ T208 w 2002"/>
                  <a:gd name="T210" fmla="+- 0 2346 892"/>
                  <a:gd name="T211" fmla="*/ 2346 h 1474"/>
                  <a:gd name="T212" fmla="+- 0 2378 1704"/>
                  <a:gd name="T213" fmla="*/ T212 w 2002"/>
                  <a:gd name="T214" fmla="+- 0 2340 892"/>
                  <a:gd name="T215" fmla="*/ 2340 h 1474"/>
                  <a:gd name="T216" fmla="+- 0 2386 1704"/>
                  <a:gd name="T217" fmla="*/ T216 w 2002"/>
                  <a:gd name="T218" fmla="+- 0 2338 892"/>
                  <a:gd name="T219" fmla="*/ 2338 h 1474"/>
                  <a:gd name="T220" fmla="+- 0 2393 1704"/>
                  <a:gd name="T221" fmla="*/ T220 w 2002"/>
                  <a:gd name="T222" fmla="+- 0 2334 892"/>
                  <a:gd name="T223" fmla="*/ 2334 h 1474"/>
                  <a:gd name="T224" fmla="+- 0 2402 1704"/>
                  <a:gd name="T225" fmla="*/ T224 w 2002"/>
                  <a:gd name="T226" fmla="+- 0 2326 892"/>
                  <a:gd name="T227" fmla="*/ 2326 h 1474"/>
                  <a:gd name="T228" fmla="+- 0 2422 1704"/>
                  <a:gd name="T229" fmla="*/ T228 w 2002"/>
                  <a:gd name="T230" fmla="+- 0 2316 892"/>
                  <a:gd name="T231" fmla="*/ 2316 h 1474"/>
                  <a:gd name="T232" fmla="+- 0 2424 1704"/>
                  <a:gd name="T233" fmla="*/ T232 w 2002"/>
                  <a:gd name="T234" fmla="+- 0 2314 892"/>
                  <a:gd name="T235" fmla="*/ 2314 h 1474"/>
                  <a:gd name="T236" fmla="+- 0 2330 1704"/>
                  <a:gd name="T237" fmla="*/ T236 w 2002"/>
                  <a:gd name="T238" fmla="+- 0 2314 892"/>
                  <a:gd name="T239" fmla="*/ 2314 h 1474"/>
                  <a:gd name="T240" fmla="+- 0 1800 1704"/>
                  <a:gd name="T241" fmla="*/ T240 w 2002"/>
                  <a:gd name="T242" fmla="+- 0 1996 892"/>
                  <a:gd name="T243" fmla="*/ 1996 h 14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  <a:cxn ang="0">
                    <a:pos x="T233" y="T235"/>
                  </a:cxn>
                  <a:cxn ang="0">
                    <a:pos x="T237" y="T239"/>
                  </a:cxn>
                  <a:cxn ang="0">
                    <a:pos x="T241" y="T243"/>
                  </a:cxn>
                </a:cxnLst>
                <a:rect l="0" t="0" r="r" b="b"/>
                <a:pathLst>
                  <a:path w="2002" h="1474">
                    <a:moveTo>
                      <a:pt x="96" y="1104"/>
                    </a:moveTo>
                    <a:lnTo>
                      <a:pt x="0" y="1104"/>
                    </a:lnTo>
                    <a:lnTo>
                      <a:pt x="2" y="1106"/>
                    </a:lnTo>
                    <a:lnTo>
                      <a:pt x="10" y="1110"/>
                    </a:lnTo>
                    <a:lnTo>
                      <a:pt x="19" y="1114"/>
                    </a:lnTo>
                    <a:lnTo>
                      <a:pt x="31" y="1120"/>
                    </a:lnTo>
                    <a:lnTo>
                      <a:pt x="43" y="1128"/>
                    </a:lnTo>
                    <a:lnTo>
                      <a:pt x="48" y="1132"/>
                    </a:lnTo>
                    <a:lnTo>
                      <a:pt x="55" y="1134"/>
                    </a:lnTo>
                    <a:lnTo>
                      <a:pt x="74" y="1146"/>
                    </a:lnTo>
                    <a:lnTo>
                      <a:pt x="82" y="1152"/>
                    </a:lnTo>
                    <a:lnTo>
                      <a:pt x="91" y="1154"/>
                    </a:lnTo>
                    <a:lnTo>
                      <a:pt x="98" y="1160"/>
                    </a:lnTo>
                    <a:lnTo>
                      <a:pt x="110" y="1168"/>
                    </a:lnTo>
                    <a:lnTo>
                      <a:pt x="130" y="1178"/>
                    </a:lnTo>
                    <a:lnTo>
                      <a:pt x="142" y="1182"/>
                    </a:lnTo>
                    <a:lnTo>
                      <a:pt x="154" y="1190"/>
                    </a:lnTo>
                    <a:lnTo>
                      <a:pt x="163" y="1196"/>
                    </a:lnTo>
                    <a:lnTo>
                      <a:pt x="178" y="1204"/>
                    </a:lnTo>
                    <a:lnTo>
                      <a:pt x="187" y="1212"/>
                    </a:lnTo>
                    <a:lnTo>
                      <a:pt x="238" y="1240"/>
                    </a:lnTo>
                    <a:lnTo>
                      <a:pt x="250" y="1250"/>
                    </a:lnTo>
                    <a:lnTo>
                      <a:pt x="262" y="1254"/>
                    </a:lnTo>
                    <a:lnTo>
                      <a:pt x="290" y="1268"/>
                    </a:lnTo>
                    <a:lnTo>
                      <a:pt x="314" y="1284"/>
                    </a:lnTo>
                    <a:lnTo>
                      <a:pt x="329" y="1292"/>
                    </a:lnTo>
                    <a:lnTo>
                      <a:pt x="341" y="1300"/>
                    </a:lnTo>
                    <a:lnTo>
                      <a:pt x="355" y="1308"/>
                    </a:lnTo>
                    <a:lnTo>
                      <a:pt x="367" y="1314"/>
                    </a:lnTo>
                    <a:lnTo>
                      <a:pt x="382" y="1322"/>
                    </a:lnTo>
                    <a:lnTo>
                      <a:pt x="394" y="1332"/>
                    </a:lnTo>
                    <a:lnTo>
                      <a:pt x="408" y="1338"/>
                    </a:lnTo>
                    <a:lnTo>
                      <a:pt x="432" y="1354"/>
                    </a:lnTo>
                    <a:lnTo>
                      <a:pt x="461" y="1370"/>
                    </a:lnTo>
                    <a:lnTo>
                      <a:pt x="485" y="1384"/>
                    </a:lnTo>
                    <a:lnTo>
                      <a:pt x="494" y="1392"/>
                    </a:lnTo>
                    <a:lnTo>
                      <a:pt x="509" y="1398"/>
                    </a:lnTo>
                    <a:lnTo>
                      <a:pt x="518" y="1406"/>
                    </a:lnTo>
                    <a:lnTo>
                      <a:pt x="530" y="1412"/>
                    </a:lnTo>
                    <a:lnTo>
                      <a:pt x="545" y="1418"/>
                    </a:lnTo>
                    <a:lnTo>
                      <a:pt x="554" y="1428"/>
                    </a:lnTo>
                    <a:lnTo>
                      <a:pt x="566" y="1432"/>
                    </a:lnTo>
                    <a:lnTo>
                      <a:pt x="586" y="1446"/>
                    </a:lnTo>
                    <a:lnTo>
                      <a:pt x="598" y="1454"/>
                    </a:lnTo>
                    <a:lnTo>
                      <a:pt x="607" y="1456"/>
                    </a:lnTo>
                    <a:lnTo>
                      <a:pt x="626" y="1470"/>
                    </a:lnTo>
                    <a:lnTo>
                      <a:pt x="636" y="1474"/>
                    </a:lnTo>
                    <a:lnTo>
                      <a:pt x="636" y="1472"/>
                    </a:lnTo>
                    <a:lnTo>
                      <a:pt x="638" y="1470"/>
                    </a:lnTo>
                    <a:lnTo>
                      <a:pt x="648" y="1468"/>
                    </a:lnTo>
                    <a:lnTo>
                      <a:pt x="658" y="1460"/>
                    </a:lnTo>
                    <a:lnTo>
                      <a:pt x="660" y="1456"/>
                    </a:lnTo>
                    <a:lnTo>
                      <a:pt x="667" y="1454"/>
                    </a:lnTo>
                    <a:lnTo>
                      <a:pt x="674" y="1448"/>
                    </a:lnTo>
                    <a:lnTo>
                      <a:pt x="682" y="1446"/>
                    </a:lnTo>
                    <a:lnTo>
                      <a:pt x="689" y="1442"/>
                    </a:lnTo>
                    <a:lnTo>
                      <a:pt x="698" y="1434"/>
                    </a:lnTo>
                    <a:lnTo>
                      <a:pt x="718" y="1424"/>
                    </a:lnTo>
                    <a:lnTo>
                      <a:pt x="720" y="1422"/>
                    </a:lnTo>
                    <a:lnTo>
                      <a:pt x="626" y="1422"/>
                    </a:lnTo>
                    <a:lnTo>
                      <a:pt x="96" y="1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11" name="Freeform 291"/>
              <p:cNvSpPr>
                <a:spLocks/>
              </p:cNvSpPr>
              <p:nvPr/>
            </p:nvSpPr>
            <p:spPr bwMode="auto">
              <a:xfrm>
                <a:off x="1704" y="892"/>
                <a:ext cx="2002" cy="1474"/>
              </a:xfrm>
              <a:custGeom>
                <a:avLst/>
                <a:gdLst>
                  <a:gd name="T0" fmla="+- 0 3607 1704"/>
                  <a:gd name="T1" fmla="*/ T0 w 2002"/>
                  <a:gd name="T2" fmla="+- 0 1450 892"/>
                  <a:gd name="T3" fmla="*/ 1450 h 1474"/>
                  <a:gd name="T4" fmla="+- 0 3576 1704"/>
                  <a:gd name="T5" fmla="*/ T4 w 2002"/>
                  <a:gd name="T6" fmla="+- 0 1474 892"/>
                  <a:gd name="T7" fmla="*/ 1474 h 1474"/>
                  <a:gd name="T8" fmla="+- 0 3547 1704"/>
                  <a:gd name="T9" fmla="*/ T8 w 2002"/>
                  <a:gd name="T10" fmla="+- 0 1496 892"/>
                  <a:gd name="T11" fmla="*/ 1496 h 1474"/>
                  <a:gd name="T12" fmla="+- 0 3518 1704"/>
                  <a:gd name="T13" fmla="*/ T12 w 2002"/>
                  <a:gd name="T14" fmla="+- 0 1518 892"/>
                  <a:gd name="T15" fmla="*/ 1518 h 1474"/>
                  <a:gd name="T16" fmla="+- 0 3487 1704"/>
                  <a:gd name="T17" fmla="*/ T16 w 2002"/>
                  <a:gd name="T18" fmla="+- 0 1542 892"/>
                  <a:gd name="T19" fmla="*/ 1542 h 1474"/>
                  <a:gd name="T20" fmla="+- 0 3454 1704"/>
                  <a:gd name="T21" fmla="*/ T20 w 2002"/>
                  <a:gd name="T22" fmla="+- 0 1568 892"/>
                  <a:gd name="T23" fmla="*/ 1568 h 1474"/>
                  <a:gd name="T24" fmla="+- 0 3413 1704"/>
                  <a:gd name="T25" fmla="*/ T24 w 2002"/>
                  <a:gd name="T26" fmla="+- 0 1596 892"/>
                  <a:gd name="T27" fmla="*/ 1596 h 1474"/>
                  <a:gd name="T28" fmla="+- 0 3382 1704"/>
                  <a:gd name="T29" fmla="*/ T28 w 2002"/>
                  <a:gd name="T30" fmla="+- 0 1624 892"/>
                  <a:gd name="T31" fmla="*/ 1624 h 1474"/>
                  <a:gd name="T32" fmla="+- 0 3346 1704"/>
                  <a:gd name="T33" fmla="*/ T32 w 2002"/>
                  <a:gd name="T34" fmla="+- 0 1646 892"/>
                  <a:gd name="T35" fmla="*/ 1646 h 1474"/>
                  <a:gd name="T36" fmla="+- 0 3259 1704"/>
                  <a:gd name="T37" fmla="*/ T36 w 2002"/>
                  <a:gd name="T38" fmla="+- 0 1714 892"/>
                  <a:gd name="T39" fmla="*/ 1714 h 1474"/>
                  <a:gd name="T40" fmla="+- 0 3190 1704"/>
                  <a:gd name="T41" fmla="*/ T40 w 2002"/>
                  <a:gd name="T42" fmla="+- 0 1764 892"/>
                  <a:gd name="T43" fmla="*/ 1764 h 1474"/>
                  <a:gd name="T44" fmla="+- 0 3144 1704"/>
                  <a:gd name="T45" fmla="*/ T44 w 2002"/>
                  <a:gd name="T46" fmla="+- 0 1796 892"/>
                  <a:gd name="T47" fmla="*/ 1796 h 1474"/>
                  <a:gd name="T48" fmla="+- 0 3098 1704"/>
                  <a:gd name="T49" fmla="*/ T48 w 2002"/>
                  <a:gd name="T50" fmla="+- 0 1826 892"/>
                  <a:gd name="T51" fmla="*/ 1826 h 1474"/>
                  <a:gd name="T52" fmla="+- 0 3036 1704"/>
                  <a:gd name="T53" fmla="*/ T52 w 2002"/>
                  <a:gd name="T54" fmla="+- 0 1872 892"/>
                  <a:gd name="T55" fmla="*/ 1872 h 1474"/>
                  <a:gd name="T56" fmla="+- 0 2971 1704"/>
                  <a:gd name="T57" fmla="*/ T56 w 2002"/>
                  <a:gd name="T58" fmla="+- 0 1918 892"/>
                  <a:gd name="T59" fmla="*/ 1918 h 1474"/>
                  <a:gd name="T60" fmla="+- 0 2906 1704"/>
                  <a:gd name="T61" fmla="*/ T60 w 2002"/>
                  <a:gd name="T62" fmla="+- 0 1962 892"/>
                  <a:gd name="T63" fmla="*/ 1962 h 1474"/>
                  <a:gd name="T64" fmla="+- 0 2858 1704"/>
                  <a:gd name="T65" fmla="*/ T64 w 2002"/>
                  <a:gd name="T66" fmla="+- 0 1992 892"/>
                  <a:gd name="T67" fmla="*/ 1992 h 1474"/>
                  <a:gd name="T68" fmla="+- 0 2810 1704"/>
                  <a:gd name="T69" fmla="*/ T68 w 2002"/>
                  <a:gd name="T70" fmla="+- 0 2024 892"/>
                  <a:gd name="T71" fmla="*/ 2024 h 1474"/>
                  <a:gd name="T72" fmla="+- 0 2762 1704"/>
                  <a:gd name="T73" fmla="*/ T72 w 2002"/>
                  <a:gd name="T74" fmla="+- 0 2052 892"/>
                  <a:gd name="T75" fmla="*/ 2052 h 1474"/>
                  <a:gd name="T76" fmla="+- 0 2717 1704"/>
                  <a:gd name="T77" fmla="*/ T76 w 2002"/>
                  <a:gd name="T78" fmla="+- 0 2082 892"/>
                  <a:gd name="T79" fmla="*/ 2082 h 1474"/>
                  <a:gd name="T80" fmla="+- 0 2674 1704"/>
                  <a:gd name="T81" fmla="*/ T80 w 2002"/>
                  <a:gd name="T82" fmla="+- 0 2110 892"/>
                  <a:gd name="T83" fmla="*/ 2110 h 1474"/>
                  <a:gd name="T84" fmla="+- 0 2628 1704"/>
                  <a:gd name="T85" fmla="*/ T84 w 2002"/>
                  <a:gd name="T86" fmla="+- 0 2136 892"/>
                  <a:gd name="T87" fmla="*/ 2136 h 1474"/>
                  <a:gd name="T88" fmla="+- 0 2587 1704"/>
                  <a:gd name="T89" fmla="*/ T88 w 2002"/>
                  <a:gd name="T90" fmla="+- 0 2164 892"/>
                  <a:gd name="T91" fmla="*/ 2164 h 1474"/>
                  <a:gd name="T92" fmla="+- 0 2549 1704"/>
                  <a:gd name="T93" fmla="*/ T92 w 2002"/>
                  <a:gd name="T94" fmla="+- 0 2186 892"/>
                  <a:gd name="T95" fmla="*/ 2186 h 1474"/>
                  <a:gd name="T96" fmla="+- 0 2501 1704"/>
                  <a:gd name="T97" fmla="*/ T96 w 2002"/>
                  <a:gd name="T98" fmla="+- 0 2214 892"/>
                  <a:gd name="T99" fmla="*/ 2214 h 1474"/>
                  <a:gd name="T100" fmla="+- 0 2455 1704"/>
                  <a:gd name="T101" fmla="*/ T100 w 2002"/>
                  <a:gd name="T102" fmla="+- 0 2240 892"/>
                  <a:gd name="T103" fmla="*/ 2240 h 1474"/>
                  <a:gd name="T104" fmla="+- 0 2410 1704"/>
                  <a:gd name="T105" fmla="*/ T104 w 2002"/>
                  <a:gd name="T106" fmla="+- 0 2268 892"/>
                  <a:gd name="T107" fmla="*/ 2268 h 1474"/>
                  <a:gd name="T108" fmla="+- 0 2386 1704"/>
                  <a:gd name="T109" fmla="*/ T108 w 2002"/>
                  <a:gd name="T110" fmla="+- 0 2280 892"/>
                  <a:gd name="T111" fmla="*/ 2280 h 1474"/>
                  <a:gd name="T112" fmla="+- 0 2354 1704"/>
                  <a:gd name="T113" fmla="*/ T112 w 2002"/>
                  <a:gd name="T114" fmla="+- 0 2300 892"/>
                  <a:gd name="T115" fmla="*/ 2300 h 1474"/>
                  <a:gd name="T116" fmla="+- 0 2333 1704"/>
                  <a:gd name="T117" fmla="*/ T116 w 2002"/>
                  <a:gd name="T118" fmla="+- 0 2312 892"/>
                  <a:gd name="T119" fmla="*/ 2312 h 1474"/>
                  <a:gd name="T120" fmla="+- 0 2429 1704"/>
                  <a:gd name="T121" fmla="*/ T120 w 2002"/>
                  <a:gd name="T122" fmla="+- 0 2310 892"/>
                  <a:gd name="T123" fmla="*/ 2310 h 1474"/>
                  <a:gd name="T124" fmla="+- 0 2474 1704"/>
                  <a:gd name="T125" fmla="*/ T124 w 2002"/>
                  <a:gd name="T126" fmla="+- 0 2284 892"/>
                  <a:gd name="T127" fmla="*/ 2284 h 1474"/>
                  <a:gd name="T128" fmla="+- 0 2537 1704"/>
                  <a:gd name="T129" fmla="*/ T128 w 2002"/>
                  <a:gd name="T130" fmla="+- 0 2242 892"/>
                  <a:gd name="T131" fmla="*/ 2242 h 1474"/>
                  <a:gd name="T132" fmla="+- 0 2597 1704"/>
                  <a:gd name="T133" fmla="*/ T132 w 2002"/>
                  <a:gd name="T134" fmla="+- 0 2208 892"/>
                  <a:gd name="T135" fmla="*/ 2208 h 1474"/>
                  <a:gd name="T136" fmla="+- 0 2642 1704"/>
                  <a:gd name="T137" fmla="*/ T136 w 2002"/>
                  <a:gd name="T138" fmla="+- 0 2180 892"/>
                  <a:gd name="T139" fmla="*/ 2180 h 1474"/>
                  <a:gd name="T140" fmla="+- 0 2688 1704"/>
                  <a:gd name="T141" fmla="*/ T140 w 2002"/>
                  <a:gd name="T142" fmla="+- 0 2152 892"/>
                  <a:gd name="T143" fmla="*/ 2152 h 1474"/>
                  <a:gd name="T144" fmla="+- 0 2772 1704"/>
                  <a:gd name="T145" fmla="*/ T144 w 2002"/>
                  <a:gd name="T146" fmla="+- 0 2098 892"/>
                  <a:gd name="T147" fmla="*/ 2098 h 1474"/>
                  <a:gd name="T148" fmla="+- 0 2825 1704"/>
                  <a:gd name="T149" fmla="*/ T148 w 2002"/>
                  <a:gd name="T150" fmla="+- 0 2064 892"/>
                  <a:gd name="T151" fmla="*/ 2064 h 1474"/>
                  <a:gd name="T152" fmla="+- 0 2875 1704"/>
                  <a:gd name="T153" fmla="*/ T152 w 2002"/>
                  <a:gd name="T154" fmla="+- 0 2032 892"/>
                  <a:gd name="T155" fmla="*/ 2032 h 1474"/>
                  <a:gd name="T156" fmla="+- 0 2945 1704"/>
                  <a:gd name="T157" fmla="*/ T156 w 2002"/>
                  <a:gd name="T158" fmla="+- 0 1988 892"/>
                  <a:gd name="T159" fmla="*/ 1988 h 1474"/>
                  <a:gd name="T160" fmla="+- 0 2995 1704"/>
                  <a:gd name="T161" fmla="*/ T160 w 2002"/>
                  <a:gd name="T162" fmla="+- 0 1952 892"/>
                  <a:gd name="T163" fmla="*/ 1952 h 1474"/>
                  <a:gd name="T164" fmla="+- 0 3062 1704"/>
                  <a:gd name="T165" fmla="*/ T164 w 2002"/>
                  <a:gd name="T166" fmla="+- 0 1906 892"/>
                  <a:gd name="T167" fmla="*/ 1906 h 1474"/>
                  <a:gd name="T168" fmla="+- 0 3113 1704"/>
                  <a:gd name="T169" fmla="*/ T168 w 2002"/>
                  <a:gd name="T170" fmla="+- 0 1876 892"/>
                  <a:gd name="T171" fmla="*/ 1876 h 1474"/>
                  <a:gd name="T172" fmla="+- 0 3161 1704"/>
                  <a:gd name="T173" fmla="*/ T172 w 2002"/>
                  <a:gd name="T174" fmla="+- 0 1844 892"/>
                  <a:gd name="T175" fmla="*/ 1844 h 1474"/>
                  <a:gd name="T176" fmla="+- 0 3204 1704"/>
                  <a:gd name="T177" fmla="*/ T176 w 2002"/>
                  <a:gd name="T178" fmla="+- 0 1810 892"/>
                  <a:gd name="T179" fmla="*/ 1810 h 1474"/>
                  <a:gd name="T180" fmla="+- 0 3247 1704"/>
                  <a:gd name="T181" fmla="*/ T180 w 2002"/>
                  <a:gd name="T182" fmla="+- 0 1780 892"/>
                  <a:gd name="T183" fmla="*/ 1780 h 1474"/>
                  <a:gd name="T184" fmla="+- 0 3329 1704"/>
                  <a:gd name="T185" fmla="*/ T184 w 2002"/>
                  <a:gd name="T186" fmla="+- 0 1722 892"/>
                  <a:gd name="T187" fmla="*/ 1722 h 1474"/>
                  <a:gd name="T188" fmla="+- 0 3367 1704"/>
                  <a:gd name="T189" fmla="*/ T188 w 2002"/>
                  <a:gd name="T190" fmla="+- 0 1692 892"/>
                  <a:gd name="T191" fmla="*/ 1692 h 1474"/>
                  <a:gd name="T192" fmla="+- 0 3427 1704"/>
                  <a:gd name="T193" fmla="*/ T192 w 2002"/>
                  <a:gd name="T194" fmla="+- 0 1646 892"/>
                  <a:gd name="T195" fmla="*/ 1646 h 1474"/>
                  <a:gd name="T196" fmla="+- 0 3461 1704"/>
                  <a:gd name="T197" fmla="*/ T196 w 2002"/>
                  <a:gd name="T198" fmla="+- 0 1624 892"/>
                  <a:gd name="T199" fmla="*/ 1624 h 1474"/>
                  <a:gd name="T200" fmla="+- 0 3494 1704"/>
                  <a:gd name="T201" fmla="*/ T200 w 2002"/>
                  <a:gd name="T202" fmla="+- 0 1600 892"/>
                  <a:gd name="T203" fmla="*/ 1600 h 1474"/>
                  <a:gd name="T204" fmla="+- 0 3523 1704"/>
                  <a:gd name="T205" fmla="*/ T204 w 2002"/>
                  <a:gd name="T206" fmla="+- 0 1578 892"/>
                  <a:gd name="T207" fmla="*/ 1578 h 1474"/>
                  <a:gd name="T208" fmla="+- 0 3562 1704"/>
                  <a:gd name="T209" fmla="*/ T208 w 2002"/>
                  <a:gd name="T210" fmla="+- 0 1548 892"/>
                  <a:gd name="T211" fmla="*/ 1548 h 1474"/>
                  <a:gd name="T212" fmla="+- 0 3588 1704"/>
                  <a:gd name="T213" fmla="*/ T212 w 2002"/>
                  <a:gd name="T214" fmla="+- 0 1532 892"/>
                  <a:gd name="T215" fmla="*/ 1532 h 1474"/>
                  <a:gd name="T216" fmla="+- 0 3610 1704"/>
                  <a:gd name="T217" fmla="*/ T216 w 2002"/>
                  <a:gd name="T218" fmla="+- 0 1512 892"/>
                  <a:gd name="T219" fmla="*/ 1512 h 1474"/>
                  <a:gd name="T220" fmla="+- 0 3643 1704"/>
                  <a:gd name="T221" fmla="*/ T220 w 2002"/>
                  <a:gd name="T222" fmla="+- 0 1488 892"/>
                  <a:gd name="T223" fmla="*/ 1488 h 1474"/>
                  <a:gd name="T224" fmla="+- 0 3682 1704"/>
                  <a:gd name="T225" fmla="*/ T224 w 2002"/>
                  <a:gd name="T226" fmla="+- 0 1460 892"/>
                  <a:gd name="T227" fmla="*/ 1460 h 1474"/>
                  <a:gd name="T228" fmla="+- 0 3703 1704"/>
                  <a:gd name="T229" fmla="*/ T228 w 2002"/>
                  <a:gd name="T230" fmla="+- 0 1444 892"/>
                  <a:gd name="T231" fmla="*/ 1444 h 14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  <a:cxn ang="0">
                    <a:pos x="T209" y="T211"/>
                  </a:cxn>
                  <a:cxn ang="0">
                    <a:pos x="T213" y="T215"/>
                  </a:cxn>
                  <a:cxn ang="0">
                    <a:pos x="T217" y="T219"/>
                  </a:cxn>
                  <a:cxn ang="0">
                    <a:pos x="T221" y="T223"/>
                  </a:cxn>
                  <a:cxn ang="0">
                    <a:pos x="T225" y="T227"/>
                  </a:cxn>
                  <a:cxn ang="0">
                    <a:pos x="T229" y="T231"/>
                  </a:cxn>
                </a:cxnLst>
                <a:rect l="0" t="0" r="r" b="b"/>
                <a:pathLst>
                  <a:path w="2002" h="1474">
                    <a:moveTo>
                      <a:pt x="1999" y="552"/>
                    </a:moveTo>
                    <a:lnTo>
                      <a:pt x="1910" y="552"/>
                    </a:lnTo>
                    <a:lnTo>
                      <a:pt x="1903" y="558"/>
                    </a:lnTo>
                    <a:lnTo>
                      <a:pt x="1889" y="568"/>
                    </a:lnTo>
                    <a:lnTo>
                      <a:pt x="1879" y="574"/>
                    </a:lnTo>
                    <a:lnTo>
                      <a:pt x="1872" y="582"/>
                    </a:lnTo>
                    <a:lnTo>
                      <a:pt x="1860" y="590"/>
                    </a:lnTo>
                    <a:lnTo>
                      <a:pt x="1850" y="600"/>
                    </a:lnTo>
                    <a:lnTo>
                      <a:pt x="1843" y="604"/>
                    </a:lnTo>
                    <a:lnTo>
                      <a:pt x="1836" y="606"/>
                    </a:lnTo>
                    <a:lnTo>
                      <a:pt x="1824" y="618"/>
                    </a:lnTo>
                    <a:lnTo>
                      <a:pt x="1814" y="626"/>
                    </a:lnTo>
                    <a:lnTo>
                      <a:pt x="1800" y="634"/>
                    </a:lnTo>
                    <a:lnTo>
                      <a:pt x="1793" y="642"/>
                    </a:lnTo>
                    <a:lnTo>
                      <a:pt x="1783" y="650"/>
                    </a:lnTo>
                    <a:lnTo>
                      <a:pt x="1776" y="654"/>
                    </a:lnTo>
                    <a:lnTo>
                      <a:pt x="1759" y="672"/>
                    </a:lnTo>
                    <a:lnTo>
                      <a:pt x="1750" y="676"/>
                    </a:lnTo>
                    <a:lnTo>
                      <a:pt x="1730" y="690"/>
                    </a:lnTo>
                    <a:lnTo>
                      <a:pt x="1721" y="700"/>
                    </a:lnTo>
                    <a:lnTo>
                      <a:pt x="1709" y="704"/>
                    </a:lnTo>
                    <a:lnTo>
                      <a:pt x="1699" y="714"/>
                    </a:lnTo>
                    <a:lnTo>
                      <a:pt x="1687" y="722"/>
                    </a:lnTo>
                    <a:lnTo>
                      <a:pt x="1678" y="732"/>
                    </a:lnTo>
                    <a:lnTo>
                      <a:pt x="1666" y="738"/>
                    </a:lnTo>
                    <a:lnTo>
                      <a:pt x="1654" y="748"/>
                    </a:lnTo>
                    <a:lnTo>
                      <a:pt x="1642" y="754"/>
                    </a:lnTo>
                    <a:lnTo>
                      <a:pt x="1582" y="804"/>
                    </a:lnTo>
                    <a:lnTo>
                      <a:pt x="1567" y="812"/>
                    </a:lnTo>
                    <a:lnTo>
                      <a:pt x="1555" y="822"/>
                    </a:lnTo>
                    <a:lnTo>
                      <a:pt x="1538" y="832"/>
                    </a:lnTo>
                    <a:lnTo>
                      <a:pt x="1500" y="864"/>
                    </a:lnTo>
                    <a:lnTo>
                      <a:pt x="1486" y="872"/>
                    </a:lnTo>
                    <a:lnTo>
                      <a:pt x="1471" y="884"/>
                    </a:lnTo>
                    <a:lnTo>
                      <a:pt x="1457" y="894"/>
                    </a:lnTo>
                    <a:lnTo>
                      <a:pt x="1440" y="904"/>
                    </a:lnTo>
                    <a:lnTo>
                      <a:pt x="1426" y="914"/>
                    </a:lnTo>
                    <a:lnTo>
                      <a:pt x="1411" y="926"/>
                    </a:lnTo>
                    <a:lnTo>
                      <a:pt x="1394" y="934"/>
                    </a:lnTo>
                    <a:lnTo>
                      <a:pt x="1380" y="948"/>
                    </a:lnTo>
                    <a:lnTo>
                      <a:pt x="1351" y="972"/>
                    </a:lnTo>
                    <a:lnTo>
                      <a:pt x="1332" y="980"/>
                    </a:lnTo>
                    <a:lnTo>
                      <a:pt x="1318" y="992"/>
                    </a:lnTo>
                    <a:lnTo>
                      <a:pt x="1301" y="1002"/>
                    </a:lnTo>
                    <a:lnTo>
                      <a:pt x="1267" y="1026"/>
                    </a:lnTo>
                    <a:lnTo>
                      <a:pt x="1250" y="1036"/>
                    </a:lnTo>
                    <a:lnTo>
                      <a:pt x="1222" y="1060"/>
                    </a:lnTo>
                    <a:lnTo>
                      <a:pt x="1202" y="1070"/>
                    </a:lnTo>
                    <a:lnTo>
                      <a:pt x="1186" y="1082"/>
                    </a:lnTo>
                    <a:lnTo>
                      <a:pt x="1169" y="1088"/>
                    </a:lnTo>
                    <a:lnTo>
                      <a:pt x="1154" y="1100"/>
                    </a:lnTo>
                    <a:lnTo>
                      <a:pt x="1138" y="1110"/>
                    </a:lnTo>
                    <a:lnTo>
                      <a:pt x="1121" y="1122"/>
                    </a:lnTo>
                    <a:lnTo>
                      <a:pt x="1106" y="1132"/>
                    </a:lnTo>
                    <a:lnTo>
                      <a:pt x="1090" y="1142"/>
                    </a:lnTo>
                    <a:lnTo>
                      <a:pt x="1075" y="1152"/>
                    </a:lnTo>
                    <a:lnTo>
                      <a:pt x="1058" y="1160"/>
                    </a:lnTo>
                    <a:lnTo>
                      <a:pt x="1044" y="1172"/>
                    </a:lnTo>
                    <a:lnTo>
                      <a:pt x="1027" y="1182"/>
                    </a:lnTo>
                    <a:lnTo>
                      <a:pt x="1013" y="1190"/>
                    </a:lnTo>
                    <a:lnTo>
                      <a:pt x="996" y="1202"/>
                    </a:lnTo>
                    <a:lnTo>
                      <a:pt x="984" y="1208"/>
                    </a:lnTo>
                    <a:lnTo>
                      <a:pt x="970" y="1218"/>
                    </a:lnTo>
                    <a:lnTo>
                      <a:pt x="953" y="1228"/>
                    </a:lnTo>
                    <a:lnTo>
                      <a:pt x="941" y="1238"/>
                    </a:lnTo>
                    <a:lnTo>
                      <a:pt x="924" y="1244"/>
                    </a:lnTo>
                    <a:lnTo>
                      <a:pt x="912" y="1254"/>
                    </a:lnTo>
                    <a:lnTo>
                      <a:pt x="898" y="1264"/>
                    </a:lnTo>
                    <a:lnTo>
                      <a:pt x="883" y="1272"/>
                    </a:lnTo>
                    <a:lnTo>
                      <a:pt x="871" y="1278"/>
                    </a:lnTo>
                    <a:lnTo>
                      <a:pt x="859" y="1288"/>
                    </a:lnTo>
                    <a:lnTo>
                      <a:pt x="845" y="1294"/>
                    </a:lnTo>
                    <a:lnTo>
                      <a:pt x="833" y="1302"/>
                    </a:lnTo>
                    <a:lnTo>
                      <a:pt x="809" y="1316"/>
                    </a:lnTo>
                    <a:lnTo>
                      <a:pt x="797" y="1322"/>
                    </a:lnTo>
                    <a:lnTo>
                      <a:pt x="773" y="1336"/>
                    </a:lnTo>
                    <a:lnTo>
                      <a:pt x="763" y="1344"/>
                    </a:lnTo>
                    <a:lnTo>
                      <a:pt x="751" y="1348"/>
                    </a:lnTo>
                    <a:lnTo>
                      <a:pt x="732" y="1360"/>
                    </a:lnTo>
                    <a:lnTo>
                      <a:pt x="725" y="1364"/>
                    </a:lnTo>
                    <a:lnTo>
                      <a:pt x="706" y="1376"/>
                    </a:lnTo>
                    <a:lnTo>
                      <a:pt x="698" y="1382"/>
                    </a:lnTo>
                    <a:lnTo>
                      <a:pt x="689" y="1386"/>
                    </a:lnTo>
                    <a:lnTo>
                      <a:pt x="682" y="1388"/>
                    </a:lnTo>
                    <a:lnTo>
                      <a:pt x="667" y="1398"/>
                    </a:lnTo>
                    <a:lnTo>
                      <a:pt x="662" y="1400"/>
                    </a:lnTo>
                    <a:lnTo>
                      <a:pt x="650" y="1408"/>
                    </a:lnTo>
                    <a:lnTo>
                      <a:pt x="643" y="1412"/>
                    </a:lnTo>
                    <a:lnTo>
                      <a:pt x="634" y="1414"/>
                    </a:lnTo>
                    <a:lnTo>
                      <a:pt x="629" y="1420"/>
                    </a:lnTo>
                    <a:lnTo>
                      <a:pt x="626" y="1422"/>
                    </a:lnTo>
                    <a:lnTo>
                      <a:pt x="720" y="1422"/>
                    </a:lnTo>
                    <a:lnTo>
                      <a:pt x="725" y="1418"/>
                    </a:lnTo>
                    <a:lnTo>
                      <a:pt x="737" y="1412"/>
                    </a:lnTo>
                    <a:lnTo>
                      <a:pt x="746" y="1406"/>
                    </a:lnTo>
                    <a:lnTo>
                      <a:pt x="770" y="1392"/>
                    </a:lnTo>
                    <a:lnTo>
                      <a:pt x="780" y="1384"/>
                    </a:lnTo>
                    <a:lnTo>
                      <a:pt x="809" y="1370"/>
                    </a:lnTo>
                    <a:lnTo>
                      <a:pt x="833" y="1350"/>
                    </a:lnTo>
                    <a:lnTo>
                      <a:pt x="862" y="1336"/>
                    </a:lnTo>
                    <a:lnTo>
                      <a:pt x="876" y="1324"/>
                    </a:lnTo>
                    <a:lnTo>
                      <a:pt x="893" y="1316"/>
                    </a:lnTo>
                    <a:lnTo>
                      <a:pt x="907" y="1308"/>
                    </a:lnTo>
                    <a:lnTo>
                      <a:pt x="924" y="1300"/>
                    </a:lnTo>
                    <a:lnTo>
                      <a:pt x="938" y="1288"/>
                    </a:lnTo>
                    <a:lnTo>
                      <a:pt x="953" y="1278"/>
                    </a:lnTo>
                    <a:lnTo>
                      <a:pt x="970" y="1266"/>
                    </a:lnTo>
                    <a:lnTo>
                      <a:pt x="984" y="1260"/>
                    </a:lnTo>
                    <a:lnTo>
                      <a:pt x="1001" y="1250"/>
                    </a:lnTo>
                    <a:lnTo>
                      <a:pt x="1034" y="1226"/>
                    </a:lnTo>
                    <a:lnTo>
                      <a:pt x="1068" y="1206"/>
                    </a:lnTo>
                    <a:lnTo>
                      <a:pt x="1087" y="1194"/>
                    </a:lnTo>
                    <a:lnTo>
                      <a:pt x="1104" y="1182"/>
                    </a:lnTo>
                    <a:lnTo>
                      <a:pt x="1121" y="1172"/>
                    </a:lnTo>
                    <a:lnTo>
                      <a:pt x="1138" y="1160"/>
                    </a:lnTo>
                    <a:lnTo>
                      <a:pt x="1154" y="1152"/>
                    </a:lnTo>
                    <a:lnTo>
                      <a:pt x="1171" y="1140"/>
                    </a:lnTo>
                    <a:lnTo>
                      <a:pt x="1190" y="1130"/>
                    </a:lnTo>
                    <a:lnTo>
                      <a:pt x="1224" y="1106"/>
                    </a:lnTo>
                    <a:lnTo>
                      <a:pt x="1241" y="1096"/>
                    </a:lnTo>
                    <a:lnTo>
                      <a:pt x="1260" y="1084"/>
                    </a:lnTo>
                    <a:lnTo>
                      <a:pt x="1274" y="1072"/>
                    </a:lnTo>
                    <a:lnTo>
                      <a:pt x="1291" y="1060"/>
                    </a:lnTo>
                    <a:lnTo>
                      <a:pt x="1310" y="1050"/>
                    </a:lnTo>
                    <a:lnTo>
                      <a:pt x="1344" y="1026"/>
                    </a:lnTo>
                    <a:lnTo>
                      <a:pt x="1358" y="1014"/>
                    </a:lnTo>
                    <a:lnTo>
                      <a:pt x="1375" y="1004"/>
                    </a:lnTo>
                    <a:lnTo>
                      <a:pt x="1394" y="994"/>
                    </a:lnTo>
                    <a:lnTo>
                      <a:pt x="1409" y="984"/>
                    </a:lnTo>
                    <a:lnTo>
                      <a:pt x="1426" y="974"/>
                    </a:lnTo>
                    <a:lnTo>
                      <a:pt x="1440" y="962"/>
                    </a:lnTo>
                    <a:lnTo>
                      <a:pt x="1457" y="952"/>
                    </a:lnTo>
                    <a:lnTo>
                      <a:pt x="1471" y="940"/>
                    </a:lnTo>
                    <a:lnTo>
                      <a:pt x="1486" y="930"/>
                    </a:lnTo>
                    <a:lnTo>
                      <a:pt x="1500" y="918"/>
                    </a:lnTo>
                    <a:lnTo>
                      <a:pt x="1514" y="908"/>
                    </a:lnTo>
                    <a:lnTo>
                      <a:pt x="1526" y="900"/>
                    </a:lnTo>
                    <a:lnTo>
                      <a:pt x="1543" y="888"/>
                    </a:lnTo>
                    <a:lnTo>
                      <a:pt x="1572" y="868"/>
                    </a:lnTo>
                    <a:lnTo>
                      <a:pt x="1610" y="836"/>
                    </a:lnTo>
                    <a:lnTo>
                      <a:pt x="1625" y="830"/>
                    </a:lnTo>
                    <a:lnTo>
                      <a:pt x="1637" y="818"/>
                    </a:lnTo>
                    <a:lnTo>
                      <a:pt x="1651" y="810"/>
                    </a:lnTo>
                    <a:lnTo>
                      <a:pt x="1663" y="800"/>
                    </a:lnTo>
                    <a:lnTo>
                      <a:pt x="1678" y="794"/>
                    </a:lnTo>
                    <a:lnTo>
                      <a:pt x="1687" y="784"/>
                    </a:lnTo>
                    <a:lnTo>
                      <a:pt x="1723" y="754"/>
                    </a:lnTo>
                    <a:lnTo>
                      <a:pt x="1733" y="748"/>
                    </a:lnTo>
                    <a:lnTo>
                      <a:pt x="1747" y="738"/>
                    </a:lnTo>
                    <a:lnTo>
                      <a:pt x="1757" y="732"/>
                    </a:lnTo>
                    <a:lnTo>
                      <a:pt x="1769" y="724"/>
                    </a:lnTo>
                    <a:lnTo>
                      <a:pt x="1778" y="716"/>
                    </a:lnTo>
                    <a:lnTo>
                      <a:pt x="1790" y="708"/>
                    </a:lnTo>
                    <a:lnTo>
                      <a:pt x="1800" y="700"/>
                    </a:lnTo>
                    <a:lnTo>
                      <a:pt x="1812" y="694"/>
                    </a:lnTo>
                    <a:lnTo>
                      <a:pt x="1819" y="686"/>
                    </a:lnTo>
                    <a:lnTo>
                      <a:pt x="1838" y="672"/>
                    </a:lnTo>
                    <a:lnTo>
                      <a:pt x="1850" y="666"/>
                    </a:lnTo>
                    <a:lnTo>
                      <a:pt x="1858" y="656"/>
                    </a:lnTo>
                    <a:lnTo>
                      <a:pt x="1865" y="652"/>
                    </a:lnTo>
                    <a:lnTo>
                      <a:pt x="1874" y="644"/>
                    </a:lnTo>
                    <a:lnTo>
                      <a:pt x="1884" y="640"/>
                    </a:lnTo>
                    <a:lnTo>
                      <a:pt x="1889" y="632"/>
                    </a:lnTo>
                    <a:lnTo>
                      <a:pt x="1896" y="628"/>
                    </a:lnTo>
                    <a:lnTo>
                      <a:pt x="1906" y="620"/>
                    </a:lnTo>
                    <a:lnTo>
                      <a:pt x="1915" y="618"/>
                    </a:lnTo>
                    <a:lnTo>
                      <a:pt x="1927" y="606"/>
                    </a:lnTo>
                    <a:lnTo>
                      <a:pt x="1939" y="596"/>
                    </a:lnTo>
                    <a:lnTo>
                      <a:pt x="1949" y="590"/>
                    </a:lnTo>
                    <a:lnTo>
                      <a:pt x="1961" y="582"/>
                    </a:lnTo>
                    <a:lnTo>
                      <a:pt x="1978" y="568"/>
                    </a:lnTo>
                    <a:lnTo>
                      <a:pt x="1985" y="560"/>
                    </a:lnTo>
                    <a:lnTo>
                      <a:pt x="1992" y="558"/>
                    </a:lnTo>
                    <a:lnTo>
                      <a:pt x="1999" y="5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12" name="Freeform 290"/>
              <p:cNvSpPr>
                <a:spLocks/>
              </p:cNvSpPr>
              <p:nvPr/>
            </p:nvSpPr>
            <p:spPr bwMode="auto">
              <a:xfrm>
                <a:off x="1704" y="892"/>
                <a:ext cx="2002" cy="1474"/>
              </a:xfrm>
              <a:custGeom>
                <a:avLst/>
                <a:gdLst>
                  <a:gd name="T0" fmla="+- 0 2904 1704"/>
                  <a:gd name="T1" fmla="*/ T0 w 2002"/>
                  <a:gd name="T2" fmla="+- 0 932 892"/>
                  <a:gd name="T3" fmla="*/ 932 h 1474"/>
                  <a:gd name="T4" fmla="+- 0 2926 1704"/>
                  <a:gd name="T5" fmla="*/ T4 w 2002"/>
                  <a:gd name="T6" fmla="+- 0 946 892"/>
                  <a:gd name="T7" fmla="*/ 946 h 1474"/>
                  <a:gd name="T8" fmla="+- 0 2945 1704"/>
                  <a:gd name="T9" fmla="*/ T8 w 2002"/>
                  <a:gd name="T10" fmla="+- 0 958 892"/>
                  <a:gd name="T11" fmla="*/ 958 h 1474"/>
                  <a:gd name="T12" fmla="+- 0 2969 1704"/>
                  <a:gd name="T13" fmla="*/ T12 w 2002"/>
                  <a:gd name="T14" fmla="+- 0 976 892"/>
                  <a:gd name="T15" fmla="*/ 976 h 1474"/>
                  <a:gd name="T16" fmla="+- 0 2998 1704"/>
                  <a:gd name="T17" fmla="*/ T16 w 2002"/>
                  <a:gd name="T18" fmla="+- 0 994 892"/>
                  <a:gd name="T19" fmla="*/ 994 h 1474"/>
                  <a:gd name="T20" fmla="+- 0 3019 1704"/>
                  <a:gd name="T21" fmla="*/ T20 w 2002"/>
                  <a:gd name="T22" fmla="+- 0 1008 892"/>
                  <a:gd name="T23" fmla="*/ 1008 h 1474"/>
                  <a:gd name="T24" fmla="+- 0 3082 1704"/>
                  <a:gd name="T25" fmla="*/ T24 w 2002"/>
                  <a:gd name="T26" fmla="+- 0 1050 892"/>
                  <a:gd name="T27" fmla="*/ 1050 h 1474"/>
                  <a:gd name="T28" fmla="+- 0 3137 1704"/>
                  <a:gd name="T29" fmla="*/ T28 w 2002"/>
                  <a:gd name="T30" fmla="+- 0 1086 892"/>
                  <a:gd name="T31" fmla="*/ 1086 h 1474"/>
                  <a:gd name="T32" fmla="+- 0 3166 1704"/>
                  <a:gd name="T33" fmla="*/ T32 w 2002"/>
                  <a:gd name="T34" fmla="+- 0 1104 892"/>
                  <a:gd name="T35" fmla="*/ 1104 h 1474"/>
                  <a:gd name="T36" fmla="+- 0 3197 1704"/>
                  <a:gd name="T37" fmla="*/ T36 w 2002"/>
                  <a:gd name="T38" fmla="+- 0 1124 892"/>
                  <a:gd name="T39" fmla="*/ 1124 h 1474"/>
                  <a:gd name="T40" fmla="+- 0 3240 1704"/>
                  <a:gd name="T41" fmla="*/ T40 w 2002"/>
                  <a:gd name="T42" fmla="+- 0 1156 892"/>
                  <a:gd name="T43" fmla="*/ 1156 h 1474"/>
                  <a:gd name="T44" fmla="+- 0 3300 1704"/>
                  <a:gd name="T45" fmla="*/ T44 w 2002"/>
                  <a:gd name="T46" fmla="+- 0 1196 892"/>
                  <a:gd name="T47" fmla="*/ 1196 h 1474"/>
                  <a:gd name="T48" fmla="+- 0 3329 1704"/>
                  <a:gd name="T49" fmla="*/ T48 w 2002"/>
                  <a:gd name="T50" fmla="+- 0 1218 892"/>
                  <a:gd name="T51" fmla="*/ 1218 h 1474"/>
                  <a:gd name="T52" fmla="+- 0 3360 1704"/>
                  <a:gd name="T53" fmla="*/ T52 w 2002"/>
                  <a:gd name="T54" fmla="+- 0 1240 892"/>
                  <a:gd name="T55" fmla="*/ 1240 h 1474"/>
                  <a:gd name="T56" fmla="+- 0 3403 1704"/>
                  <a:gd name="T57" fmla="*/ T56 w 2002"/>
                  <a:gd name="T58" fmla="+- 0 1270 892"/>
                  <a:gd name="T59" fmla="*/ 1270 h 1474"/>
                  <a:gd name="T60" fmla="+- 0 3434 1704"/>
                  <a:gd name="T61" fmla="*/ T60 w 2002"/>
                  <a:gd name="T62" fmla="+- 0 1292 892"/>
                  <a:gd name="T63" fmla="*/ 1292 h 1474"/>
                  <a:gd name="T64" fmla="+- 0 3458 1704"/>
                  <a:gd name="T65" fmla="*/ T64 w 2002"/>
                  <a:gd name="T66" fmla="+- 0 1314 892"/>
                  <a:gd name="T67" fmla="*/ 1314 h 1474"/>
                  <a:gd name="T68" fmla="+- 0 3487 1704"/>
                  <a:gd name="T69" fmla="*/ T68 w 2002"/>
                  <a:gd name="T70" fmla="+- 0 1336 892"/>
                  <a:gd name="T71" fmla="*/ 1336 h 1474"/>
                  <a:gd name="T72" fmla="+- 0 3511 1704"/>
                  <a:gd name="T73" fmla="*/ T72 w 2002"/>
                  <a:gd name="T74" fmla="+- 0 1352 892"/>
                  <a:gd name="T75" fmla="*/ 1352 h 1474"/>
                  <a:gd name="T76" fmla="+- 0 3538 1704"/>
                  <a:gd name="T77" fmla="*/ T76 w 2002"/>
                  <a:gd name="T78" fmla="+- 0 1374 892"/>
                  <a:gd name="T79" fmla="*/ 1374 h 1474"/>
                  <a:gd name="T80" fmla="+- 0 3559 1704"/>
                  <a:gd name="T81" fmla="*/ T80 w 2002"/>
                  <a:gd name="T82" fmla="+- 0 1390 892"/>
                  <a:gd name="T83" fmla="*/ 1390 h 1474"/>
                  <a:gd name="T84" fmla="+- 0 3590 1704"/>
                  <a:gd name="T85" fmla="*/ T84 w 2002"/>
                  <a:gd name="T86" fmla="+- 0 1420 892"/>
                  <a:gd name="T87" fmla="*/ 1420 h 1474"/>
                  <a:gd name="T88" fmla="+- 0 3619 1704"/>
                  <a:gd name="T89" fmla="*/ T88 w 2002"/>
                  <a:gd name="T90" fmla="+- 0 1444 892"/>
                  <a:gd name="T91" fmla="*/ 1444 h 1474"/>
                  <a:gd name="T92" fmla="+- 0 3698 1704"/>
                  <a:gd name="T93" fmla="*/ T92 w 2002"/>
                  <a:gd name="T94" fmla="+- 0 1436 892"/>
                  <a:gd name="T95" fmla="*/ 1436 h 1474"/>
                  <a:gd name="T96" fmla="+- 0 3679 1704"/>
                  <a:gd name="T97" fmla="*/ T96 w 2002"/>
                  <a:gd name="T98" fmla="+- 0 1424 892"/>
                  <a:gd name="T99" fmla="*/ 1424 h 1474"/>
                  <a:gd name="T100" fmla="+- 0 3665 1704"/>
                  <a:gd name="T101" fmla="*/ T100 w 2002"/>
                  <a:gd name="T102" fmla="+- 0 1412 892"/>
                  <a:gd name="T103" fmla="*/ 1412 h 1474"/>
                  <a:gd name="T104" fmla="+- 0 3631 1704"/>
                  <a:gd name="T105" fmla="*/ T104 w 2002"/>
                  <a:gd name="T106" fmla="+- 0 1386 892"/>
                  <a:gd name="T107" fmla="*/ 1386 h 1474"/>
                  <a:gd name="T108" fmla="+- 0 3610 1704"/>
                  <a:gd name="T109" fmla="*/ T108 w 2002"/>
                  <a:gd name="T110" fmla="+- 0 1374 892"/>
                  <a:gd name="T111" fmla="*/ 1374 h 1474"/>
                  <a:gd name="T112" fmla="+- 0 3562 1704"/>
                  <a:gd name="T113" fmla="*/ T112 w 2002"/>
                  <a:gd name="T114" fmla="+- 0 1338 892"/>
                  <a:gd name="T115" fmla="*/ 1338 h 1474"/>
                  <a:gd name="T116" fmla="+- 0 3521 1704"/>
                  <a:gd name="T117" fmla="*/ T116 w 2002"/>
                  <a:gd name="T118" fmla="+- 0 1308 892"/>
                  <a:gd name="T119" fmla="*/ 1308 h 1474"/>
                  <a:gd name="T120" fmla="+- 0 3494 1704"/>
                  <a:gd name="T121" fmla="*/ T120 w 2002"/>
                  <a:gd name="T122" fmla="+- 0 1286 892"/>
                  <a:gd name="T123" fmla="*/ 1286 h 1474"/>
                  <a:gd name="T124" fmla="+- 0 3449 1704"/>
                  <a:gd name="T125" fmla="*/ T124 w 2002"/>
                  <a:gd name="T126" fmla="+- 0 1254 892"/>
                  <a:gd name="T127" fmla="*/ 1254 h 1474"/>
                  <a:gd name="T128" fmla="+- 0 3418 1704"/>
                  <a:gd name="T129" fmla="*/ T128 w 2002"/>
                  <a:gd name="T130" fmla="+- 0 1232 892"/>
                  <a:gd name="T131" fmla="*/ 1232 h 1474"/>
                  <a:gd name="T132" fmla="+- 0 3370 1704"/>
                  <a:gd name="T133" fmla="*/ T132 w 2002"/>
                  <a:gd name="T134" fmla="+- 0 1198 892"/>
                  <a:gd name="T135" fmla="*/ 1198 h 1474"/>
                  <a:gd name="T136" fmla="+- 0 3322 1704"/>
                  <a:gd name="T137" fmla="*/ T136 w 2002"/>
                  <a:gd name="T138" fmla="+- 0 1162 892"/>
                  <a:gd name="T139" fmla="*/ 1162 h 1474"/>
                  <a:gd name="T140" fmla="+- 0 3274 1704"/>
                  <a:gd name="T141" fmla="*/ T140 w 2002"/>
                  <a:gd name="T142" fmla="+- 0 1126 892"/>
                  <a:gd name="T143" fmla="*/ 1126 h 1474"/>
                  <a:gd name="T144" fmla="+- 0 3209 1704"/>
                  <a:gd name="T145" fmla="*/ T144 w 2002"/>
                  <a:gd name="T146" fmla="+- 0 1080 892"/>
                  <a:gd name="T147" fmla="*/ 1080 h 1474"/>
                  <a:gd name="T148" fmla="+- 0 3161 1704"/>
                  <a:gd name="T149" fmla="*/ T148 w 2002"/>
                  <a:gd name="T150" fmla="+- 0 1044 892"/>
                  <a:gd name="T151" fmla="*/ 1044 h 1474"/>
                  <a:gd name="T152" fmla="+- 0 3130 1704"/>
                  <a:gd name="T153" fmla="*/ T152 w 2002"/>
                  <a:gd name="T154" fmla="+- 0 1026 892"/>
                  <a:gd name="T155" fmla="*/ 1026 h 1474"/>
                  <a:gd name="T156" fmla="+- 0 3098 1704"/>
                  <a:gd name="T157" fmla="*/ T156 w 2002"/>
                  <a:gd name="T158" fmla="+- 0 1002 892"/>
                  <a:gd name="T159" fmla="*/ 1002 h 1474"/>
                  <a:gd name="T160" fmla="+- 0 3058 1704"/>
                  <a:gd name="T161" fmla="*/ T160 w 2002"/>
                  <a:gd name="T162" fmla="+- 0 972 892"/>
                  <a:gd name="T163" fmla="*/ 972 h 1474"/>
                  <a:gd name="T164" fmla="+- 0 3031 1704"/>
                  <a:gd name="T165" fmla="*/ T164 w 2002"/>
                  <a:gd name="T166" fmla="+- 0 954 892"/>
                  <a:gd name="T167" fmla="*/ 954 h 1474"/>
                  <a:gd name="T168" fmla="+- 0 2995 1704"/>
                  <a:gd name="T169" fmla="*/ T168 w 2002"/>
                  <a:gd name="T170" fmla="+- 0 926 892"/>
                  <a:gd name="T171" fmla="*/ 926 h 1474"/>
                  <a:gd name="T172" fmla="+- 0 2974 1704"/>
                  <a:gd name="T173" fmla="*/ T172 w 2002"/>
                  <a:gd name="T174" fmla="+- 0 916 892"/>
                  <a:gd name="T175" fmla="*/ 916 h 1474"/>
                  <a:gd name="T176" fmla="+- 0 2945 1704"/>
                  <a:gd name="T177" fmla="*/ T176 w 2002"/>
                  <a:gd name="T178" fmla="+- 0 894 892"/>
                  <a:gd name="T179" fmla="*/ 894 h 147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2002" h="1474">
                    <a:moveTo>
                      <a:pt x="1234" y="0"/>
                    </a:moveTo>
                    <a:lnTo>
                      <a:pt x="1200" y="40"/>
                    </a:lnTo>
                    <a:lnTo>
                      <a:pt x="1210" y="48"/>
                    </a:lnTo>
                    <a:lnTo>
                      <a:pt x="1222" y="54"/>
                    </a:lnTo>
                    <a:lnTo>
                      <a:pt x="1231" y="62"/>
                    </a:lnTo>
                    <a:lnTo>
                      <a:pt x="1241" y="66"/>
                    </a:lnTo>
                    <a:lnTo>
                      <a:pt x="1255" y="78"/>
                    </a:lnTo>
                    <a:lnTo>
                      <a:pt x="1265" y="84"/>
                    </a:lnTo>
                    <a:lnTo>
                      <a:pt x="1284" y="98"/>
                    </a:lnTo>
                    <a:lnTo>
                      <a:pt x="1294" y="102"/>
                    </a:lnTo>
                    <a:lnTo>
                      <a:pt x="1306" y="110"/>
                    </a:lnTo>
                    <a:lnTo>
                      <a:pt x="1315" y="116"/>
                    </a:lnTo>
                    <a:lnTo>
                      <a:pt x="1363" y="148"/>
                    </a:lnTo>
                    <a:lnTo>
                      <a:pt x="1378" y="158"/>
                    </a:lnTo>
                    <a:lnTo>
                      <a:pt x="1390" y="164"/>
                    </a:lnTo>
                    <a:lnTo>
                      <a:pt x="1433" y="194"/>
                    </a:lnTo>
                    <a:lnTo>
                      <a:pt x="1445" y="204"/>
                    </a:lnTo>
                    <a:lnTo>
                      <a:pt x="1462" y="212"/>
                    </a:lnTo>
                    <a:lnTo>
                      <a:pt x="1476" y="222"/>
                    </a:lnTo>
                    <a:lnTo>
                      <a:pt x="1493" y="232"/>
                    </a:lnTo>
                    <a:lnTo>
                      <a:pt x="1519" y="254"/>
                    </a:lnTo>
                    <a:lnTo>
                      <a:pt x="1536" y="264"/>
                    </a:lnTo>
                    <a:lnTo>
                      <a:pt x="1579" y="294"/>
                    </a:lnTo>
                    <a:lnTo>
                      <a:pt x="1596" y="304"/>
                    </a:lnTo>
                    <a:lnTo>
                      <a:pt x="1610" y="316"/>
                    </a:lnTo>
                    <a:lnTo>
                      <a:pt x="1625" y="326"/>
                    </a:lnTo>
                    <a:lnTo>
                      <a:pt x="1639" y="338"/>
                    </a:lnTo>
                    <a:lnTo>
                      <a:pt x="1656" y="348"/>
                    </a:lnTo>
                    <a:lnTo>
                      <a:pt x="1670" y="360"/>
                    </a:lnTo>
                    <a:lnTo>
                      <a:pt x="1699" y="378"/>
                    </a:lnTo>
                    <a:lnTo>
                      <a:pt x="1714" y="390"/>
                    </a:lnTo>
                    <a:lnTo>
                      <a:pt x="1730" y="400"/>
                    </a:lnTo>
                    <a:lnTo>
                      <a:pt x="1742" y="410"/>
                    </a:lnTo>
                    <a:lnTo>
                      <a:pt x="1754" y="422"/>
                    </a:lnTo>
                    <a:lnTo>
                      <a:pt x="1769" y="432"/>
                    </a:lnTo>
                    <a:lnTo>
                      <a:pt x="1783" y="444"/>
                    </a:lnTo>
                    <a:lnTo>
                      <a:pt x="1793" y="450"/>
                    </a:lnTo>
                    <a:lnTo>
                      <a:pt x="1807" y="460"/>
                    </a:lnTo>
                    <a:lnTo>
                      <a:pt x="1819" y="472"/>
                    </a:lnTo>
                    <a:lnTo>
                      <a:pt x="1834" y="482"/>
                    </a:lnTo>
                    <a:lnTo>
                      <a:pt x="1846" y="492"/>
                    </a:lnTo>
                    <a:lnTo>
                      <a:pt x="1855" y="498"/>
                    </a:lnTo>
                    <a:lnTo>
                      <a:pt x="1874" y="518"/>
                    </a:lnTo>
                    <a:lnTo>
                      <a:pt x="1886" y="528"/>
                    </a:lnTo>
                    <a:lnTo>
                      <a:pt x="1906" y="542"/>
                    </a:lnTo>
                    <a:lnTo>
                      <a:pt x="1915" y="552"/>
                    </a:lnTo>
                    <a:lnTo>
                      <a:pt x="2002" y="552"/>
                    </a:lnTo>
                    <a:lnTo>
                      <a:pt x="1994" y="544"/>
                    </a:lnTo>
                    <a:lnTo>
                      <a:pt x="1987" y="540"/>
                    </a:lnTo>
                    <a:lnTo>
                      <a:pt x="1975" y="532"/>
                    </a:lnTo>
                    <a:lnTo>
                      <a:pt x="1968" y="528"/>
                    </a:lnTo>
                    <a:lnTo>
                      <a:pt x="1961" y="520"/>
                    </a:lnTo>
                    <a:lnTo>
                      <a:pt x="1946" y="508"/>
                    </a:lnTo>
                    <a:lnTo>
                      <a:pt x="1927" y="494"/>
                    </a:lnTo>
                    <a:lnTo>
                      <a:pt x="1915" y="486"/>
                    </a:lnTo>
                    <a:lnTo>
                      <a:pt x="1906" y="482"/>
                    </a:lnTo>
                    <a:lnTo>
                      <a:pt x="1870" y="452"/>
                    </a:lnTo>
                    <a:lnTo>
                      <a:pt x="1858" y="446"/>
                    </a:lnTo>
                    <a:lnTo>
                      <a:pt x="1846" y="436"/>
                    </a:lnTo>
                    <a:lnTo>
                      <a:pt x="1817" y="416"/>
                    </a:lnTo>
                    <a:lnTo>
                      <a:pt x="1805" y="408"/>
                    </a:lnTo>
                    <a:lnTo>
                      <a:pt x="1790" y="394"/>
                    </a:lnTo>
                    <a:lnTo>
                      <a:pt x="1774" y="386"/>
                    </a:lnTo>
                    <a:lnTo>
                      <a:pt x="1745" y="362"/>
                    </a:lnTo>
                    <a:lnTo>
                      <a:pt x="1730" y="352"/>
                    </a:lnTo>
                    <a:lnTo>
                      <a:pt x="1714" y="340"/>
                    </a:lnTo>
                    <a:lnTo>
                      <a:pt x="1699" y="330"/>
                    </a:lnTo>
                    <a:lnTo>
                      <a:pt x="1666" y="306"/>
                    </a:lnTo>
                    <a:lnTo>
                      <a:pt x="1651" y="294"/>
                    </a:lnTo>
                    <a:lnTo>
                      <a:pt x="1618" y="270"/>
                    </a:lnTo>
                    <a:lnTo>
                      <a:pt x="1598" y="258"/>
                    </a:lnTo>
                    <a:lnTo>
                      <a:pt x="1570" y="234"/>
                    </a:lnTo>
                    <a:lnTo>
                      <a:pt x="1519" y="198"/>
                    </a:lnTo>
                    <a:lnTo>
                      <a:pt x="1505" y="188"/>
                    </a:lnTo>
                    <a:lnTo>
                      <a:pt x="1486" y="176"/>
                    </a:lnTo>
                    <a:lnTo>
                      <a:pt x="1457" y="152"/>
                    </a:lnTo>
                    <a:lnTo>
                      <a:pt x="1440" y="144"/>
                    </a:lnTo>
                    <a:lnTo>
                      <a:pt x="1426" y="134"/>
                    </a:lnTo>
                    <a:lnTo>
                      <a:pt x="1411" y="120"/>
                    </a:lnTo>
                    <a:lnTo>
                      <a:pt x="1394" y="110"/>
                    </a:lnTo>
                    <a:lnTo>
                      <a:pt x="1366" y="90"/>
                    </a:lnTo>
                    <a:lnTo>
                      <a:pt x="1354" y="80"/>
                    </a:lnTo>
                    <a:lnTo>
                      <a:pt x="1339" y="72"/>
                    </a:lnTo>
                    <a:lnTo>
                      <a:pt x="1327" y="62"/>
                    </a:lnTo>
                    <a:lnTo>
                      <a:pt x="1315" y="54"/>
                    </a:lnTo>
                    <a:lnTo>
                      <a:pt x="1291" y="34"/>
                    </a:lnTo>
                    <a:lnTo>
                      <a:pt x="1279" y="28"/>
                    </a:lnTo>
                    <a:lnTo>
                      <a:pt x="1270" y="24"/>
                    </a:lnTo>
                    <a:lnTo>
                      <a:pt x="1260" y="14"/>
                    </a:lnTo>
                    <a:lnTo>
                      <a:pt x="1241" y="2"/>
                    </a:lnTo>
                    <a:lnTo>
                      <a:pt x="12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3361" name="Picture 289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2" y="1666"/>
                <a:ext cx="233" cy="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3" name="Group 286"/>
            <p:cNvGrpSpPr>
              <a:grpSpLocks/>
            </p:cNvGrpSpPr>
            <p:nvPr/>
          </p:nvGrpSpPr>
          <p:grpSpPr bwMode="auto">
            <a:xfrm>
              <a:off x="1075" y="94"/>
              <a:ext cx="886" cy="267"/>
              <a:chOff x="1075" y="94"/>
              <a:chExt cx="886" cy="267"/>
            </a:xfrm>
          </p:grpSpPr>
          <p:sp>
            <p:nvSpPr>
              <p:cNvPr id="3209" name="Freeform 287"/>
              <p:cNvSpPr>
                <a:spLocks/>
              </p:cNvSpPr>
              <p:nvPr/>
            </p:nvSpPr>
            <p:spPr bwMode="auto">
              <a:xfrm>
                <a:off x="1075" y="94"/>
                <a:ext cx="886" cy="267"/>
              </a:xfrm>
              <a:custGeom>
                <a:avLst/>
                <a:gdLst>
                  <a:gd name="T0" fmla="+- 0 1075 1075"/>
                  <a:gd name="T1" fmla="*/ T0 w 886"/>
                  <a:gd name="T2" fmla="+- 0 94 94"/>
                  <a:gd name="T3" fmla="*/ 94 h 267"/>
                  <a:gd name="T4" fmla="+- 0 1205 1075"/>
                  <a:gd name="T5" fmla="*/ T4 w 886"/>
                  <a:gd name="T6" fmla="+- 0 158 94"/>
                  <a:gd name="T7" fmla="*/ 158 h 267"/>
                  <a:gd name="T8" fmla="+- 0 1342 1075"/>
                  <a:gd name="T9" fmla="*/ T8 w 886"/>
                  <a:gd name="T10" fmla="+- 0 235 94"/>
                  <a:gd name="T11" fmla="*/ 235 h 267"/>
                  <a:gd name="T12" fmla="+- 0 1428 1075"/>
                  <a:gd name="T13" fmla="*/ T12 w 886"/>
                  <a:gd name="T14" fmla="+- 0 295 94"/>
                  <a:gd name="T15" fmla="*/ 295 h 267"/>
                  <a:gd name="T16" fmla="+- 0 1423 1075"/>
                  <a:gd name="T17" fmla="*/ T16 w 886"/>
                  <a:gd name="T18" fmla="+- 0 331 94"/>
                  <a:gd name="T19" fmla="*/ 331 h 267"/>
                  <a:gd name="T20" fmla="+- 0 1519 1075"/>
                  <a:gd name="T21" fmla="*/ T20 w 886"/>
                  <a:gd name="T22" fmla="+- 0 360 94"/>
                  <a:gd name="T23" fmla="*/ 360 h 267"/>
                  <a:gd name="T24" fmla="+- 0 1697 1075"/>
                  <a:gd name="T25" fmla="*/ T24 w 886"/>
                  <a:gd name="T26" fmla="+- 0 252 94"/>
                  <a:gd name="T27" fmla="*/ 252 h 267"/>
                  <a:gd name="T28" fmla="+- 0 1961 1075"/>
                  <a:gd name="T29" fmla="*/ T28 w 886"/>
                  <a:gd name="T30" fmla="+- 0 101 94"/>
                  <a:gd name="T31" fmla="*/ 101 h 267"/>
                  <a:gd name="T32" fmla="+- 0 1075 1075"/>
                  <a:gd name="T33" fmla="*/ T32 w 886"/>
                  <a:gd name="T34" fmla="+- 0 94 94"/>
                  <a:gd name="T35" fmla="*/ 94 h 2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886" h="267">
                    <a:moveTo>
                      <a:pt x="0" y="0"/>
                    </a:moveTo>
                    <a:lnTo>
                      <a:pt x="130" y="64"/>
                    </a:lnTo>
                    <a:lnTo>
                      <a:pt x="267" y="141"/>
                    </a:lnTo>
                    <a:lnTo>
                      <a:pt x="353" y="201"/>
                    </a:lnTo>
                    <a:lnTo>
                      <a:pt x="348" y="237"/>
                    </a:lnTo>
                    <a:lnTo>
                      <a:pt x="444" y="266"/>
                    </a:lnTo>
                    <a:lnTo>
                      <a:pt x="622" y="158"/>
                    </a:lnTo>
                    <a:lnTo>
                      <a:pt x="88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54" name="Group 284"/>
            <p:cNvGrpSpPr>
              <a:grpSpLocks/>
            </p:cNvGrpSpPr>
            <p:nvPr/>
          </p:nvGrpSpPr>
          <p:grpSpPr bwMode="auto">
            <a:xfrm>
              <a:off x="1997" y="94"/>
              <a:ext cx="874" cy="348"/>
              <a:chOff x="1997" y="94"/>
              <a:chExt cx="874" cy="348"/>
            </a:xfrm>
          </p:grpSpPr>
          <p:sp>
            <p:nvSpPr>
              <p:cNvPr id="3208" name="Freeform 285"/>
              <p:cNvSpPr>
                <a:spLocks/>
              </p:cNvSpPr>
              <p:nvPr/>
            </p:nvSpPr>
            <p:spPr bwMode="auto">
              <a:xfrm>
                <a:off x="1997" y="94"/>
                <a:ext cx="874" cy="348"/>
              </a:xfrm>
              <a:custGeom>
                <a:avLst/>
                <a:gdLst>
                  <a:gd name="T0" fmla="+- 0 2870 1997"/>
                  <a:gd name="T1" fmla="*/ T0 w 874"/>
                  <a:gd name="T2" fmla="+- 0 94 94"/>
                  <a:gd name="T3" fmla="*/ 94 h 348"/>
                  <a:gd name="T4" fmla="+- 0 1997 1997"/>
                  <a:gd name="T5" fmla="*/ T4 w 874"/>
                  <a:gd name="T6" fmla="+- 0 103 94"/>
                  <a:gd name="T7" fmla="*/ 103 h 348"/>
                  <a:gd name="T8" fmla="+- 0 2198 1997"/>
                  <a:gd name="T9" fmla="*/ T8 w 874"/>
                  <a:gd name="T10" fmla="+- 0 254 94"/>
                  <a:gd name="T11" fmla="*/ 254 h 348"/>
                  <a:gd name="T12" fmla="+- 0 2436 1997"/>
                  <a:gd name="T13" fmla="*/ T12 w 874"/>
                  <a:gd name="T14" fmla="+- 0 442 94"/>
                  <a:gd name="T15" fmla="*/ 442 h 348"/>
                  <a:gd name="T16" fmla="+- 0 2506 1997"/>
                  <a:gd name="T17" fmla="*/ T16 w 874"/>
                  <a:gd name="T18" fmla="+- 0 437 94"/>
                  <a:gd name="T19" fmla="*/ 437 h 348"/>
                  <a:gd name="T20" fmla="+- 0 2494 1997"/>
                  <a:gd name="T21" fmla="*/ T20 w 874"/>
                  <a:gd name="T22" fmla="+- 0 391 94"/>
                  <a:gd name="T23" fmla="*/ 391 h 348"/>
                  <a:gd name="T24" fmla="+- 0 2669 1997"/>
                  <a:gd name="T25" fmla="*/ T24 w 874"/>
                  <a:gd name="T26" fmla="+- 0 274 94"/>
                  <a:gd name="T27" fmla="*/ 274 h 348"/>
                  <a:gd name="T28" fmla="+- 0 2662 1997"/>
                  <a:gd name="T29" fmla="*/ T28 w 874"/>
                  <a:gd name="T30" fmla="+- 0 238 94"/>
                  <a:gd name="T31" fmla="*/ 238 h 348"/>
                  <a:gd name="T32" fmla="+- 0 2765 1997"/>
                  <a:gd name="T33" fmla="*/ T32 w 874"/>
                  <a:gd name="T34" fmla="+- 0 158 94"/>
                  <a:gd name="T35" fmla="*/ 158 h 348"/>
                  <a:gd name="T36" fmla="+- 0 2870 1997"/>
                  <a:gd name="T37" fmla="*/ T36 w 874"/>
                  <a:gd name="T38" fmla="+- 0 94 94"/>
                  <a:gd name="T39" fmla="*/ 94 h 34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874" h="348">
                    <a:moveTo>
                      <a:pt x="873" y="0"/>
                    </a:moveTo>
                    <a:lnTo>
                      <a:pt x="0" y="9"/>
                    </a:lnTo>
                    <a:lnTo>
                      <a:pt x="201" y="160"/>
                    </a:lnTo>
                    <a:lnTo>
                      <a:pt x="439" y="348"/>
                    </a:lnTo>
                    <a:lnTo>
                      <a:pt x="509" y="343"/>
                    </a:lnTo>
                    <a:lnTo>
                      <a:pt x="497" y="297"/>
                    </a:lnTo>
                    <a:lnTo>
                      <a:pt x="672" y="180"/>
                    </a:lnTo>
                    <a:lnTo>
                      <a:pt x="665" y="144"/>
                    </a:lnTo>
                    <a:lnTo>
                      <a:pt x="768" y="64"/>
                    </a:lnTo>
                    <a:lnTo>
                      <a:pt x="873" y="0"/>
                    </a:lnTo>
                    <a:close/>
                  </a:path>
                </a:pathLst>
              </a:custGeom>
              <a:solidFill>
                <a:srgbClr val="D8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55" name="Group 281"/>
            <p:cNvGrpSpPr>
              <a:grpSpLocks/>
            </p:cNvGrpSpPr>
            <p:nvPr/>
          </p:nvGrpSpPr>
          <p:grpSpPr bwMode="auto">
            <a:xfrm>
              <a:off x="3317" y="994"/>
              <a:ext cx="425" cy="420"/>
              <a:chOff x="3317" y="994"/>
              <a:chExt cx="425" cy="420"/>
            </a:xfrm>
          </p:grpSpPr>
          <p:sp>
            <p:nvSpPr>
              <p:cNvPr id="3206" name="Freeform 283"/>
              <p:cNvSpPr>
                <a:spLocks/>
              </p:cNvSpPr>
              <p:nvPr/>
            </p:nvSpPr>
            <p:spPr bwMode="auto">
              <a:xfrm>
                <a:off x="3317" y="994"/>
                <a:ext cx="425" cy="420"/>
              </a:xfrm>
              <a:custGeom>
                <a:avLst/>
                <a:gdLst>
                  <a:gd name="T0" fmla="+- 0 3401 3317"/>
                  <a:gd name="T1" fmla="*/ T0 w 425"/>
                  <a:gd name="T2" fmla="+- 0 1049 994"/>
                  <a:gd name="T3" fmla="*/ 1049 h 420"/>
                  <a:gd name="T4" fmla="+- 0 3317 3317"/>
                  <a:gd name="T5" fmla="*/ T4 w 425"/>
                  <a:gd name="T6" fmla="+- 0 1104 994"/>
                  <a:gd name="T7" fmla="*/ 1104 h 420"/>
                  <a:gd name="T8" fmla="+- 0 3516 3317"/>
                  <a:gd name="T9" fmla="*/ T8 w 425"/>
                  <a:gd name="T10" fmla="+- 0 1250 994"/>
                  <a:gd name="T11" fmla="*/ 1250 h 420"/>
                  <a:gd name="T12" fmla="+- 0 3732 3317"/>
                  <a:gd name="T13" fmla="*/ T12 w 425"/>
                  <a:gd name="T14" fmla="+- 0 1414 994"/>
                  <a:gd name="T15" fmla="*/ 1414 h 420"/>
                  <a:gd name="T16" fmla="+- 0 3742 3317"/>
                  <a:gd name="T17" fmla="*/ T16 w 425"/>
                  <a:gd name="T18" fmla="+- 0 1171 994"/>
                  <a:gd name="T19" fmla="*/ 1171 h 420"/>
                  <a:gd name="T20" fmla="+- 0 3739 3317"/>
                  <a:gd name="T21" fmla="*/ T20 w 425"/>
                  <a:gd name="T22" fmla="+- 0 1097 994"/>
                  <a:gd name="T23" fmla="*/ 1097 h 420"/>
                  <a:gd name="T24" fmla="+- 0 3538 3317"/>
                  <a:gd name="T25" fmla="*/ T24 w 425"/>
                  <a:gd name="T26" fmla="+- 0 1097 994"/>
                  <a:gd name="T27" fmla="*/ 1097 h 420"/>
                  <a:gd name="T28" fmla="+- 0 3401 3317"/>
                  <a:gd name="T29" fmla="*/ T28 w 425"/>
                  <a:gd name="T30" fmla="+- 0 1049 994"/>
                  <a:gd name="T31" fmla="*/ 1049 h 4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25" h="420">
                    <a:moveTo>
                      <a:pt x="84" y="55"/>
                    </a:moveTo>
                    <a:lnTo>
                      <a:pt x="0" y="110"/>
                    </a:lnTo>
                    <a:lnTo>
                      <a:pt x="199" y="256"/>
                    </a:lnTo>
                    <a:lnTo>
                      <a:pt x="415" y="420"/>
                    </a:lnTo>
                    <a:lnTo>
                      <a:pt x="425" y="177"/>
                    </a:lnTo>
                    <a:lnTo>
                      <a:pt x="422" y="103"/>
                    </a:lnTo>
                    <a:lnTo>
                      <a:pt x="221" y="103"/>
                    </a:lnTo>
                    <a:lnTo>
                      <a:pt x="84" y="55"/>
                    </a:lnTo>
                    <a:close/>
                  </a:path>
                </a:pathLst>
              </a:custGeom>
              <a:solidFill>
                <a:srgbClr val="D8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07" name="Freeform 282"/>
              <p:cNvSpPr>
                <a:spLocks/>
              </p:cNvSpPr>
              <p:nvPr/>
            </p:nvSpPr>
            <p:spPr bwMode="auto">
              <a:xfrm>
                <a:off x="3317" y="994"/>
                <a:ext cx="425" cy="420"/>
              </a:xfrm>
              <a:custGeom>
                <a:avLst/>
                <a:gdLst>
                  <a:gd name="T0" fmla="+- 0 3734 3317"/>
                  <a:gd name="T1" fmla="*/ T0 w 425"/>
                  <a:gd name="T2" fmla="+- 0 994 994"/>
                  <a:gd name="T3" fmla="*/ 994 h 420"/>
                  <a:gd name="T4" fmla="+- 0 3538 3317"/>
                  <a:gd name="T5" fmla="*/ T4 w 425"/>
                  <a:gd name="T6" fmla="+- 0 1097 994"/>
                  <a:gd name="T7" fmla="*/ 1097 h 420"/>
                  <a:gd name="T8" fmla="+- 0 3739 3317"/>
                  <a:gd name="T9" fmla="*/ T8 w 425"/>
                  <a:gd name="T10" fmla="+- 0 1097 994"/>
                  <a:gd name="T11" fmla="*/ 1097 h 420"/>
                  <a:gd name="T12" fmla="+- 0 3734 3317"/>
                  <a:gd name="T13" fmla="*/ T12 w 425"/>
                  <a:gd name="T14" fmla="+- 0 994 994"/>
                  <a:gd name="T15" fmla="*/ 994 h 42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25" h="420">
                    <a:moveTo>
                      <a:pt x="417" y="0"/>
                    </a:moveTo>
                    <a:lnTo>
                      <a:pt x="221" y="103"/>
                    </a:lnTo>
                    <a:lnTo>
                      <a:pt x="422" y="103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rgbClr val="D8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56" name="Group 279"/>
            <p:cNvGrpSpPr>
              <a:grpSpLocks/>
            </p:cNvGrpSpPr>
            <p:nvPr/>
          </p:nvGrpSpPr>
          <p:grpSpPr bwMode="auto">
            <a:xfrm>
              <a:off x="3298" y="1488"/>
              <a:ext cx="444" cy="857"/>
              <a:chOff x="3298" y="1488"/>
              <a:chExt cx="444" cy="857"/>
            </a:xfrm>
          </p:grpSpPr>
          <p:sp>
            <p:nvSpPr>
              <p:cNvPr id="3205" name="Freeform 280"/>
              <p:cNvSpPr>
                <a:spLocks/>
              </p:cNvSpPr>
              <p:nvPr/>
            </p:nvSpPr>
            <p:spPr bwMode="auto">
              <a:xfrm>
                <a:off x="3298" y="1488"/>
                <a:ext cx="444" cy="857"/>
              </a:xfrm>
              <a:custGeom>
                <a:avLst/>
                <a:gdLst>
                  <a:gd name="T0" fmla="+- 0 3742 3298"/>
                  <a:gd name="T1" fmla="*/ T0 w 444"/>
                  <a:gd name="T2" fmla="+- 0 1488 1488"/>
                  <a:gd name="T3" fmla="*/ 1488 h 857"/>
                  <a:gd name="T4" fmla="+- 0 3691 3298"/>
                  <a:gd name="T5" fmla="*/ T4 w 444"/>
                  <a:gd name="T6" fmla="+- 0 1610 1488"/>
                  <a:gd name="T7" fmla="*/ 1610 h 857"/>
                  <a:gd name="T8" fmla="+- 0 3538 3298"/>
                  <a:gd name="T9" fmla="*/ T8 w 444"/>
                  <a:gd name="T10" fmla="+- 0 1762 1488"/>
                  <a:gd name="T11" fmla="*/ 1762 h 857"/>
                  <a:gd name="T12" fmla="+- 0 3422 3298"/>
                  <a:gd name="T13" fmla="*/ T12 w 444"/>
                  <a:gd name="T14" fmla="+- 0 1850 1488"/>
                  <a:gd name="T15" fmla="*/ 1850 h 857"/>
                  <a:gd name="T16" fmla="+- 0 3660 3298"/>
                  <a:gd name="T17" fmla="*/ T16 w 444"/>
                  <a:gd name="T18" fmla="+- 0 2064 1488"/>
                  <a:gd name="T19" fmla="*/ 2064 h 857"/>
                  <a:gd name="T20" fmla="+- 0 3605 3298"/>
                  <a:gd name="T21" fmla="*/ T20 w 444"/>
                  <a:gd name="T22" fmla="+- 0 2136 1488"/>
                  <a:gd name="T23" fmla="*/ 2136 h 857"/>
                  <a:gd name="T24" fmla="+- 0 3478 3298"/>
                  <a:gd name="T25" fmla="*/ T24 w 444"/>
                  <a:gd name="T26" fmla="+- 0 2249 1488"/>
                  <a:gd name="T27" fmla="*/ 2249 h 857"/>
                  <a:gd name="T28" fmla="+- 0 3298 3298"/>
                  <a:gd name="T29" fmla="*/ T28 w 444"/>
                  <a:gd name="T30" fmla="+- 0 2345 1488"/>
                  <a:gd name="T31" fmla="*/ 2345 h 857"/>
                  <a:gd name="T32" fmla="+- 0 3497 3298"/>
                  <a:gd name="T33" fmla="*/ T32 w 444"/>
                  <a:gd name="T34" fmla="+- 0 2340 1488"/>
                  <a:gd name="T35" fmla="*/ 2340 h 857"/>
                  <a:gd name="T36" fmla="+- 0 3713 3298"/>
                  <a:gd name="T37" fmla="*/ T36 w 444"/>
                  <a:gd name="T38" fmla="+- 0 2326 1488"/>
                  <a:gd name="T39" fmla="*/ 2326 h 857"/>
                  <a:gd name="T40" fmla="+- 0 3732 3298"/>
                  <a:gd name="T41" fmla="*/ T40 w 444"/>
                  <a:gd name="T42" fmla="+- 0 1721 1488"/>
                  <a:gd name="T43" fmla="*/ 1721 h 857"/>
                  <a:gd name="T44" fmla="+- 0 3742 3298"/>
                  <a:gd name="T45" fmla="*/ T44 w 444"/>
                  <a:gd name="T46" fmla="+- 0 1488 1488"/>
                  <a:gd name="T47" fmla="*/ 1488 h 8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44" h="857">
                    <a:moveTo>
                      <a:pt x="444" y="0"/>
                    </a:moveTo>
                    <a:lnTo>
                      <a:pt x="393" y="122"/>
                    </a:lnTo>
                    <a:lnTo>
                      <a:pt x="240" y="274"/>
                    </a:lnTo>
                    <a:lnTo>
                      <a:pt x="124" y="362"/>
                    </a:lnTo>
                    <a:lnTo>
                      <a:pt x="362" y="576"/>
                    </a:lnTo>
                    <a:lnTo>
                      <a:pt x="307" y="648"/>
                    </a:lnTo>
                    <a:lnTo>
                      <a:pt x="180" y="761"/>
                    </a:lnTo>
                    <a:lnTo>
                      <a:pt x="0" y="857"/>
                    </a:lnTo>
                    <a:lnTo>
                      <a:pt x="199" y="852"/>
                    </a:lnTo>
                    <a:lnTo>
                      <a:pt x="415" y="838"/>
                    </a:lnTo>
                    <a:lnTo>
                      <a:pt x="434" y="233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D8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57" name="Group 276"/>
            <p:cNvGrpSpPr>
              <a:grpSpLocks/>
            </p:cNvGrpSpPr>
            <p:nvPr/>
          </p:nvGrpSpPr>
          <p:grpSpPr bwMode="auto">
            <a:xfrm>
              <a:off x="394" y="2194"/>
              <a:ext cx="780" cy="156"/>
              <a:chOff x="394" y="2194"/>
              <a:chExt cx="780" cy="156"/>
            </a:xfrm>
          </p:grpSpPr>
          <p:sp>
            <p:nvSpPr>
              <p:cNvPr id="3202" name="Freeform 278"/>
              <p:cNvSpPr>
                <a:spLocks/>
              </p:cNvSpPr>
              <p:nvPr/>
            </p:nvSpPr>
            <p:spPr bwMode="auto">
              <a:xfrm>
                <a:off x="394" y="2194"/>
                <a:ext cx="780" cy="156"/>
              </a:xfrm>
              <a:custGeom>
                <a:avLst/>
                <a:gdLst>
                  <a:gd name="T0" fmla="+- 0 398 394"/>
                  <a:gd name="T1" fmla="*/ T0 w 780"/>
                  <a:gd name="T2" fmla="+- 0 2194 2194"/>
                  <a:gd name="T3" fmla="*/ 2194 h 156"/>
                  <a:gd name="T4" fmla="+- 0 394 394"/>
                  <a:gd name="T5" fmla="*/ T4 w 780"/>
                  <a:gd name="T6" fmla="+- 0 2342 2194"/>
                  <a:gd name="T7" fmla="*/ 2342 h 156"/>
                  <a:gd name="T8" fmla="+- 0 698 394"/>
                  <a:gd name="T9" fmla="*/ T8 w 780"/>
                  <a:gd name="T10" fmla="+- 0 2347 2194"/>
                  <a:gd name="T11" fmla="*/ 2347 h 156"/>
                  <a:gd name="T12" fmla="+- 0 1174 394"/>
                  <a:gd name="T13" fmla="*/ T12 w 780"/>
                  <a:gd name="T14" fmla="+- 0 2350 2194"/>
                  <a:gd name="T15" fmla="*/ 2350 h 156"/>
                  <a:gd name="T16" fmla="+- 0 1130 394"/>
                  <a:gd name="T17" fmla="*/ T16 w 780"/>
                  <a:gd name="T18" fmla="+- 0 2280 2194"/>
                  <a:gd name="T19" fmla="*/ 2280 h 156"/>
                  <a:gd name="T20" fmla="+- 0 1051 394"/>
                  <a:gd name="T21" fmla="*/ T20 w 780"/>
                  <a:gd name="T22" fmla="+- 0 2213 2194"/>
                  <a:gd name="T23" fmla="*/ 2213 h 156"/>
                  <a:gd name="T24" fmla="+- 0 662 394"/>
                  <a:gd name="T25" fmla="*/ T24 w 780"/>
                  <a:gd name="T26" fmla="+- 0 2213 2194"/>
                  <a:gd name="T27" fmla="*/ 2213 h 156"/>
                  <a:gd name="T28" fmla="+- 0 468 394"/>
                  <a:gd name="T29" fmla="*/ T28 w 780"/>
                  <a:gd name="T30" fmla="+- 0 2206 2194"/>
                  <a:gd name="T31" fmla="*/ 2206 h 156"/>
                  <a:gd name="T32" fmla="+- 0 398 394"/>
                  <a:gd name="T33" fmla="*/ T32 w 780"/>
                  <a:gd name="T34" fmla="+- 0 2194 2194"/>
                  <a:gd name="T35" fmla="*/ 2194 h 1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780" h="156">
                    <a:moveTo>
                      <a:pt x="4" y="0"/>
                    </a:moveTo>
                    <a:lnTo>
                      <a:pt x="0" y="148"/>
                    </a:lnTo>
                    <a:lnTo>
                      <a:pt x="304" y="153"/>
                    </a:lnTo>
                    <a:lnTo>
                      <a:pt x="780" y="156"/>
                    </a:lnTo>
                    <a:lnTo>
                      <a:pt x="736" y="86"/>
                    </a:lnTo>
                    <a:lnTo>
                      <a:pt x="657" y="19"/>
                    </a:lnTo>
                    <a:lnTo>
                      <a:pt x="268" y="19"/>
                    </a:lnTo>
                    <a:lnTo>
                      <a:pt x="74" y="1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D8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04" name="Freeform 277"/>
              <p:cNvSpPr>
                <a:spLocks/>
              </p:cNvSpPr>
              <p:nvPr/>
            </p:nvSpPr>
            <p:spPr bwMode="auto">
              <a:xfrm>
                <a:off x="394" y="2194"/>
                <a:ext cx="780" cy="156"/>
              </a:xfrm>
              <a:custGeom>
                <a:avLst/>
                <a:gdLst>
                  <a:gd name="T0" fmla="+- 0 850 394"/>
                  <a:gd name="T1" fmla="*/ T0 w 780"/>
                  <a:gd name="T2" fmla="+- 0 2208 2194"/>
                  <a:gd name="T3" fmla="*/ 2208 h 156"/>
                  <a:gd name="T4" fmla="+- 0 662 394"/>
                  <a:gd name="T5" fmla="*/ T4 w 780"/>
                  <a:gd name="T6" fmla="+- 0 2213 2194"/>
                  <a:gd name="T7" fmla="*/ 2213 h 156"/>
                  <a:gd name="T8" fmla="+- 0 1051 394"/>
                  <a:gd name="T9" fmla="*/ T8 w 780"/>
                  <a:gd name="T10" fmla="+- 0 2213 2194"/>
                  <a:gd name="T11" fmla="*/ 2213 h 156"/>
                  <a:gd name="T12" fmla="+- 0 850 394"/>
                  <a:gd name="T13" fmla="*/ T12 w 780"/>
                  <a:gd name="T14" fmla="+- 0 2208 2194"/>
                  <a:gd name="T15" fmla="*/ 2208 h 1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780" h="156">
                    <a:moveTo>
                      <a:pt x="456" y="14"/>
                    </a:moveTo>
                    <a:lnTo>
                      <a:pt x="268" y="19"/>
                    </a:lnTo>
                    <a:lnTo>
                      <a:pt x="657" y="19"/>
                    </a:lnTo>
                    <a:lnTo>
                      <a:pt x="456" y="14"/>
                    </a:lnTo>
                    <a:close/>
                  </a:path>
                </a:pathLst>
              </a:custGeom>
              <a:solidFill>
                <a:srgbClr val="D8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58" name="Group 274"/>
            <p:cNvGrpSpPr>
              <a:grpSpLocks/>
            </p:cNvGrpSpPr>
            <p:nvPr/>
          </p:nvGrpSpPr>
          <p:grpSpPr bwMode="auto">
            <a:xfrm>
              <a:off x="367" y="1171"/>
              <a:ext cx="375" cy="440"/>
              <a:chOff x="367" y="1171"/>
              <a:chExt cx="375" cy="440"/>
            </a:xfrm>
          </p:grpSpPr>
          <p:sp>
            <p:nvSpPr>
              <p:cNvPr id="3201" name="Freeform 275"/>
              <p:cNvSpPr>
                <a:spLocks/>
              </p:cNvSpPr>
              <p:nvPr/>
            </p:nvSpPr>
            <p:spPr bwMode="auto">
              <a:xfrm>
                <a:off x="367" y="1171"/>
                <a:ext cx="375" cy="440"/>
              </a:xfrm>
              <a:custGeom>
                <a:avLst/>
                <a:gdLst>
                  <a:gd name="T0" fmla="+- 0 367 367"/>
                  <a:gd name="T1" fmla="*/ T0 w 375"/>
                  <a:gd name="T2" fmla="+- 0 1171 1171"/>
                  <a:gd name="T3" fmla="*/ 1171 h 440"/>
                  <a:gd name="T4" fmla="+- 0 374 367"/>
                  <a:gd name="T5" fmla="*/ T4 w 375"/>
                  <a:gd name="T6" fmla="+- 0 1385 1171"/>
                  <a:gd name="T7" fmla="*/ 1385 h 440"/>
                  <a:gd name="T8" fmla="+- 0 384 367"/>
                  <a:gd name="T9" fmla="*/ T8 w 375"/>
                  <a:gd name="T10" fmla="+- 0 1591 1171"/>
                  <a:gd name="T11" fmla="*/ 1591 h 440"/>
                  <a:gd name="T12" fmla="+- 0 545 367"/>
                  <a:gd name="T13" fmla="*/ T12 w 375"/>
                  <a:gd name="T14" fmla="+- 0 1596 1171"/>
                  <a:gd name="T15" fmla="*/ 1596 h 440"/>
                  <a:gd name="T16" fmla="+- 0 742 367"/>
                  <a:gd name="T17" fmla="*/ T16 w 375"/>
                  <a:gd name="T18" fmla="+- 0 1610 1171"/>
                  <a:gd name="T19" fmla="*/ 1610 h 440"/>
                  <a:gd name="T20" fmla="+- 0 631 367"/>
                  <a:gd name="T21" fmla="*/ T20 w 375"/>
                  <a:gd name="T22" fmla="+- 0 1404 1171"/>
                  <a:gd name="T23" fmla="*/ 1404 h 440"/>
                  <a:gd name="T24" fmla="+- 0 545 367"/>
                  <a:gd name="T25" fmla="*/ T24 w 375"/>
                  <a:gd name="T26" fmla="+- 0 1298 1171"/>
                  <a:gd name="T27" fmla="*/ 1298 h 440"/>
                  <a:gd name="T28" fmla="+- 0 458 367"/>
                  <a:gd name="T29" fmla="*/ T28 w 375"/>
                  <a:gd name="T30" fmla="+- 0 1195 1171"/>
                  <a:gd name="T31" fmla="*/ 1195 h 440"/>
                  <a:gd name="T32" fmla="+- 0 367 367"/>
                  <a:gd name="T33" fmla="*/ T32 w 375"/>
                  <a:gd name="T34" fmla="+- 0 1171 1171"/>
                  <a:gd name="T35" fmla="*/ 1171 h 44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75" h="440">
                    <a:moveTo>
                      <a:pt x="0" y="0"/>
                    </a:moveTo>
                    <a:lnTo>
                      <a:pt x="7" y="214"/>
                    </a:lnTo>
                    <a:lnTo>
                      <a:pt x="17" y="420"/>
                    </a:lnTo>
                    <a:lnTo>
                      <a:pt x="178" y="425"/>
                    </a:lnTo>
                    <a:lnTo>
                      <a:pt x="375" y="439"/>
                    </a:lnTo>
                    <a:lnTo>
                      <a:pt x="264" y="233"/>
                    </a:lnTo>
                    <a:lnTo>
                      <a:pt x="178" y="127"/>
                    </a:lnTo>
                    <a:lnTo>
                      <a:pt x="91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91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59" name="Group 271"/>
            <p:cNvGrpSpPr>
              <a:grpSpLocks/>
            </p:cNvGrpSpPr>
            <p:nvPr/>
          </p:nvGrpSpPr>
          <p:grpSpPr bwMode="auto">
            <a:xfrm>
              <a:off x="1673" y="259"/>
              <a:ext cx="581" cy="250"/>
              <a:chOff x="1673" y="259"/>
              <a:chExt cx="581" cy="250"/>
            </a:xfrm>
          </p:grpSpPr>
          <p:sp>
            <p:nvSpPr>
              <p:cNvPr id="3199" name="Freeform 273"/>
              <p:cNvSpPr>
                <a:spLocks/>
              </p:cNvSpPr>
              <p:nvPr/>
            </p:nvSpPr>
            <p:spPr bwMode="auto">
              <a:xfrm>
                <a:off x="1673" y="259"/>
                <a:ext cx="581" cy="250"/>
              </a:xfrm>
              <a:custGeom>
                <a:avLst/>
                <a:gdLst>
                  <a:gd name="T0" fmla="+- 0 1954 1673"/>
                  <a:gd name="T1" fmla="*/ T0 w 581"/>
                  <a:gd name="T2" fmla="+- 0 259 259"/>
                  <a:gd name="T3" fmla="*/ 259 h 250"/>
                  <a:gd name="T4" fmla="+- 0 1673 1673"/>
                  <a:gd name="T5" fmla="*/ T4 w 581"/>
                  <a:gd name="T6" fmla="+- 0 420 259"/>
                  <a:gd name="T7" fmla="*/ 420 h 250"/>
                  <a:gd name="T8" fmla="+- 0 1721 1673"/>
                  <a:gd name="T9" fmla="*/ T8 w 581"/>
                  <a:gd name="T10" fmla="+- 0 451 259"/>
                  <a:gd name="T11" fmla="*/ 451 h 250"/>
                  <a:gd name="T12" fmla="+- 0 1706 1673"/>
                  <a:gd name="T13" fmla="*/ T12 w 581"/>
                  <a:gd name="T14" fmla="+- 0 509 259"/>
                  <a:gd name="T15" fmla="*/ 509 h 250"/>
                  <a:gd name="T16" fmla="+- 0 1834 1673"/>
                  <a:gd name="T17" fmla="*/ T16 w 581"/>
                  <a:gd name="T18" fmla="+- 0 485 259"/>
                  <a:gd name="T19" fmla="*/ 485 h 250"/>
                  <a:gd name="T20" fmla="+- 0 1932 1673"/>
                  <a:gd name="T21" fmla="*/ T20 w 581"/>
                  <a:gd name="T22" fmla="+- 0 475 259"/>
                  <a:gd name="T23" fmla="*/ 475 h 250"/>
                  <a:gd name="T24" fmla="+- 0 2251 1673"/>
                  <a:gd name="T25" fmla="*/ T24 w 581"/>
                  <a:gd name="T26" fmla="+- 0 475 259"/>
                  <a:gd name="T27" fmla="*/ 475 h 250"/>
                  <a:gd name="T28" fmla="+- 0 2165 1673"/>
                  <a:gd name="T29" fmla="*/ T28 w 581"/>
                  <a:gd name="T30" fmla="+- 0 406 259"/>
                  <a:gd name="T31" fmla="*/ 406 h 250"/>
                  <a:gd name="T32" fmla="+- 0 1954 1673"/>
                  <a:gd name="T33" fmla="*/ T32 w 581"/>
                  <a:gd name="T34" fmla="+- 0 259 259"/>
                  <a:gd name="T35" fmla="*/ 259 h 2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581" h="250">
                    <a:moveTo>
                      <a:pt x="281" y="0"/>
                    </a:moveTo>
                    <a:lnTo>
                      <a:pt x="0" y="161"/>
                    </a:lnTo>
                    <a:lnTo>
                      <a:pt x="48" y="192"/>
                    </a:lnTo>
                    <a:lnTo>
                      <a:pt x="33" y="250"/>
                    </a:lnTo>
                    <a:lnTo>
                      <a:pt x="161" y="226"/>
                    </a:lnTo>
                    <a:lnTo>
                      <a:pt x="259" y="216"/>
                    </a:lnTo>
                    <a:lnTo>
                      <a:pt x="578" y="216"/>
                    </a:lnTo>
                    <a:lnTo>
                      <a:pt x="492" y="147"/>
                    </a:lnTo>
                    <a:lnTo>
                      <a:pt x="281" y="0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200" name="Freeform 272"/>
              <p:cNvSpPr>
                <a:spLocks/>
              </p:cNvSpPr>
              <p:nvPr/>
            </p:nvSpPr>
            <p:spPr bwMode="auto">
              <a:xfrm>
                <a:off x="1673" y="259"/>
                <a:ext cx="581" cy="250"/>
              </a:xfrm>
              <a:custGeom>
                <a:avLst/>
                <a:gdLst>
                  <a:gd name="T0" fmla="+- 0 2251 1673"/>
                  <a:gd name="T1" fmla="*/ T0 w 581"/>
                  <a:gd name="T2" fmla="+- 0 475 259"/>
                  <a:gd name="T3" fmla="*/ 475 h 250"/>
                  <a:gd name="T4" fmla="+- 0 1932 1673"/>
                  <a:gd name="T5" fmla="*/ T4 w 581"/>
                  <a:gd name="T6" fmla="+- 0 475 259"/>
                  <a:gd name="T7" fmla="*/ 475 h 250"/>
                  <a:gd name="T8" fmla="+- 0 2045 1673"/>
                  <a:gd name="T9" fmla="*/ T8 w 581"/>
                  <a:gd name="T10" fmla="+- 0 478 259"/>
                  <a:gd name="T11" fmla="*/ 478 h 250"/>
                  <a:gd name="T12" fmla="+- 0 2158 1673"/>
                  <a:gd name="T13" fmla="*/ T12 w 581"/>
                  <a:gd name="T14" fmla="+- 0 494 259"/>
                  <a:gd name="T15" fmla="*/ 494 h 250"/>
                  <a:gd name="T16" fmla="+- 0 2254 1673"/>
                  <a:gd name="T17" fmla="*/ T16 w 581"/>
                  <a:gd name="T18" fmla="+- 0 478 259"/>
                  <a:gd name="T19" fmla="*/ 478 h 250"/>
                  <a:gd name="T20" fmla="+- 0 2251 1673"/>
                  <a:gd name="T21" fmla="*/ T20 w 581"/>
                  <a:gd name="T22" fmla="+- 0 475 259"/>
                  <a:gd name="T23" fmla="*/ 475 h 25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581" h="250">
                    <a:moveTo>
                      <a:pt x="578" y="216"/>
                    </a:moveTo>
                    <a:lnTo>
                      <a:pt x="259" y="216"/>
                    </a:lnTo>
                    <a:lnTo>
                      <a:pt x="372" y="219"/>
                    </a:lnTo>
                    <a:lnTo>
                      <a:pt x="485" y="235"/>
                    </a:lnTo>
                    <a:lnTo>
                      <a:pt x="581" y="219"/>
                    </a:lnTo>
                    <a:lnTo>
                      <a:pt x="578" y="216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60" name="Group 264"/>
            <p:cNvGrpSpPr>
              <a:grpSpLocks/>
            </p:cNvGrpSpPr>
            <p:nvPr/>
          </p:nvGrpSpPr>
          <p:grpSpPr bwMode="auto">
            <a:xfrm>
              <a:off x="2719" y="982"/>
              <a:ext cx="831" cy="658"/>
              <a:chOff x="2719" y="982"/>
              <a:chExt cx="831" cy="658"/>
            </a:xfrm>
          </p:grpSpPr>
          <p:sp>
            <p:nvSpPr>
              <p:cNvPr id="3193" name="Freeform 270"/>
              <p:cNvSpPr>
                <a:spLocks/>
              </p:cNvSpPr>
              <p:nvPr/>
            </p:nvSpPr>
            <p:spPr bwMode="auto">
              <a:xfrm>
                <a:off x="2719" y="982"/>
                <a:ext cx="831" cy="658"/>
              </a:xfrm>
              <a:custGeom>
                <a:avLst/>
                <a:gdLst>
                  <a:gd name="T0" fmla="+- 0 3378 2719"/>
                  <a:gd name="T1" fmla="*/ T0 w 831"/>
                  <a:gd name="T2" fmla="+- 0 1301 982"/>
                  <a:gd name="T3" fmla="*/ 1301 h 658"/>
                  <a:gd name="T4" fmla="+- 0 3257 2719"/>
                  <a:gd name="T5" fmla="*/ T4 w 831"/>
                  <a:gd name="T6" fmla="+- 0 1301 982"/>
                  <a:gd name="T7" fmla="*/ 1301 h 658"/>
                  <a:gd name="T8" fmla="+- 0 3312 2719"/>
                  <a:gd name="T9" fmla="*/ T8 w 831"/>
                  <a:gd name="T10" fmla="+- 0 1322 982"/>
                  <a:gd name="T11" fmla="*/ 1322 h 658"/>
                  <a:gd name="T12" fmla="+- 0 3326 2719"/>
                  <a:gd name="T13" fmla="*/ T12 w 831"/>
                  <a:gd name="T14" fmla="+- 0 1358 982"/>
                  <a:gd name="T15" fmla="*/ 1358 h 658"/>
                  <a:gd name="T16" fmla="+- 0 3326 2719"/>
                  <a:gd name="T17" fmla="*/ T16 w 831"/>
                  <a:gd name="T18" fmla="+- 0 1411 982"/>
                  <a:gd name="T19" fmla="*/ 1411 h 658"/>
                  <a:gd name="T20" fmla="+- 0 3295 2719"/>
                  <a:gd name="T21" fmla="*/ T20 w 831"/>
                  <a:gd name="T22" fmla="+- 0 1469 982"/>
                  <a:gd name="T23" fmla="*/ 1469 h 658"/>
                  <a:gd name="T24" fmla="+- 0 3247 2719"/>
                  <a:gd name="T25" fmla="*/ T24 w 831"/>
                  <a:gd name="T26" fmla="+- 0 1531 982"/>
                  <a:gd name="T27" fmla="*/ 1531 h 658"/>
                  <a:gd name="T28" fmla="+- 0 3283 2719"/>
                  <a:gd name="T29" fmla="*/ T28 w 831"/>
                  <a:gd name="T30" fmla="+- 0 1541 982"/>
                  <a:gd name="T31" fmla="*/ 1541 h 658"/>
                  <a:gd name="T32" fmla="+- 0 3314 2719"/>
                  <a:gd name="T33" fmla="*/ T32 w 831"/>
                  <a:gd name="T34" fmla="+- 0 1570 982"/>
                  <a:gd name="T35" fmla="*/ 1570 h 658"/>
                  <a:gd name="T36" fmla="+- 0 3322 2719"/>
                  <a:gd name="T37" fmla="*/ T36 w 831"/>
                  <a:gd name="T38" fmla="+- 0 1610 982"/>
                  <a:gd name="T39" fmla="*/ 1610 h 658"/>
                  <a:gd name="T40" fmla="+- 0 3302 2719"/>
                  <a:gd name="T41" fmla="*/ T40 w 831"/>
                  <a:gd name="T42" fmla="+- 0 1639 982"/>
                  <a:gd name="T43" fmla="*/ 1639 h 658"/>
                  <a:gd name="T44" fmla="+- 0 3410 2719"/>
                  <a:gd name="T45" fmla="*/ T44 w 831"/>
                  <a:gd name="T46" fmla="+- 0 1558 982"/>
                  <a:gd name="T47" fmla="*/ 1558 h 658"/>
                  <a:gd name="T48" fmla="+- 0 3550 2719"/>
                  <a:gd name="T49" fmla="*/ T48 w 831"/>
                  <a:gd name="T50" fmla="+- 0 1442 982"/>
                  <a:gd name="T51" fmla="*/ 1442 h 658"/>
                  <a:gd name="T52" fmla="+- 0 3497 2719"/>
                  <a:gd name="T53" fmla="*/ T52 w 831"/>
                  <a:gd name="T54" fmla="+- 0 1390 982"/>
                  <a:gd name="T55" fmla="*/ 1390 h 658"/>
                  <a:gd name="T56" fmla="+- 0 3378 2719"/>
                  <a:gd name="T57" fmla="*/ T56 w 831"/>
                  <a:gd name="T58" fmla="+- 0 1301 982"/>
                  <a:gd name="T59" fmla="*/ 1301 h 6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831" h="658">
                    <a:moveTo>
                      <a:pt x="659" y="319"/>
                    </a:moveTo>
                    <a:lnTo>
                      <a:pt x="538" y="319"/>
                    </a:lnTo>
                    <a:lnTo>
                      <a:pt x="593" y="340"/>
                    </a:lnTo>
                    <a:lnTo>
                      <a:pt x="607" y="376"/>
                    </a:lnTo>
                    <a:lnTo>
                      <a:pt x="607" y="429"/>
                    </a:lnTo>
                    <a:lnTo>
                      <a:pt x="576" y="487"/>
                    </a:lnTo>
                    <a:lnTo>
                      <a:pt x="528" y="549"/>
                    </a:lnTo>
                    <a:lnTo>
                      <a:pt x="564" y="559"/>
                    </a:lnTo>
                    <a:lnTo>
                      <a:pt x="595" y="588"/>
                    </a:lnTo>
                    <a:lnTo>
                      <a:pt x="603" y="628"/>
                    </a:lnTo>
                    <a:lnTo>
                      <a:pt x="583" y="657"/>
                    </a:lnTo>
                    <a:lnTo>
                      <a:pt x="691" y="576"/>
                    </a:lnTo>
                    <a:lnTo>
                      <a:pt x="831" y="460"/>
                    </a:lnTo>
                    <a:lnTo>
                      <a:pt x="778" y="408"/>
                    </a:lnTo>
                    <a:lnTo>
                      <a:pt x="659" y="319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94" name="Freeform 269"/>
              <p:cNvSpPr>
                <a:spLocks/>
              </p:cNvSpPr>
              <p:nvPr/>
            </p:nvSpPr>
            <p:spPr bwMode="auto">
              <a:xfrm>
                <a:off x="2719" y="982"/>
                <a:ext cx="831" cy="658"/>
              </a:xfrm>
              <a:custGeom>
                <a:avLst/>
                <a:gdLst>
                  <a:gd name="T0" fmla="+- 0 2987 2719"/>
                  <a:gd name="T1" fmla="*/ T0 w 831"/>
                  <a:gd name="T2" fmla="+- 0 1404 982"/>
                  <a:gd name="T3" fmla="*/ 1404 h 658"/>
                  <a:gd name="T4" fmla="+- 0 2801 2719"/>
                  <a:gd name="T5" fmla="*/ T4 w 831"/>
                  <a:gd name="T6" fmla="+- 0 1404 982"/>
                  <a:gd name="T7" fmla="*/ 1404 h 658"/>
                  <a:gd name="T8" fmla="+- 0 2839 2719"/>
                  <a:gd name="T9" fmla="*/ T8 w 831"/>
                  <a:gd name="T10" fmla="+- 0 1421 982"/>
                  <a:gd name="T11" fmla="*/ 1421 h 658"/>
                  <a:gd name="T12" fmla="+- 0 2851 2719"/>
                  <a:gd name="T13" fmla="*/ T12 w 831"/>
                  <a:gd name="T14" fmla="+- 0 1459 982"/>
                  <a:gd name="T15" fmla="*/ 1459 h 658"/>
                  <a:gd name="T16" fmla="+- 0 2854 2719"/>
                  <a:gd name="T17" fmla="*/ T16 w 831"/>
                  <a:gd name="T18" fmla="+- 0 1534 982"/>
                  <a:gd name="T19" fmla="*/ 1534 h 658"/>
                  <a:gd name="T20" fmla="+- 0 2863 2719"/>
                  <a:gd name="T21" fmla="*/ T20 w 831"/>
                  <a:gd name="T22" fmla="+- 0 1474 982"/>
                  <a:gd name="T23" fmla="*/ 1474 h 658"/>
                  <a:gd name="T24" fmla="+- 0 2890 2719"/>
                  <a:gd name="T25" fmla="*/ T24 w 831"/>
                  <a:gd name="T26" fmla="+- 0 1447 982"/>
                  <a:gd name="T27" fmla="*/ 1447 h 658"/>
                  <a:gd name="T28" fmla="+- 0 2918 2719"/>
                  <a:gd name="T29" fmla="*/ T28 w 831"/>
                  <a:gd name="T30" fmla="+- 0 1435 982"/>
                  <a:gd name="T31" fmla="*/ 1435 h 658"/>
                  <a:gd name="T32" fmla="+- 0 2976 2719"/>
                  <a:gd name="T33" fmla="*/ T32 w 831"/>
                  <a:gd name="T34" fmla="+- 0 1435 982"/>
                  <a:gd name="T35" fmla="*/ 1435 h 658"/>
                  <a:gd name="T36" fmla="+- 0 2976 2719"/>
                  <a:gd name="T37" fmla="*/ T36 w 831"/>
                  <a:gd name="T38" fmla="+- 0 1421 982"/>
                  <a:gd name="T39" fmla="*/ 1421 h 658"/>
                  <a:gd name="T40" fmla="+- 0 2987 2719"/>
                  <a:gd name="T41" fmla="*/ T40 w 831"/>
                  <a:gd name="T42" fmla="+- 0 1404 982"/>
                  <a:gd name="T43" fmla="*/ 1404 h 6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831" h="658">
                    <a:moveTo>
                      <a:pt x="268" y="422"/>
                    </a:moveTo>
                    <a:lnTo>
                      <a:pt x="82" y="422"/>
                    </a:lnTo>
                    <a:lnTo>
                      <a:pt x="120" y="439"/>
                    </a:lnTo>
                    <a:lnTo>
                      <a:pt x="132" y="477"/>
                    </a:lnTo>
                    <a:lnTo>
                      <a:pt x="135" y="552"/>
                    </a:lnTo>
                    <a:lnTo>
                      <a:pt x="144" y="492"/>
                    </a:lnTo>
                    <a:lnTo>
                      <a:pt x="171" y="465"/>
                    </a:lnTo>
                    <a:lnTo>
                      <a:pt x="199" y="453"/>
                    </a:lnTo>
                    <a:lnTo>
                      <a:pt x="257" y="453"/>
                    </a:lnTo>
                    <a:lnTo>
                      <a:pt x="257" y="439"/>
                    </a:lnTo>
                    <a:lnTo>
                      <a:pt x="268" y="422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95" name="Freeform 268"/>
              <p:cNvSpPr>
                <a:spLocks/>
              </p:cNvSpPr>
              <p:nvPr/>
            </p:nvSpPr>
            <p:spPr bwMode="auto">
              <a:xfrm>
                <a:off x="2719" y="982"/>
                <a:ext cx="831" cy="658"/>
              </a:xfrm>
              <a:custGeom>
                <a:avLst/>
                <a:gdLst>
                  <a:gd name="T0" fmla="+- 0 2976 2719"/>
                  <a:gd name="T1" fmla="*/ T0 w 831"/>
                  <a:gd name="T2" fmla="+- 0 1435 982"/>
                  <a:gd name="T3" fmla="*/ 1435 h 658"/>
                  <a:gd name="T4" fmla="+- 0 2918 2719"/>
                  <a:gd name="T5" fmla="*/ T4 w 831"/>
                  <a:gd name="T6" fmla="+- 0 1435 982"/>
                  <a:gd name="T7" fmla="*/ 1435 h 658"/>
                  <a:gd name="T8" fmla="+- 0 2945 2719"/>
                  <a:gd name="T9" fmla="*/ T8 w 831"/>
                  <a:gd name="T10" fmla="+- 0 1447 982"/>
                  <a:gd name="T11" fmla="*/ 1447 h 658"/>
                  <a:gd name="T12" fmla="+- 0 2976 2719"/>
                  <a:gd name="T13" fmla="*/ T12 w 831"/>
                  <a:gd name="T14" fmla="+- 0 1469 982"/>
                  <a:gd name="T15" fmla="*/ 1469 h 658"/>
                  <a:gd name="T16" fmla="+- 0 2976 2719"/>
                  <a:gd name="T17" fmla="*/ T16 w 831"/>
                  <a:gd name="T18" fmla="+- 0 1435 982"/>
                  <a:gd name="T19" fmla="*/ 1435 h 6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31" h="658">
                    <a:moveTo>
                      <a:pt x="257" y="453"/>
                    </a:moveTo>
                    <a:lnTo>
                      <a:pt x="199" y="453"/>
                    </a:lnTo>
                    <a:lnTo>
                      <a:pt x="226" y="465"/>
                    </a:lnTo>
                    <a:lnTo>
                      <a:pt x="257" y="487"/>
                    </a:lnTo>
                    <a:lnTo>
                      <a:pt x="257" y="453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96" name="Freeform 267"/>
              <p:cNvSpPr>
                <a:spLocks/>
              </p:cNvSpPr>
              <p:nvPr/>
            </p:nvSpPr>
            <p:spPr bwMode="auto">
              <a:xfrm>
                <a:off x="2719" y="982"/>
                <a:ext cx="831" cy="658"/>
              </a:xfrm>
              <a:custGeom>
                <a:avLst/>
                <a:gdLst>
                  <a:gd name="T0" fmla="+- 0 3052 2719"/>
                  <a:gd name="T1" fmla="*/ T0 w 831"/>
                  <a:gd name="T2" fmla="+- 0 1075 982"/>
                  <a:gd name="T3" fmla="*/ 1075 h 658"/>
                  <a:gd name="T4" fmla="+- 0 2995 2719"/>
                  <a:gd name="T5" fmla="*/ T4 w 831"/>
                  <a:gd name="T6" fmla="+- 0 1075 982"/>
                  <a:gd name="T7" fmla="*/ 1075 h 658"/>
                  <a:gd name="T8" fmla="+- 0 3101 2719"/>
                  <a:gd name="T9" fmla="*/ T8 w 831"/>
                  <a:gd name="T10" fmla="+- 0 1147 982"/>
                  <a:gd name="T11" fmla="*/ 1147 h 658"/>
                  <a:gd name="T12" fmla="+- 0 2719 2719"/>
                  <a:gd name="T13" fmla="*/ T12 w 831"/>
                  <a:gd name="T14" fmla="+- 0 1392 982"/>
                  <a:gd name="T15" fmla="*/ 1392 h 658"/>
                  <a:gd name="T16" fmla="+- 0 2743 2719"/>
                  <a:gd name="T17" fmla="*/ T16 w 831"/>
                  <a:gd name="T18" fmla="+- 0 1411 982"/>
                  <a:gd name="T19" fmla="*/ 1411 h 658"/>
                  <a:gd name="T20" fmla="+- 0 2801 2719"/>
                  <a:gd name="T21" fmla="*/ T20 w 831"/>
                  <a:gd name="T22" fmla="+- 0 1404 982"/>
                  <a:gd name="T23" fmla="*/ 1404 h 658"/>
                  <a:gd name="T24" fmla="+- 0 2987 2719"/>
                  <a:gd name="T25" fmla="*/ T24 w 831"/>
                  <a:gd name="T26" fmla="+- 0 1404 982"/>
                  <a:gd name="T27" fmla="*/ 1404 h 658"/>
                  <a:gd name="T28" fmla="+- 0 2995 2719"/>
                  <a:gd name="T29" fmla="*/ T28 w 831"/>
                  <a:gd name="T30" fmla="+- 0 1392 982"/>
                  <a:gd name="T31" fmla="*/ 1392 h 658"/>
                  <a:gd name="T32" fmla="+- 0 3036 2719"/>
                  <a:gd name="T33" fmla="*/ T32 w 831"/>
                  <a:gd name="T34" fmla="+- 0 1385 982"/>
                  <a:gd name="T35" fmla="*/ 1385 h 658"/>
                  <a:gd name="T36" fmla="+- 0 3096 2719"/>
                  <a:gd name="T37" fmla="*/ T36 w 831"/>
                  <a:gd name="T38" fmla="+- 0 1385 982"/>
                  <a:gd name="T39" fmla="*/ 1385 h 658"/>
                  <a:gd name="T40" fmla="+- 0 3101 2719"/>
                  <a:gd name="T41" fmla="*/ T40 w 831"/>
                  <a:gd name="T42" fmla="+- 0 1349 982"/>
                  <a:gd name="T43" fmla="*/ 1349 h 658"/>
                  <a:gd name="T44" fmla="+- 0 3130 2719"/>
                  <a:gd name="T45" fmla="*/ T44 w 831"/>
                  <a:gd name="T46" fmla="+- 0 1318 982"/>
                  <a:gd name="T47" fmla="*/ 1318 h 658"/>
                  <a:gd name="T48" fmla="+- 0 3187 2719"/>
                  <a:gd name="T49" fmla="*/ T48 w 831"/>
                  <a:gd name="T50" fmla="+- 0 1301 982"/>
                  <a:gd name="T51" fmla="*/ 1301 h 658"/>
                  <a:gd name="T52" fmla="+- 0 3378 2719"/>
                  <a:gd name="T53" fmla="*/ T52 w 831"/>
                  <a:gd name="T54" fmla="+- 0 1301 982"/>
                  <a:gd name="T55" fmla="*/ 1301 h 658"/>
                  <a:gd name="T56" fmla="+- 0 3317 2719"/>
                  <a:gd name="T57" fmla="*/ T56 w 831"/>
                  <a:gd name="T58" fmla="+- 0 1255 982"/>
                  <a:gd name="T59" fmla="*/ 1255 h 658"/>
                  <a:gd name="T60" fmla="+- 0 3094 2719"/>
                  <a:gd name="T61" fmla="*/ T60 w 831"/>
                  <a:gd name="T62" fmla="+- 0 1104 982"/>
                  <a:gd name="T63" fmla="*/ 1104 h 658"/>
                  <a:gd name="T64" fmla="+- 0 3052 2719"/>
                  <a:gd name="T65" fmla="*/ T64 w 831"/>
                  <a:gd name="T66" fmla="+- 0 1075 982"/>
                  <a:gd name="T67" fmla="*/ 1075 h 6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831" h="658">
                    <a:moveTo>
                      <a:pt x="333" y="93"/>
                    </a:moveTo>
                    <a:lnTo>
                      <a:pt x="276" y="93"/>
                    </a:lnTo>
                    <a:lnTo>
                      <a:pt x="382" y="165"/>
                    </a:lnTo>
                    <a:lnTo>
                      <a:pt x="0" y="410"/>
                    </a:lnTo>
                    <a:lnTo>
                      <a:pt x="24" y="429"/>
                    </a:lnTo>
                    <a:lnTo>
                      <a:pt x="82" y="422"/>
                    </a:lnTo>
                    <a:lnTo>
                      <a:pt x="268" y="422"/>
                    </a:lnTo>
                    <a:lnTo>
                      <a:pt x="276" y="410"/>
                    </a:lnTo>
                    <a:lnTo>
                      <a:pt x="317" y="403"/>
                    </a:lnTo>
                    <a:lnTo>
                      <a:pt x="377" y="403"/>
                    </a:lnTo>
                    <a:lnTo>
                      <a:pt x="382" y="367"/>
                    </a:lnTo>
                    <a:lnTo>
                      <a:pt x="411" y="336"/>
                    </a:lnTo>
                    <a:lnTo>
                      <a:pt x="468" y="319"/>
                    </a:lnTo>
                    <a:lnTo>
                      <a:pt x="659" y="319"/>
                    </a:lnTo>
                    <a:lnTo>
                      <a:pt x="598" y="273"/>
                    </a:lnTo>
                    <a:lnTo>
                      <a:pt x="375" y="122"/>
                    </a:lnTo>
                    <a:lnTo>
                      <a:pt x="333" y="93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97" name="Freeform 266"/>
              <p:cNvSpPr>
                <a:spLocks/>
              </p:cNvSpPr>
              <p:nvPr/>
            </p:nvSpPr>
            <p:spPr bwMode="auto">
              <a:xfrm>
                <a:off x="2719" y="982"/>
                <a:ext cx="831" cy="658"/>
              </a:xfrm>
              <a:custGeom>
                <a:avLst/>
                <a:gdLst>
                  <a:gd name="T0" fmla="+- 0 3096 2719"/>
                  <a:gd name="T1" fmla="*/ T0 w 831"/>
                  <a:gd name="T2" fmla="+- 0 1385 982"/>
                  <a:gd name="T3" fmla="*/ 1385 h 658"/>
                  <a:gd name="T4" fmla="+- 0 3036 2719"/>
                  <a:gd name="T5" fmla="*/ T4 w 831"/>
                  <a:gd name="T6" fmla="+- 0 1385 982"/>
                  <a:gd name="T7" fmla="*/ 1385 h 658"/>
                  <a:gd name="T8" fmla="+- 0 3065 2719"/>
                  <a:gd name="T9" fmla="*/ T8 w 831"/>
                  <a:gd name="T10" fmla="+- 0 1392 982"/>
                  <a:gd name="T11" fmla="*/ 1392 h 658"/>
                  <a:gd name="T12" fmla="+- 0 3094 2719"/>
                  <a:gd name="T13" fmla="*/ T12 w 831"/>
                  <a:gd name="T14" fmla="+- 0 1406 982"/>
                  <a:gd name="T15" fmla="*/ 1406 h 658"/>
                  <a:gd name="T16" fmla="+- 0 3096 2719"/>
                  <a:gd name="T17" fmla="*/ T16 w 831"/>
                  <a:gd name="T18" fmla="+- 0 1385 982"/>
                  <a:gd name="T19" fmla="*/ 1385 h 6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31" h="658">
                    <a:moveTo>
                      <a:pt x="377" y="403"/>
                    </a:moveTo>
                    <a:lnTo>
                      <a:pt x="317" y="403"/>
                    </a:lnTo>
                    <a:lnTo>
                      <a:pt x="346" y="410"/>
                    </a:lnTo>
                    <a:lnTo>
                      <a:pt x="375" y="424"/>
                    </a:lnTo>
                    <a:lnTo>
                      <a:pt x="377" y="403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98" name="Freeform 265"/>
              <p:cNvSpPr>
                <a:spLocks/>
              </p:cNvSpPr>
              <p:nvPr/>
            </p:nvSpPr>
            <p:spPr bwMode="auto">
              <a:xfrm>
                <a:off x="2719" y="982"/>
                <a:ext cx="831" cy="658"/>
              </a:xfrm>
              <a:custGeom>
                <a:avLst/>
                <a:gdLst>
                  <a:gd name="T0" fmla="+- 0 2918 2719"/>
                  <a:gd name="T1" fmla="*/ T0 w 831"/>
                  <a:gd name="T2" fmla="+- 0 982 982"/>
                  <a:gd name="T3" fmla="*/ 982 h 658"/>
                  <a:gd name="T4" fmla="+- 0 2894 2719"/>
                  <a:gd name="T5" fmla="*/ T4 w 831"/>
                  <a:gd name="T6" fmla="+- 0 998 982"/>
                  <a:gd name="T7" fmla="*/ 998 h 658"/>
                  <a:gd name="T8" fmla="+- 0 2928 2719"/>
                  <a:gd name="T9" fmla="*/ T8 w 831"/>
                  <a:gd name="T10" fmla="+- 0 1027 982"/>
                  <a:gd name="T11" fmla="*/ 1027 h 658"/>
                  <a:gd name="T12" fmla="+- 0 2935 2719"/>
                  <a:gd name="T13" fmla="*/ T12 w 831"/>
                  <a:gd name="T14" fmla="+- 0 1063 982"/>
                  <a:gd name="T15" fmla="*/ 1063 h 658"/>
                  <a:gd name="T16" fmla="+- 0 2911 2719"/>
                  <a:gd name="T17" fmla="*/ T16 w 831"/>
                  <a:gd name="T18" fmla="+- 0 1111 982"/>
                  <a:gd name="T19" fmla="*/ 1111 h 658"/>
                  <a:gd name="T20" fmla="+- 0 2863 2719"/>
                  <a:gd name="T21" fmla="*/ T20 w 831"/>
                  <a:gd name="T22" fmla="+- 0 1152 982"/>
                  <a:gd name="T23" fmla="*/ 1152 h 658"/>
                  <a:gd name="T24" fmla="+- 0 2803 2719"/>
                  <a:gd name="T25" fmla="*/ T24 w 831"/>
                  <a:gd name="T26" fmla="+- 0 1178 982"/>
                  <a:gd name="T27" fmla="*/ 1178 h 658"/>
                  <a:gd name="T28" fmla="+- 0 2801 2719"/>
                  <a:gd name="T29" fmla="*/ T28 w 831"/>
                  <a:gd name="T30" fmla="+- 0 1207 982"/>
                  <a:gd name="T31" fmla="*/ 1207 h 658"/>
                  <a:gd name="T32" fmla="+- 0 2995 2719"/>
                  <a:gd name="T33" fmla="*/ T32 w 831"/>
                  <a:gd name="T34" fmla="+- 0 1075 982"/>
                  <a:gd name="T35" fmla="*/ 1075 h 658"/>
                  <a:gd name="T36" fmla="+- 0 3052 2719"/>
                  <a:gd name="T37" fmla="*/ T36 w 831"/>
                  <a:gd name="T38" fmla="+- 0 1075 982"/>
                  <a:gd name="T39" fmla="*/ 1075 h 658"/>
                  <a:gd name="T40" fmla="+- 0 2918 2719"/>
                  <a:gd name="T41" fmla="*/ T40 w 831"/>
                  <a:gd name="T42" fmla="+- 0 982 982"/>
                  <a:gd name="T43" fmla="*/ 982 h 6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831" h="658">
                    <a:moveTo>
                      <a:pt x="199" y="0"/>
                    </a:moveTo>
                    <a:lnTo>
                      <a:pt x="175" y="16"/>
                    </a:lnTo>
                    <a:lnTo>
                      <a:pt x="209" y="45"/>
                    </a:lnTo>
                    <a:lnTo>
                      <a:pt x="216" y="81"/>
                    </a:lnTo>
                    <a:lnTo>
                      <a:pt x="192" y="129"/>
                    </a:lnTo>
                    <a:lnTo>
                      <a:pt x="144" y="170"/>
                    </a:lnTo>
                    <a:lnTo>
                      <a:pt x="84" y="196"/>
                    </a:lnTo>
                    <a:lnTo>
                      <a:pt x="82" y="225"/>
                    </a:lnTo>
                    <a:lnTo>
                      <a:pt x="276" y="93"/>
                    </a:lnTo>
                    <a:lnTo>
                      <a:pt x="333" y="93"/>
                    </a:lnTo>
                    <a:lnTo>
                      <a:pt x="199" y="0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61" name="Group 255"/>
            <p:cNvGrpSpPr>
              <a:grpSpLocks/>
            </p:cNvGrpSpPr>
            <p:nvPr/>
          </p:nvGrpSpPr>
          <p:grpSpPr bwMode="auto">
            <a:xfrm>
              <a:off x="595" y="1111"/>
              <a:ext cx="1932" cy="641"/>
              <a:chOff x="595" y="1111"/>
              <a:chExt cx="1932" cy="641"/>
            </a:xfrm>
          </p:grpSpPr>
          <p:sp>
            <p:nvSpPr>
              <p:cNvPr id="3185" name="Freeform 263"/>
              <p:cNvSpPr>
                <a:spLocks/>
              </p:cNvSpPr>
              <p:nvPr/>
            </p:nvSpPr>
            <p:spPr bwMode="auto">
              <a:xfrm>
                <a:off x="595" y="1111"/>
                <a:ext cx="1932" cy="641"/>
              </a:xfrm>
              <a:custGeom>
                <a:avLst/>
                <a:gdLst>
                  <a:gd name="T0" fmla="+- 0 610 595"/>
                  <a:gd name="T1" fmla="*/ T0 w 1932"/>
                  <a:gd name="T2" fmla="+- 0 1147 1111"/>
                  <a:gd name="T3" fmla="*/ 1147 h 641"/>
                  <a:gd name="T4" fmla="+- 0 595 595"/>
                  <a:gd name="T5" fmla="*/ T4 w 1932"/>
                  <a:gd name="T6" fmla="+- 0 1154 1111"/>
                  <a:gd name="T7" fmla="*/ 1154 h 641"/>
                  <a:gd name="T8" fmla="+- 0 898 595"/>
                  <a:gd name="T9" fmla="*/ T8 w 1932"/>
                  <a:gd name="T10" fmla="+- 0 1337 1111"/>
                  <a:gd name="T11" fmla="*/ 1337 h 641"/>
                  <a:gd name="T12" fmla="+- 0 1171 595"/>
                  <a:gd name="T13" fmla="*/ T12 w 1932"/>
                  <a:gd name="T14" fmla="+- 0 1526 1111"/>
                  <a:gd name="T15" fmla="*/ 1526 h 641"/>
                  <a:gd name="T16" fmla="+- 0 1382 595"/>
                  <a:gd name="T17" fmla="*/ T16 w 1932"/>
                  <a:gd name="T18" fmla="+- 0 1678 1111"/>
                  <a:gd name="T19" fmla="*/ 1678 h 641"/>
                  <a:gd name="T20" fmla="+- 0 1469 595"/>
                  <a:gd name="T21" fmla="*/ T20 w 1932"/>
                  <a:gd name="T22" fmla="+- 0 1685 1111"/>
                  <a:gd name="T23" fmla="*/ 1685 h 641"/>
                  <a:gd name="T24" fmla="+- 0 1812 595"/>
                  <a:gd name="T25" fmla="*/ T24 w 1932"/>
                  <a:gd name="T26" fmla="+- 0 1730 1111"/>
                  <a:gd name="T27" fmla="*/ 1730 h 641"/>
                  <a:gd name="T28" fmla="+- 0 1997 595"/>
                  <a:gd name="T29" fmla="*/ T28 w 1932"/>
                  <a:gd name="T30" fmla="+- 0 1752 1111"/>
                  <a:gd name="T31" fmla="*/ 1752 h 641"/>
                  <a:gd name="T32" fmla="+- 0 1985 595"/>
                  <a:gd name="T33" fmla="*/ T32 w 1932"/>
                  <a:gd name="T34" fmla="+- 0 1733 1111"/>
                  <a:gd name="T35" fmla="*/ 1733 h 641"/>
                  <a:gd name="T36" fmla="+- 0 2062 595"/>
                  <a:gd name="T37" fmla="*/ T36 w 1932"/>
                  <a:gd name="T38" fmla="+- 0 1678 1111"/>
                  <a:gd name="T39" fmla="*/ 1678 h 641"/>
                  <a:gd name="T40" fmla="+- 0 1750 595"/>
                  <a:gd name="T41" fmla="*/ T40 w 1932"/>
                  <a:gd name="T42" fmla="+- 0 1678 1111"/>
                  <a:gd name="T43" fmla="*/ 1678 h 641"/>
                  <a:gd name="T44" fmla="+- 0 1682 595"/>
                  <a:gd name="T45" fmla="*/ T44 w 1932"/>
                  <a:gd name="T46" fmla="+- 0 1615 1111"/>
                  <a:gd name="T47" fmla="*/ 1615 h 641"/>
                  <a:gd name="T48" fmla="+- 0 1787 595"/>
                  <a:gd name="T49" fmla="*/ T48 w 1932"/>
                  <a:gd name="T50" fmla="+- 0 1546 1111"/>
                  <a:gd name="T51" fmla="*/ 1546 h 641"/>
                  <a:gd name="T52" fmla="+- 0 1548 595"/>
                  <a:gd name="T53" fmla="*/ T52 w 1932"/>
                  <a:gd name="T54" fmla="+- 0 1546 1111"/>
                  <a:gd name="T55" fmla="*/ 1546 h 641"/>
                  <a:gd name="T56" fmla="+- 0 1452 595"/>
                  <a:gd name="T57" fmla="*/ T56 w 1932"/>
                  <a:gd name="T58" fmla="+- 0 1466 1111"/>
                  <a:gd name="T59" fmla="*/ 1466 h 641"/>
                  <a:gd name="T60" fmla="+- 0 1564 595"/>
                  <a:gd name="T61" fmla="*/ T60 w 1932"/>
                  <a:gd name="T62" fmla="+- 0 1392 1111"/>
                  <a:gd name="T63" fmla="*/ 1392 h 641"/>
                  <a:gd name="T64" fmla="+- 0 1298 595"/>
                  <a:gd name="T65" fmla="*/ T64 w 1932"/>
                  <a:gd name="T66" fmla="+- 0 1392 1111"/>
                  <a:gd name="T67" fmla="*/ 1392 h 641"/>
                  <a:gd name="T68" fmla="+- 0 1222 595"/>
                  <a:gd name="T69" fmla="*/ T68 w 1932"/>
                  <a:gd name="T70" fmla="+- 0 1337 1111"/>
                  <a:gd name="T71" fmla="*/ 1337 h 641"/>
                  <a:gd name="T72" fmla="+- 0 1304 595"/>
                  <a:gd name="T73" fmla="*/ T72 w 1932"/>
                  <a:gd name="T74" fmla="+- 0 1274 1111"/>
                  <a:gd name="T75" fmla="*/ 1274 h 641"/>
                  <a:gd name="T76" fmla="+- 0 1229 595"/>
                  <a:gd name="T77" fmla="*/ T76 w 1932"/>
                  <a:gd name="T78" fmla="+- 0 1274 1111"/>
                  <a:gd name="T79" fmla="*/ 1274 h 641"/>
                  <a:gd name="T80" fmla="+- 0 994 595"/>
                  <a:gd name="T81" fmla="*/ T80 w 1932"/>
                  <a:gd name="T82" fmla="+- 0 1200 1111"/>
                  <a:gd name="T83" fmla="*/ 1200 h 641"/>
                  <a:gd name="T84" fmla="+- 0 778 595"/>
                  <a:gd name="T85" fmla="*/ T84 w 1932"/>
                  <a:gd name="T86" fmla="+- 0 1200 1111"/>
                  <a:gd name="T87" fmla="*/ 1200 h 641"/>
                  <a:gd name="T88" fmla="+- 0 610 595"/>
                  <a:gd name="T89" fmla="*/ T88 w 1932"/>
                  <a:gd name="T90" fmla="+- 0 1147 1111"/>
                  <a:gd name="T91" fmla="*/ 1147 h 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1932" h="641">
                    <a:moveTo>
                      <a:pt x="15" y="36"/>
                    </a:moveTo>
                    <a:lnTo>
                      <a:pt x="0" y="43"/>
                    </a:lnTo>
                    <a:lnTo>
                      <a:pt x="303" y="226"/>
                    </a:lnTo>
                    <a:lnTo>
                      <a:pt x="576" y="415"/>
                    </a:lnTo>
                    <a:lnTo>
                      <a:pt x="787" y="567"/>
                    </a:lnTo>
                    <a:lnTo>
                      <a:pt x="874" y="574"/>
                    </a:lnTo>
                    <a:lnTo>
                      <a:pt x="1217" y="619"/>
                    </a:lnTo>
                    <a:lnTo>
                      <a:pt x="1402" y="641"/>
                    </a:lnTo>
                    <a:lnTo>
                      <a:pt x="1390" y="622"/>
                    </a:lnTo>
                    <a:lnTo>
                      <a:pt x="1467" y="567"/>
                    </a:lnTo>
                    <a:lnTo>
                      <a:pt x="1155" y="567"/>
                    </a:lnTo>
                    <a:lnTo>
                      <a:pt x="1087" y="504"/>
                    </a:lnTo>
                    <a:lnTo>
                      <a:pt x="1192" y="435"/>
                    </a:lnTo>
                    <a:lnTo>
                      <a:pt x="953" y="435"/>
                    </a:lnTo>
                    <a:lnTo>
                      <a:pt x="857" y="355"/>
                    </a:lnTo>
                    <a:lnTo>
                      <a:pt x="969" y="281"/>
                    </a:lnTo>
                    <a:lnTo>
                      <a:pt x="703" y="281"/>
                    </a:lnTo>
                    <a:lnTo>
                      <a:pt x="627" y="226"/>
                    </a:lnTo>
                    <a:lnTo>
                      <a:pt x="709" y="163"/>
                    </a:lnTo>
                    <a:lnTo>
                      <a:pt x="634" y="163"/>
                    </a:lnTo>
                    <a:lnTo>
                      <a:pt x="399" y="89"/>
                    </a:lnTo>
                    <a:lnTo>
                      <a:pt x="183" y="89"/>
                    </a:lnTo>
                    <a:lnTo>
                      <a:pt x="15" y="36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86" name="Freeform 262"/>
              <p:cNvSpPr>
                <a:spLocks/>
              </p:cNvSpPr>
              <p:nvPr/>
            </p:nvSpPr>
            <p:spPr bwMode="auto">
              <a:xfrm>
                <a:off x="595" y="1111"/>
                <a:ext cx="1932" cy="641"/>
              </a:xfrm>
              <a:custGeom>
                <a:avLst/>
                <a:gdLst>
                  <a:gd name="T0" fmla="+- 0 2256 595"/>
                  <a:gd name="T1" fmla="*/ T0 w 1932"/>
                  <a:gd name="T2" fmla="+- 0 1411 1111"/>
                  <a:gd name="T3" fmla="*/ 1411 h 641"/>
                  <a:gd name="T4" fmla="+- 0 2215 595"/>
                  <a:gd name="T5" fmla="*/ T4 w 1932"/>
                  <a:gd name="T6" fmla="+- 0 1442 1111"/>
                  <a:gd name="T7" fmla="*/ 1442 h 641"/>
                  <a:gd name="T8" fmla="+- 0 2174 595"/>
                  <a:gd name="T9" fmla="*/ T8 w 1932"/>
                  <a:gd name="T10" fmla="+- 0 1452 1111"/>
                  <a:gd name="T11" fmla="*/ 1452 h 641"/>
                  <a:gd name="T12" fmla="+- 0 2126 595"/>
                  <a:gd name="T13" fmla="*/ T12 w 1932"/>
                  <a:gd name="T14" fmla="+- 0 1454 1111"/>
                  <a:gd name="T15" fmla="*/ 1454 h 641"/>
                  <a:gd name="T16" fmla="+- 0 2028 595"/>
                  <a:gd name="T17" fmla="*/ T16 w 1932"/>
                  <a:gd name="T18" fmla="+- 0 1526 1111"/>
                  <a:gd name="T19" fmla="*/ 1526 h 641"/>
                  <a:gd name="T20" fmla="+- 0 1841 595"/>
                  <a:gd name="T21" fmla="*/ T20 w 1932"/>
                  <a:gd name="T22" fmla="+- 0 1632 1111"/>
                  <a:gd name="T23" fmla="*/ 1632 h 641"/>
                  <a:gd name="T24" fmla="+- 0 1750 595"/>
                  <a:gd name="T25" fmla="*/ T24 w 1932"/>
                  <a:gd name="T26" fmla="+- 0 1678 1111"/>
                  <a:gd name="T27" fmla="*/ 1678 h 641"/>
                  <a:gd name="T28" fmla="+- 0 2062 595"/>
                  <a:gd name="T29" fmla="*/ T28 w 1932"/>
                  <a:gd name="T30" fmla="+- 0 1678 1111"/>
                  <a:gd name="T31" fmla="*/ 1678 h 641"/>
                  <a:gd name="T32" fmla="+- 0 2167 595"/>
                  <a:gd name="T33" fmla="*/ T32 w 1932"/>
                  <a:gd name="T34" fmla="+- 0 1603 1111"/>
                  <a:gd name="T35" fmla="*/ 1603 h 641"/>
                  <a:gd name="T36" fmla="+- 0 2407 595"/>
                  <a:gd name="T37" fmla="*/ T36 w 1932"/>
                  <a:gd name="T38" fmla="+- 0 1452 1111"/>
                  <a:gd name="T39" fmla="*/ 1452 h 641"/>
                  <a:gd name="T40" fmla="+- 0 2458 595"/>
                  <a:gd name="T41" fmla="*/ T40 w 1932"/>
                  <a:gd name="T42" fmla="+- 0 1421 1111"/>
                  <a:gd name="T43" fmla="*/ 1421 h 641"/>
                  <a:gd name="T44" fmla="+- 0 2354 595"/>
                  <a:gd name="T45" fmla="*/ T44 w 1932"/>
                  <a:gd name="T46" fmla="+- 0 1421 1111"/>
                  <a:gd name="T47" fmla="*/ 1421 h 641"/>
                  <a:gd name="T48" fmla="+- 0 2318 595"/>
                  <a:gd name="T49" fmla="*/ T48 w 1932"/>
                  <a:gd name="T50" fmla="+- 0 1418 1111"/>
                  <a:gd name="T51" fmla="*/ 1418 h 641"/>
                  <a:gd name="T52" fmla="+- 0 2256 595"/>
                  <a:gd name="T53" fmla="*/ T52 w 1932"/>
                  <a:gd name="T54" fmla="+- 0 1411 1111"/>
                  <a:gd name="T55" fmla="*/ 1411 h 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1932" h="641">
                    <a:moveTo>
                      <a:pt x="1661" y="300"/>
                    </a:moveTo>
                    <a:lnTo>
                      <a:pt x="1620" y="331"/>
                    </a:lnTo>
                    <a:lnTo>
                      <a:pt x="1579" y="341"/>
                    </a:lnTo>
                    <a:lnTo>
                      <a:pt x="1531" y="343"/>
                    </a:lnTo>
                    <a:lnTo>
                      <a:pt x="1433" y="415"/>
                    </a:lnTo>
                    <a:lnTo>
                      <a:pt x="1246" y="521"/>
                    </a:lnTo>
                    <a:lnTo>
                      <a:pt x="1155" y="567"/>
                    </a:lnTo>
                    <a:lnTo>
                      <a:pt x="1467" y="567"/>
                    </a:lnTo>
                    <a:lnTo>
                      <a:pt x="1572" y="492"/>
                    </a:lnTo>
                    <a:lnTo>
                      <a:pt x="1812" y="341"/>
                    </a:lnTo>
                    <a:lnTo>
                      <a:pt x="1863" y="310"/>
                    </a:lnTo>
                    <a:lnTo>
                      <a:pt x="1759" y="310"/>
                    </a:lnTo>
                    <a:lnTo>
                      <a:pt x="1723" y="307"/>
                    </a:lnTo>
                    <a:lnTo>
                      <a:pt x="1661" y="300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87" name="Freeform 261"/>
              <p:cNvSpPr>
                <a:spLocks/>
              </p:cNvSpPr>
              <p:nvPr/>
            </p:nvSpPr>
            <p:spPr bwMode="auto">
              <a:xfrm>
                <a:off x="595" y="1111"/>
                <a:ext cx="1932" cy="641"/>
              </a:xfrm>
              <a:custGeom>
                <a:avLst/>
                <a:gdLst>
                  <a:gd name="T0" fmla="+- 0 1752 595"/>
                  <a:gd name="T1" fmla="*/ T0 w 1932"/>
                  <a:gd name="T2" fmla="+- 0 1392 1111"/>
                  <a:gd name="T3" fmla="*/ 1392 h 641"/>
                  <a:gd name="T4" fmla="+- 0 1656 595"/>
                  <a:gd name="T5" fmla="*/ T4 w 1932"/>
                  <a:gd name="T6" fmla="+- 0 1466 1111"/>
                  <a:gd name="T7" fmla="*/ 1466 h 641"/>
                  <a:gd name="T8" fmla="+- 0 1548 595"/>
                  <a:gd name="T9" fmla="*/ T8 w 1932"/>
                  <a:gd name="T10" fmla="+- 0 1546 1111"/>
                  <a:gd name="T11" fmla="*/ 1546 h 641"/>
                  <a:gd name="T12" fmla="+- 0 1787 595"/>
                  <a:gd name="T13" fmla="*/ T12 w 1932"/>
                  <a:gd name="T14" fmla="+- 0 1546 1111"/>
                  <a:gd name="T15" fmla="*/ 1546 h 641"/>
                  <a:gd name="T16" fmla="+- 0 1874 595"/>
                  <a:gd name="T17" fmla="*/ T16 w 1932"/>
                  <a:gd name="T18" fmla="+- 0 1488 1111"/>
                  <a:gd name="T19" fmla="*/ 1488 h 641"/>
                  <a:gd name="T20" fmla="+- 0 1956 595"/>
                  <a:gd name="T21" fmla="*/ T20 w 1932"/>
                  <a:gd name="T22" fmla="+- 0 1433 1111"/>
                  <a:gd name="T23" fmla="*/ 1433 h 641"/>
                  <a:gd name="T24" fmla="+- 0 1939 595"/>
                  <a:gd name="T25" fmla="*/ T24 w 1932"/>
                  <a:gd name="T26" fmla="+- 0 1421 1111"/>
                  <a:gd name="T27" fmla="*/ 1421 h 641"/>
                  <a:gd name="T28" fmla="+- 0 1834 595"/>
                  <a:gd name="T29" fmla="*/ T28 w 1932"/>
                  <a:gd name="T30" fmla="+- 0 1421 1111"/>
                  <a:gd name="T31" fmla="*/ 1421 h 641"/>
                  <a:gd name="T32" fmla="+- 0 1788 595"/>
                  <a:gd name="T33" fmla="*/ T32 w 1932"/>
                  <a:gd name="T34" fmla="+- 0 1411 1111"/>
                  <a:gd name="T35" fmla="*/ 1411 h 641"/>
                  <a:gd name="T36" fmla="+- 0 1752 595"/>
                  <a:gd name="T37" fmla="*/ T36 w 1932"/>
                  <a:gd name="T38" fmla="+- 0 1392 1111"/>
                  <a:gd name="T39" fmla="*/ 1392 h 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932" h="641">
                    <a:moveTo>
                      <a:pt x="1157" y="281"/>
                    </a:moveTo>
                    <a:lnTo>
                      <a:pt x="1061" y="355"/>
                    </a:lnTo>
                    <a:lnTo>
                      <a:pt x="953" y="435"/>
                    </a:lnTo>
                    <a:lnTo>
                      <a:pt x="1192" y="435"/>
                    </a:lnTo>
                    <a:lnTo>
                      <a:pt x="1279" y="377"/>
                    </a:lnTo>
                    <a:lnTo>
                      <a:pt x="1361" y="322"/>
                    </a:lnTo>
                    <a:lnTo>
                      <a:pt x="1344" y="310"/>
                    </a:lnTo>
                    <a:lnTo>
                      <a:pt x="1239" y="310"/>
                    </a:lnTo>
                    <a:lnTo>
                      <a:pt x="1193" y="300"/>
                    </a:lnTo>
                    <a:lnTo>
                      <a:pt x="1157" y="281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88" name="Freeform 260"/>
              <p:cNvSpPr>
                <a:spLocks/>
              </p:cNvSpPr>
              <p:nvPr/>
            </p:nvSpPr>
            <p:spPr bwMode="auto">
              <a:xfrm>
                <a:off x="595" y="1111"/>
                <a:ext cx="1932" cy="641"/>
              </a:xfrm>
              <a:custGeom>
                <a:avLst/>
                <a:gdLst>
                  <a:gd name="T0" fmla="+- 0 1925 595"/>
                  <a:gd name="T1" fmla="*/ T0 w 1932"/>
                  <a:gd name="T2" fmla="+- 0 1411 1111"/>
                  <a:gd name="T3" fmla="*/ 1411 h 641"/>
                  <a:gd name="T4" fmla="+- 0 1886 595"/>
                  <a:gd name="T5" fmla="*/ T4 w 1932"/>
                  <a:gd name="T6" fmla="+- 0 1421 1111"/>
                  <a:gd name="T7" fmla="*/ 1421 h 641"/>
                  <a:gd name="T8" fmla="+- 0 1939 595"/>
                  <a:gd name="T9" fmla="*/ T8 w 1932"/>
                  <a:gd name="T10" fmla="+- 0 1421 1111"/>
                  <a:gd name="T11" fmla="*/ 1421 h 641"/>
                  <a:gd name="T12" fmla="+- 0 1925 595"/>
                  <a:gd name="T13" fmla="*/ T12 w 1932"/>
                  <a:gd name="T14" fmla="+- 0 1411 1111"/>
                  <a:gd name="T15" fmla="*/ 1411 h 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32" h="641">
                    <a:moveTo>
                      <a:pt x="1330" y="300"/>
                    </a:moveTo>
                    <a:lnTo>
                      <a:pt x="1291" y="310"/>
                    </a:lnTo>
                    <a:lnTo>
                      <a:pt x="1344" y="310"/>
                    </a:lnTo>
                    <a:lnTo>
                      <a:pt x="1330" y="300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89" name="Freeform 259"/>
              <p:cNvSpPr>
                <a:spLocks/>
              </p:cNvSpPr>
              <p:nvPr/>
            </p:nvSpPr>
            <p:spPr bwMode="auto">
              <a:xfrm>
                <a:off x="595" y="1111"/>
                <a:ext cx="1932" cy="641"/>
              </a:xfrm>
              <a:custGeom>
                <a:avLst/>
                <a:gdLst>
                  <a:gd name="T0" fmla="+- 0 2489 595"/>
                  <a:gd name="T1" fmla="*/ T0 w 1932"/>
                  <a:gd name="T2" fmla="+- 0 1375 1111"/>
                  <a:gd name="T3" fmla="*/ 1375 h 641"/>
                  <a:gd name="T4" fmla="+- 0 2472 595"/>
                  <a:gd name="T5" fmla="*/ T4 w 1932"/>
                  <a:gd name="T6" fmla="+- 0 1385 1111"/>
                  <a:gd name="T7" fmla="*/ 1385 h 641"/>
                  <a:gd name="T8" fmla="+- 0 2448 595"/>
                  <a:gd name="T9" fmla="*/ T8 w 1932"/>
                  <a:gd name="T10" fmla="+- 0 1399 1111"/>
                  <a:gd name="T11" fmla="*/ 1399 h 641"/>
                  <a:gd name="T12" fmla="+- 0 2407 595"/>
                  <a:gd name="T13" fmla="*/ T12 w 1932"/>
                  <a:gd name="T14" fmla="+- 0 1411 1111"/>
                  <a:gd name="T15" fmla="*/ 1411 h 641"/>
                  <a:gd name="T16" fmla="+- 0 2354 595"/>
                  <a:gd name="T17" fmla="*/ T16 w 1932"/>
                  <a:gd name="T18" fmla="+- 0 1421 1111"/>
                  <a:gd name="T19" fmla="*/ 1421 h 641"/>
                  <a:gd name="T20" fmla="+- 0 2458 595"/>
                  <a:gd name="T21" fmla="*/ T20 w 1932"/>
                  <a:gd name="T22" fmla="+- 0 1421 1111"/>
                  <a:gd name="T23" fmla="*/ 1421 h 641"/>
                  <a:gd name="T24" fmla="+- 0 2527 595"/>
                  <a:gd name="T25" fmla="*/ T24 w 1932"/>
                  <a:gd name="T26" fmla="+- 0 1378 1111"/>
                  <a:gd name="T27" fmla="*/ 1378 h 641"/>
                  <a:gd name="T28" fmla="+- 0 2489 595"/>
                  <a:gd name="T29" fmla="*/ T28 w 1932"/>
                  <a:gd name="T30" fmla="+- 0 1375 1111"/>
                  <a:gd name="T31" fmla="*/ 1375 h 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932" h="641">
                    <a:moveTo>
                      <a:pt x="1894" y="264"/>
                    </a:moveTo>
                    <a:lnTo>
                      <a:pt x="1877" y="274"/>
                    </a:lnTo>
                    <a:lnTo>
                      <a:pt x="1853" y="288"/>
                    </a:lnTo>
                    <a:lnTo>
                      <a:pt x="1812" y="300"/>
                    </a:lnTo>
                    <a:lnTo>
                      <a:pt x="1759" y="310"/>
                    </a:lnTo>
                    <a:lnTo>
                      <a:pt x="1863" y="310"/>
                    </a:lnTo>
                    <a:lnTo>
                      <a:pt x="1932" y="267"/>
                    </a:lnTo>
                    <a:lnTo>
                      <a:pt x="1894" y="264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90" name="Freeform 258"/>
              <p:cNvSpPr>
                <a:spLocks/>
              </p:cNvSpPr>
              <p:nvPr/>
            </p:nvSpPr>
            <p:spPr bwMode="auto">
              <a:xfrm>
                <a:off x="595" y="1111"/>
                <a:ext cx="1932" cy="641"/>
              </a:xfrm>
              <a:custGeom>
                <a:avLst/>
                <a:gdLst>
                  <a:gd name="T0" fmla="+- 0 1543 595"/>
                  <a:gd name="T1" fmla="*/ T0 w 1932"/>
                  <a:gd name="T2" fmla="+- 0 1265 1111"/>
                  <a:gd name="T3" fmla="*/ 1265 h 641"/>
                  <a:gd name="T4" fmla="+- 0 1512 595"/>
                  <a:gd name="T5" fmla="*/ T4 w 1932"/>
                  <a:gd name="T6" fmla="+- 0 1279 1111"/>
                  <a:gd name="T7" fmla="*/ 1279 h 641"/>
                  <a:gd name="T8" fmla="+- 0 1476 595"/>
                  <a:gd name="T9" fmla="*/ T8 w 1932"/>
                  <a:gd name="T10" fmla="+- 0 1284 1111"/>
                  <a:gd name="T11" fmla="*/ 1284 h 641"/>
                  <a:gd name="T12" fmla="+- 0 1385 595"/>
                  <a:gd name="T13" fmla="*/ T12 w 1932"/>
                  <a:gd name="T14" fmla="+- 0 1342 1111"/>
                  <a:gd name="T15" fmla="*/ 1342 h 641"/>
                  <a:gd name="T16" fmla="+- 0 1298 595"/>
                  <a:gd name="T17" fmla="*/ T16 w 1932"/>
                  <a:gd name="T18" fmla="+- 0 1392 1111"/>
                  <a:gd name="T19" fmla="*/ 1392 h 641"/>
                  <a:gd name="T20" fmla="+- 0 1564 595"/>
                  <a:gd name="T21" fmla="*/ T20 w 1932"/>
                  <a:gd name="T22" fmla="+- 0 1392 1111"/>
                  <a:gd name="T23" fmla="*/ 1392 h 641"/>
                  <a:gd name="T24" fmla="+- 0 1608 595"/>
                  <a:gd name="T25" fmla="*/ T24 w 1932"/>
                  <a:gd name="T26" fmla="+- 0 1363 1111"/>
                  <a:gd name="T27" fmla="*/ 1363 h 641"/>
                  <a:gd name="T28" fmla="+- 0 1589 595"/>
                  <a:gd name="T29" fmla="*/ T28 w 1932"/>
                  <a:gd name="T30" fmla="+- 0 1349 1111"/>
                  <a:gd name="T31" fmla="*/ 1349 h 641"/>
                  <a:gd name="T32" fmla="+- 0 1574 595"/>
                  <a:gd name="T33" fmla="*/ T32 w 1932"/>
                  <a:gd name="T34" fmla="+- 0 1330 1111"/>
                  <a:gd name="T35" fmla="*/ 1330 h 641"/>
                  <a:gd name="T36" fmla="+- 0 1558 595"/>
                  <a:gd name="T37" fmla="*/ T36 w 1932"/>
                  <a:gd name="T38" fmla="+- 0 1301 1111"/>
                  <a:gd name="T39" fmla="*/ 1301 h 641"/>
                  <a:gd name="T40" fmla="+- 0 1543 595"/>
                  <a:gd name="T41" fmla="*/ T40 w 1932"/>
                  <a:gd name="T42" fmla="+- 0 1265 1111"/>
                  <a:gd name="T43" fmla="*/ 1265 h 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932" h="641">
                    <a:moveTo>
                      <a:pt x="948" y="154"/>
                    </a:moveTo>
                    <a:lnTo>
                      <a:pt x="917" y="168"/>
                    </a:lnTo>
                    <a:lnTo>
                      <a:pt x="881" y="173"/>
                    </a:lnTo>
                    <a:lnTo>
                      <a:pt x="790" y="231"/>
                    </a:lnTo>
                    <a:lnTo>
                      <a:pt x="703" y="281"/>
                    </a:lnTo>
                    <a:lnTo>
                      <a:pt x="969" y="281"/>
                    </a:lnTo>
                    <a:lnTo>
                      <a:pt x="1013" y="252"/>
                    </a:lnTo>
                    <a:lnTo>
                      <a:pt x="994" y="238"/>
                    </a:lnTo>
                    <a:lnTo>
                      <a:pt x="979" y="219"/>
                    </a:lnTo>
                    <a:lnTo>
                      <a:pt x="963" y="190"/>
                    </a:lnTo>
                    <a:lnTo>
                      <a:pt x="948" y="154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91" name="Freeform 257"/>
              <p:cNvSpPr>
                <a:spLocks/>
              </p:cNvSpPr>
              <p:nvPr/>
            </p:nvSpPr>
            <p:spPr bwMode="auto">
              <a:xfrm>
                <a:off x="595" y="1111"/>
                <a:ext cx="1932" cy="641"/>
              </a:xfrm>
              <a:custGeom>
                <a:avLst/>
                <a:gdLst>
                  <a:gd name="T0" fmla="+- 0 1368 595"/>
                  <a:gd name="T1" fmla="*/ T0 w 1932"/>
                  <a:gd name="T2" fmla="+- 0 1111 1111"/>
                  <a:gd name="T3" fmla="*/ 1111 h 641"/>
                  <a:gd name="T4" fmla="+- 0 1342 595"/>
                  <a:gd name="T5" fmla="*/ T4 w 1932"/>
                  <a:gd name="T6" fmla="+- 0 1152 1111"/>
                  <a:gd name="T7" fmla="*/ 1152 h 641"/>
                  <a:gd name="T8" fmla="+- 0 1284 595"/>
                  <a:gd name="T9" fmla="*/ T8 w 1932"/>
                  <a:gd name="T10" fmla="+- 0 1226 1111"/>
                  <a:gd name="T11" fmla="*/ 1226 h 641"/>
                  <a:gd name="T12" fmla="+- 0 1229 595"/>
                  <a:gd name="T13" fmla="*/ T12 w 1932"/>
                  <a:gd name="T14" fmla="+- 0 1274 1111"/>
                  <a:gd name="T15" fmla="*/ 1274 h 641"/>
                  <a:gd name="T16" fmla="+- 0 1304 595"/>
                  <a:gd name="T17" fmla="*/ T16 w 1932"/>
                  <a:gd name="T18" fmla="+- 0 1274 1111"/>
                  <a:gd name="T19" fmla="*/ 1274 h 641"/>
                  <a:gd name="T20" fmla="+- 0 1382 595"/>
                  <a:gd name="T21" fmla="*/ T20 w 1932"/>
                  <a:gd name="T22" fmla="+- 0 1214 1111"/>
                  <a:gd name="T23" fmla="*/ 1214 h 641"/>
                  <a:gd name="T24" fmla="+- 0 1380 595"/>
                  <a:gd name="T25" fmla="*/ T24 w 1932"/>
                  <a:gd name="T26" fmla="+- 0 1193 1111"/>
                  <a:gd name="T27" fmla="*/ 1193 h 641"/>
                  <a:gd name="T28" fmla="+- 0 1382 595"/>
                  <a:gd name="T29" fmla="*/ T28 w 1932"/>
                  <a:gd name="T30" fmla="+- 0 1157 1111"/>
                  <a:gd name="T31" fmla="*/ 1157 h 641"/>
                  <a:gd name="T32" fmla="+- 0 1392 595"/>
                  <a:gd name="T33" fmla="*/ T32 w 1932"/>
                  <a:gd name="T34" fmla="+- 0 1123 1111"/>
                  <a:gd name="T35" fmla="*/ 1123 h 641"/>
                  <a:gd name="T36" fmla="+- 0 1368 595"/>
                  <a:gd name="T37" fmla="*/ T36 w 1932"/>
                  <a:gd name="T38" fmla="+- 0 1111 1111"/>
                  <a:gd name="T39" fmla="*/ 1111 h 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932" h="641">
                    <a:moveTo>
                      <a:pt x="773" y="0"/>
                    </a:moveTo>
                    <a:lnTo>
                      <a:pt x="747" y="41"/>
                    </a:lnTo>
                    <a:lnTo>
                      <a:pt x="689" y="115"/>
                    </a:lnTo>
                    <a:lnTo>
                      <a:pt x="634" y="163"/>
                    </a:lnTo>
                    <a:lnTo>
                      <a:pt x="709" y="163"/>
                    </a:lnTo>
                    <a:lnTo>
                      <a:pt x="787" y="103"/>
                    </a:lnTo>
                    <a:lnTo>
                      <a:pt x="785" y="82"/>
                    </a:lnTo>
                    <a:lnTo>
                      <a:pt x="787" y="46"/>
                    </a:lnTo>
                    <a:lnTo>
                      <a:pt x="797" y="12"/>
                    </a:lnTo>
                    <a:lnTo>
                      <a:pt x="773" y="0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92" name="Freeform 256"/>
              <p:cNvSpPr>
                <a:spLocks/>
              </p:cNvSpPr>
              <p:nvPr/>
            </p:nvSpPr>
            <p:spPr bwMode="auto">
              <a:xfrm>
                <a:off x="595" y="1111"/>
                <a:ext cx="1932" cy="641"/>
              </a:xfrm>
              <a:custGeom>
                <a:avLst/>
                <a:gdLst>
                  <a:gd name="T0" fmla="+- 0 838 595"/>
                  <a:gd name="T1" fmla="*/ T0 w 1932"/>
                  <a:gd name="T2" fmla="+- 0 1154 1111"/>
                  <a:gd name="T3" fmla="*/ 1154 h 641"/>
                  <a:gd name="T4" fmla="+- 0 778 595"/>
                  <a:gd name="T5" fmla="*/ T4 w 1932"/>
                  <a:gd name="T6" fmla="+- 0 1200 1111"/>
                  <a:gd name="T7" fmla="*/ 1200 h 641"/>
                  <a:gd name="T8" fmla="+- 0 994 595"/>
                  <a:gd name="T9" fmla="*/ T8 w 1932"/>
                  <a:gd name="T10" fmla="+- 0 1200 1111"/>
                  <a:gd name="T11" fmla="*/ 1200 h 641"/>
                  <a:gd name="T12" fmla="+- 0 979 595"/>
                  <a:gd name="T13" fmla="*/ T12 w 1932"/>
                  <a:gd name="T14" fmla="+- 0 1195 1111"/>
                  <a:gd name="T15" fmla="*/ 1195 h 641"/>
                  <a:gd name="T16" fmla="+- 0 838 595"/>
                  <a:gd name="T17" fmla="*/ T16 w 1932"/>
                  <a:gd name="T18" fmla="+- 0 1154 1111"/>
                  <a:gd name="T19" fmla="*/ 1154 h 6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32" h="641">
                    <a:moveTo>
                      <a:pt x="243" y="43"/>
                    </a:moveTo>
                    <a:lnTo>
                      <a:pt x="183" y="89"/>
                    </a:lnTo>
                    <a:lnTo>
                      <a:pt x="399" y="89"/>
                    </a:lnTo>
                    <a:lnTo>
                      <a:pt x="384" y="84"/>
                    </a:lnTo>
                    <a:lnTo>
                      <a:pt x="243" y="43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62" name="Group 245"/>
            <p:cNvGrpSpPr>
              <a:grpSpLocks/>
            </p:cNvGrpSpPr>
            <p:nvPr/>
          </p:nvGrpSpPr>
          <p:grpSpPr bwMode="auto">
            <a:xfrm>
              <a:off x="1889" y="1385"/>
              <a:ext cx="1450" cy="900"/>
              <a:chOff x="1889" y="1385"/>
              <a:chExt cx="1450" cy="900"/>
            </a:xfrm>
          </p:grpSpPr>
          <p:sp>
            <p:nvSpPr>
              <p:cNvPr id="3177" name="Freeform 254"/>
              <p:cNvSpPr>
                <a:spLocks/>
              </p:cNvSpPr>
              <p:nvPr/>
            </p:nvSpPr>
            <p:spPr bwMode="auto">
              <a:xfrm>
                <a:off x="1889" y="1385"/>
                <a:ext cx="1450" cy="900"/>
              </a:xfrm>
              <a:custGeom>
                <a:avLst/>
                <a:gdLst>
                  <a:gd name="T0" fmla="+- 0 2160 1889"/>
                  <a:gd name="T1" fmla="*/ T0 w 1450"/>
                  <a:gd name="T2" fmla="+- 0 1990 1385"/>
                  <a:gd name="T3" fmla="*/ 1990 h 900"/>
                  <a:gd name="T4" fmla="+- 0 2129 1889"/>
                  <a:gd name="T5" fmla="*/ T4 w 1450"/>
                  <a:gd name="T6" fmla="+- 0 2004 1385"/>
                  <a:gd name="T7" fmla="*/ 2004 h 900"/>
                  <a:gd name="T8" fmla="+- 0 2078 1889"/>
                  <a:gd name="T9" fmla="*/ T8 w 1450"/>
                  <a:gd name="T10" fmla="+- 0 2018 1385"/>
                  <a:gd name="T11" fmla="*/ 2018 h 900"/>
                  <a:gd name="T12" fmla="+- 0 1982 1889"/>
                  <a:gd name="T13" fmla="*/ T12 w 1450"/>
                  <a:gd name="T14" fmla="+- 0 2023 1385"/>
                  <a:gd name="T15" fmla="*/ 2023 h 900"/>
                  <a:gd name="T16" fmla="+- 0 1889 1889"/>
                  <a:gd name="T17" fmla="*/ T16 w 1450"/>
                  <a:gd name="T18" fmla="+- 0 2023 1385"/>
                  <a:gd name="T19" fmla="*/ 2023 h 900"/>
                  <a:gd name="T20" fmla="+- 0 2004 1889"/>
                  <a:gd name="T21" fmla="*/ T20 w 1450"/>
                  <a:gd name="T22" fmla="+- 0 2093 1385"/>
                  <a:gd name="T23" fmla="*/ 2093 h 900"/>
                  <a:gd name="T24" fmla="+- 0 2203 1889"/>
                  <a:gd name="T25" fmla="*/ T24 w 1450"/>
                  <a:gd name="T26" fmla="+- 0 2206 1385"/>
                  <a:gd name="T27" fmla="*/ 2206 h 900"/>
                  <a:gd name="T28" fmla="+- 0 2328 1889"/>
                  <a:gd name="T29" fmla="*/ T28 w 1450"/>
                  <a:gd name="T30" fmla="+- 0 2285 1385"/>
                  <a:gd name="T31" fmla="*/ 2285 h 900"/>
                  <a:gd name="T32" fmla="+- 0 2609 1889"/>
                  <a:gd name="T33" fmla="*/ T32 w 1450"/>
                  <a:gd name="T34" fmla="+- 0 2124 1385"/>
                  <a:gd name="T35" fmla="*/ 2124 h 900"/>
                  <a:gd name="T36" fmla="+- 0 2683 1889"/>
                  <a:gd name="T37" fmla="*/ T36 w 1450"/>
                  <a:gd name="T38" fmla="+- 0 2078 1385"/>
                  <a:gd name="T39" fmla="*/ 2078 h 900"/>
                  <a:gd name="T40" fmla="+- 0 2338 1889"/>
                  <a:gd name="T41" fmla="*/ T40 w 1450"/>
                  <a:gd name="T42" fmla="+- 0 2078 1385"/>
                  <a:gd name="T43" fmla="*/ 2078 h 900"/>
                  <a:gd name="T44" fmla="+- 0 2309 1889"/>
                  <a:gd name="T45" fmla="*/ T44 w 1450"/>
                  <a:gd name="T46" fmla="+- 0 2052 1385"/>
                  <a:gd name="T47" fmla="*/ 2052 h 900"/>
                  <a:gd name="T48" fmla="+- 0 2270 1889"/>
                  <a:gd name="T49" fmla="*/ T48 w 1450"/>
                  <a:gd name="T50" fmla="+- 0 2023 1385"/>
                  <a:gd name="T51" fmla="*/ 2023 h 900"/>
                  <a:gd name="T52" fmla="+- 0 2227 1889"/>
                  <a:gd name="T53" fmla="*/ T52 w 1450"/>
                  <a:gd name="T54" fmla="+- 0 2004 1385"/>
                  <a:gd name="T55" fmla="*/ 2004 h 900"/>
                  <a:gd name="T56" fmla="+- 0 2160 1889"/>
                  <a:gd name="T57" fmla="*/ T56 w 1450"/>
                  <a:gd name="T58" fmla="+- 0 1990 1385"/>
                  <a:gd name="T59" fmla="*/ 1990 h 9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450" h="900">
                    <a:moveTo>
                      <a:pt x="271" y="605"/>
                    </a:moveTo>
                    <a:lnTo>
                      <a:pt x="240" y="619"/>
                    </a:lnTo>
                    <a:lnTo>
                      <a:pt x="189" y="633"/>
                    </a:lnTo>
                    <a:lnTo>
                      <a:pt x="93" y="638"/>
                    </a:lnTo>
                    <a:lnTo>
                      <a:pt x="0" y="638"/>
                    </a:lnTo>
                    <a:lnTo>
                      <a:pt x="115" y="708"/>
                    </a:lnTo>
                    <a:lnTo>
                      <a:pt x="314" y="821"/>
                    </a:lnTo>
                    <a:lnTo>
                      <a:pt x="439" y="900"/>
                    </a:lnTo>
                    <a:lnTo>
                      <a:pt x="720" y="739"/>
                    </a:lnTo>
                    <a:lnTo>
                      <a:pt x="794" y="693"/>
                    </a:lnTo>
                    <a:lnTo>
                      <a:pt x="449" y="693"/>
                    </a:lnTo>
                    <a:lnTo>
                      <a:pt x="420" y="667"/>
                    </a:lnTo>
                    <a:lnTo>
                      <a:pt x="381" y="638"/>
                    </a:lnTo>
                    <a:lnTo>
                      <a:pt x="338" y="619"/>
                    </a:lnTo>
                    <a:lnTo>
                      <a:pt x="271" y="605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78" name="Freeform 253"/>
              <p:cNvSpPr>
                <a:spLocks/>
              </p:cNvSpPr>
              <p:nvPr/>
            </p:nvSpPr>
            <p:spPr bwMode="auto">
              <a:xfrm>
                <a:off x="1889" y="1385"/>
                <a:ext cx="1450" cy="900"/>
              </a:xfrm>
              <a:custGeom>
                <a:avLst/>
                <a:gdLst>
                  <a:gd name="T0" fmla="+- 0 2823 1889"/>
                  <a:gd name="T1" fmla="*/ T0 w 1450"/>
                  <a:gd name="T2" fmla="+- 0 1757 1385"/>
                  <a:gd name="T3" fmla="*/ 1757 h 900"/>
                  <a:gd name="T4" fmla="+- 0 2412 1889"/>
                  <a:gd name="T5" fmla="*/ T4 w 1450"/>
                  <a:gd name="T6" fmla="+- 0 1757 1385"/>
                  <a:gd name="T7" fmla="*/ 1757 h 900"/>
                  <a:gd name="T8" fmla="+- 0 2438 1889"/>
                  <a:gd name="T9" fmla="*/ T8 w 1450"/>
                  <a:gd name="T10" fmla="+- 0 1788 1385"/>
                  <a:gd name="T11" fmla="*/ 1788 h 900"/>
                  <a:gd name="T12" fmla="+- 0 2479 1889"/>
                  <a:gd name="T13" fmla="*/ T12 w 1450"/>
                  <a:gd name="T14" fmla="+- 0 1824 1385"/>
                  <a:gd name="T15" fmla="*/ 1824 h 900"/>
                  <a:gd name="T16" fmla="+- 0 2546 1889"/>
                  <a:gd name="T17" fmla="*/ T16 w 1450"/>
                  <a:gd name="T18" fmla="+- 0 1870 1385"/>
                  <a:gd name="T19" fmla="*/ 1870 h 900"/>
                  <a:gd name="T20" fmla="+- 0 2606 1889"/>
                  <a:gd name="T21" fmla="*/ T20 w 1450"/>
                  <a:gd name="T22" fmla="+- 0 1898 1385"/>
                  <a:gd name="T23" fmla="*/ 1898 h 900"/>
                  <a:gd name="T24" fmla="+- 0 2686 1889"/>
                  <a:gd name="T25" fmla="*/ T24 w 1450"/>
                  <a:gd name="T26" fmla="+- 0 1930 1385"/>
                  <a:gd name="T27" fmla="*/ 1930 h 900"/>
                  <a:gd name="T28" fmla="+- 0 2736 1889"/>
                  <a:gd name="T29" fmla="*/ T28 w 1450"/>
                  <a:gd name="T30" fmla="+- 0 1951 1385"/>
                  <a:gd name="T31" fmla="*/ 1951 h 900"/>
                  <a:gd name="T32" fmla="+- 0 2794 1889"/>
                  <a:gd name="T33" fmla="*/ T32 w 1450"/>
                  <a:gd name="T34" fmla="+- 0 1968 1385"/>
                  <a:gd name="T35" fmla="*/ 1968 h 900"/>
                  <a:gd name="T36" fmla="+- 0 2681 1889"/>
                  <a:gd name="T37" fmla="*/ T36 w 1450"/>
                  <a:gd name="T38" fmla="+- 0 1987 1385"/>
                  <a:gd name="T39" fmla="*/ 1987 h 900"/>
                  <a:gd name="T40" fmla="+- 0 2602 1889"/>
                  <a:gd name="T41" fmla="*/ T40 w 1450"/>
                  <a:gd name="T42" fmla="+- 0 1994 1385"/>
                  <a:gd name="T43" fmla="*/ 1994 h 900"/>
                  <a:gd name="T44" fmla="+- 0 2525 1889"/>
                  <a:gd name="T45" fmla="*/ T44 w 1450"/>
                  <a:gd name="T46" fmla="+- 0 2006 1385"/>
                  <a:gd name="T47" fmla="*/ 2006 h 900"/>
                  <a:gd name="T48" fmla="+- 0 2453 1889"/>
                  <a:gd name="T49" fmla="*/ T48 w 1450"/>
                  <a:gd name="T50" fmla="+- 0 2026 1385"/>
                  <a:gd name="T51" fmla="*/ 2026 h 900"/>
                  <a:gd name="T52" fmla="+- 0 2388 1889"/>
                  <a:gd name="T53" fmla="*/ T52 w 1450"/>
                  <a:gd name="T54" fmla="+- 0 2052 1385"/>
                  <a:gd name="T55" fmla="*/ 2052 h 900"/>
                  <a:gd name="T56" fmla="+- 0 2338 1889"/>
                  <a:gd name="T57" fmla="*/ T56 w 1450"/>
                  <a:gd name="T58" fmla="+- 0 2078 1385"/>
                  <a:gd name="T59" fmla="*/ 2078 h 900"/>
                  <a:gd name="T60" fmla="+- 0 2683 1889"/>
                  <a:gd name="T61" fmla="*/ T60 w 1450"/>
                  <a:gd name="T62" fmla="+- 0 2078 1385"/>
                  <a:gd name="T63" fmla="*/ 2078 h 900"/>
                  <a:gd name="T64" fmla="+- 0 2844 1889"/>
                  <a:gd name="T65" fmla="*/ T64 w 1450"/>
                  <a:gd name="T66" fmla="+- 0 1980 1385"/>
                  <a:gd name="T67" fmla="*/ 1980 h 900"/>
                  <a:gd name="T68" fmla="+- 0 3072 1889"/>
                  <a:gd name="T69" fmla="*/ T68 w 1450"/>
                  <a:gd name="T70" fmla="+- 0 1822 1385"/>
                  <a:gd name="T71" fmla="*/ 1822 h 900"/>
                  <a:gd name="T72" fmla="+- 0 2966 1889"/>
                  <a:gd name="T73" fmla="*/ T72 w 1450"/>
                  <a:gd name="T74" fmla="+- 0 1822 1385"/>
                  <a:gd name="T75" fmla="*/ 1822 h 900"/>
                  <a:gd name="T76" fmla="+- 0 2928 1889"/>
                  <a:gd name="T77" fmla="*/ T76 w 1450"/>
                  <a:gd name="T78" fmla="+- 0 1817 1385"/>
                  <a:gd name="T79" fmla="*/ 1817 h 900"/>
                  <a:gd name="T80" fmla="+- 0 2904 1889"/>
                  <a:gd name="T81" fmla="*/ T80 w 1450"/>
                  <a:gd name="T82" fmla="+- 0 1800 1385"/>
                  <a:gd name="T83" fmla="*/ 1800 h 900"/>
                  <a:gd name="T84" fmla="+- 0 2890 1889"/>
                  <a:gd name="T85" fmla="*/ T84 w 1450"/>
                  <a:gd name="T86" fmla="+- 0 1778 1385"/>
                  <a:gd name="T87" fmla="*/ 1778 h 900"/>
                  <a:gd name="T88" fmla="+- 0 2893 1889"/>
                  <a:gd name="T89" fmla="*/ T88 w 1450"/>
                  <a:gd name="T90" fmla="+- 0 1764 1385"/>
                  <a:gd name="T91" fmla="*/ 1764 h 900"/>
                  <a:gd name="T92" fmla="+- 0 2861 1889"/>
                  <a:gd name="T93" fmla="*/ T92 w 1450"/>
                  <a:gd name="T94" fmla="+- 0 1764 1385"/>
                  <a:gd name="T95" fmla="*/ 1764 h 900"/>
                  <a:gd name="T96" fmla="+- 0 2830 1889"/>
                  <a:gd name="T97" fmla="*/ T96 w 1450"/>
                  <a:gd name="T98" fmla="+- 0 1762 1385"/>
                  <a:gd name="T99" fmla="*/ 1762 h 900"/>
                  <a:gd name="T100" fmla="+- 0 2823 1889"/>
                  <a:gd name="T101" fmla="*/ T100 w 1450"/>
                  <a:gd name="T102" fmla="+- 0 1757 1385"/>
                  <a:gd name="T103" fmla="*/ 1757 h 9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</a:cxnLst>
                <a:rect l="0" t="0" r="r" b="b"/>
                <a:pathLst>
                  <a:path w="1450" h="900">
                    <a:moveTo>
                      <a:pt x="934" y="372"/>
                    </a:moveTo>
                    <a:lnTo>
                      <a:pt x="523" y="372"/>
                    </a:lnTo>
                    <a:lnTo>
                      <a:pt x="549" y="403"/>
                    </a:lnTo>
                    <a:lnTo>
                      <a:pt x="590" y="439"/>
                    </a:lnTo>
                    <a:lnTo>
                      <a:pt x="657" y="485"/>
                    </a:lnTo>
                    <a:lnTo>
                      <a:pt x="717" y="513"/>
                    </a:lnTo>
                    <a:lnTo>
                      <a:pt x="797" y="545"/>
                    </a:lnTo>
                    <a:lnTo>
                      <a:pt x="847" y="566"/>
                    </a:lnTo>
                    <a:lnTo>
                      <a:pt x="905" y="583"/>
                    </a:lnTo>
                    <a:lnTo>
                      <a:pt x="792" y="602"/>
                    </a:lnTo>
                    <a:lnTo>
                      <a:pt x="713" y="609"/>
                    </a:lnTo>
                    <a:lnTo>
                      <a:pt x="636" y="621"/>
                    </a:lnTo>
                    <a:lnTo>
                      <a:pt x="564" y="641"/>
                    </a:lnTo>
                    <a:lnTo>
                      <a:pt x="499" y="667"/>
                    </a:lnTo>
                    <a:lnTo>
                      <a:pt x="449" y="693"/>
                    </a:lnTo>
                    <a:lnTo>
                      <a:pt x="794" y="693"/>
                    </a:lnTo>
                    <a:lnTo>
                      <a:pt x="955" y="595"/>
                    </a:lnTo>
                    <a:lnTo>
                      <a:pt x="1183" y="437"/>
                    </a:lnTo>
                    <a:lnTo>
                      <a:pt x="1077" y="437"/>
                    </a:lnTo>
                    <a:lnTo>
                      <a:pt x="1039" y="432"/>
                    </a:lnTo>
                    <a:lnTo>
                      <a:pt x="1015" y="415"/>
                    </a:lnTo>
                    <a:lnTo>
                      <a:pt x="1001" y="393"/>
                    </a:lnTo>
                    <a:lnTo>
                      <a:pt x="1004" y="379"/>
                    </a:lnTo>
                    <a:lnTo>
                      <a:pt x="972" y="379"/>
                    </a:lnTo>
                    <a:lnTo>
                      <a:pt x="941" y="377"/>
                    </a:lnTo>
                    <a:lnTo>
                      <a:pt x="934" y="372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79" name="Freeform 252"/>
              <p:cNvSpPr>
                <a:spLocks/>
              </p:cNvSpPr>
              <p:nvPr/>
            </p:nvSpPr>
            <p:spPr bwMode="auto">
              <a:xfrm>
                <a:off x="1889" y="1385"/>
                <a:ext cx="1450" cy="900"/>
              </a:xfrm>
              <a:custGeom>
                <a:avLst/>
                <a:gdLst>
                  <a:gd name="T0" fmla="+- 0 3129 1889"/>
                  <a:gd name="T1" fmla="*/ T0 w 1450"/>
                  <a:gd name="T2" fmla="+- 0 1778 1385"/>
                  <a:gd name="T3" fmla="*/ 1778 h 900"/>
                  <a:gd name="T4" fmla="+- 0 3074 1889"/>
                  <a:gd name="T5" fmla="*/ T4 w 1450"/>
                  <a:gd name="T6" fmla="+- 0 1778 1385"/>
                  <a:gd name="T7" fmla="*/ 1778 h 900"/>
                  <a:gd name="T8" fmla="+- 0 3043 1889"/>
                  <a:gd name="T9" fmla="*/ T8 w 1450"/>
                  <a:gd name="T10" fmla="+- 0 1805 1385"/>
                  <a:gd name="T11" fmla="*/ 1805 h 900"/>
                  <a:gd name="T12" fmla="+- 0 3007 1889"/>
                  <a:gd name="T13" fmla="*/ T12 w 1450"/>
                  <a:gd name="T14" fmla="+- 0 1817 1385"/>
                  <a:gd name="T15" fmla="*/ 1817 h 900"/>
                  <a:gd name="T16" fmla="+- 0 2966 1889"/>
                  <a:gd name="T17" fmla="*/ T16 w 1450"/>
                  <a:gd name="T18" fmla="+- 0 1822 1385"/>
                  <a:gd name="T19" fmla="*/ 1822 h 900"/>
                  <a:gd name="T20" fmla="+- 0 3072 1889"/>
                  <a:gd name="T21" fmla="*/ T20 w 1450"/>
                  <a:gd name="T22" fmla="+- 0 1822 1385"/>
                  <a:gd name="T23" fmla="*/ 1822 h 900"/>
                  <a:gd name="T24" fmla="+- 0 3079 1889"/>
                  <a:gd name="T25" fmla="*/ T24 w 1450"/>
                  <a:gd name="T26" fmla="+- 0 1817 1385"/>
                  <a:gd name="T27" fmla="*/ 1817 h 900"/>
                  <a:gd name="T28" fmla="+- 0 3129 1889"/>
                  <a:gd name="T29" fmla="*/ T28 w 1450"/>
                  <a:gd name="T30" fmla="+- 0 1778 1385"/>
                  <a:gd name="T31" fmla="*/ 1778 h 9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450" h="900">
                    <a:moveTo>
                      <a:pt x="1240" y="393"/>
                    </a:moveTo>
                    <a:lnTo>
                      <a:pt x="1185" y="393"/>
                    </a:lnTo>
                    <a:lnTo>
                      <a:pt x="1154" y="420"/>
                    </a:lnTo>
                    <a:lnTo>
                      <a:pt x="1118" y="432"/>
                    </a:lnTo>
                    <a:lnTo>
                      <a:pt x="1077" y="437"/>
                    </a:lnTo>
                    <a:lnTo>
                      <a:pt x="1183" y="437"/>
                    </a:lnTo>
                    <a:lnTo>
                      <a:pt x="1190" y="432"/>
                    </a:lnTo>
                    <a:lnTo>
                      <a:pt x="1240" y="393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80" name="Freeform 251"/>
              <p:cNvSpPr>
                <a:spLocks/>
              </p:cNvSpPr>
              <p:nvPr/>
            </p:nvSpPr>
            <p:spPr bwMode="auto">
              <a:xfrm>
                <a:off x="1889" y="1385"/>
                <a:ext cx="1450" cy="900"/>
              </a:xfrm>
              <a:custGeom>
                <a:avLst/>
                <a:gdLst>
                  <a:gd name="T0" fmla="+- 0 2731 1889"/>
                  <a:gd name="T1" fmla="*/ T0 w 1450"/>
                  <a:gd name="T2" fmla="+- 0 1385 1385"/>
                  <a:gd name="T3" fmla="*/ 1385 h 900"/>
                  <a:gd name="T4" fmla="+- 0 2578 1889"/>
                  <a:gd name="T5" fmla="*/ T4 w 1450"/>
                  <a:gd name="T6" fmla="+- 0 1486 1385"/>
                  <a:gd name="T7" fmla="*/ 1486 h 900"/>
                  <a:gd name="T8" fmla="+- 0 2354 1889"/>
                  <a:gd name="T9" fmla="*/ T8 w 1450"/>
                  <a:gd name="T10" fmla="+- 0 1625 1385"/>
                  <a:gd name="T11" fmla="*/ 1625 h 900"/>
                  <a:gd name="T12" fmla="+- 0 2114 1889"/>
                  <a:gd name="T13" fmla="*/ T12 w 1450"/>
                  <a:gd name="T14" fmla="+- 0 1766 1385"/>
                  <a:gd name="T15" fmla="*/ 1766 h 900"/>
                  <a:gd name="T16" fmla="+- 0 2155 1889"/>
                  <a:gd name="T17" fmla="*/ T16 w 1450"/>
                  <a:gd name="T18" fmla="+- 0 1776 1385"/>
                  <a:gd name="T19" fmla="*/ 1776 h 900"/>
                  <a:gd name="T20" fmla="+- 0 2179 1889"/>
                  <a:gd name="T21" fmla="*/ T20 w 1450"/>
                  <a:gd name="T22" fmla="+- 0 1788 1385"/>
                  <a:gd name="T23" fmla="*/ 1788 h 900"/>
                  <a:gd name="T24" fmla="+- 0 2196 1889"/>
                  <a:gd name="T25" fmla="*/ T24 w 1450"/>
                  <a:gd name="T26" fmla="+- 0 1810 1385"/>
                  <a:gd name="T27" fmla="*/ 1810 h 900"/>
                  <a:gd name="T28" fmla="+- 0 2268 1889"/>
                  <a:gd name="T29" fmla="*/ T28 w 1450"/>
                  <a:gd name="T30" fmla="+- 0 1807 1385"/>
                  <a:gd name="T31" fmla="*/ 1807 h 900"/>
                  <a:gd name="T32" fmla="+- 0 2330 1889"/>
                  <a:gd name="T33" fmla="*/ T32 w 1450"/>
                  <a:gd name="T34" fmla="+- 0 1795 1385"/>
                  <a:gd name="T35" fmla="*/ 1795 h 900"/>
                  <a:gd name="T36" fmla="+- 0 2371 1889"/>
                  <a:gd name="T37" fmla="*/ T36 w 1450"/>
                  <a:gd name="T38" fmla="+- 0 1778 1385"/>
                  <a:gd name="T39" fmla="*/ 1778 h 900"/>
                  <a:gd name="T40" fmla="+- 0 2412 1889"/>
                  <a:gd name="T41" fmla="*/ T40 w 1450"/>
                  <a:gd name="T42" fmla="+- 0 1757 1385"/>
                  <a:gd name="T43" fmla="*/ 1757 h 900"/>
                  <a:gd name="T44" fmla="+- 0 2823 1889"/>
                  <a:gd name="T45" fmla="*/ T44 w 1450"/>
                  <a:gd name="T46" fmla="+- 0 1757 1385"/>
                  <a:gd name="T47" fmla="*/ 1757 h 900"/>
                  <a:gd name="T48" fmla="+- 0 2806 1889"/>
                  <a:gd name="T49" fmla="*/ T48 w 1450"/>
                  <a:gd name="T50" fmla="+- 0 1745 1385"/>
                  <a:gd name="T51" fmla="*/ 1745 h 900"/>
                  <a:gd name="T52" fmla="+- 0 2791 1889"/>
                  <a:gd name="T53" fmla="*/ T52 w 1450"/>
                  <a:gd name="T54" fmla="+- 0 1714 1385"/>
                  <a:gd name="T55" fmla="*/ 1714 h 900"/>
                  <a:gd name="T56" fmla="+- 0 2788 1889"/>
                  <a:gd name="T57" fmla="*/ T56 w 1450"/>
                  <a:gd name="T58" fmla="+- 0 1694 1385"/>
                  <a:gd name="T59" fmla="*/ 1694 h 900"/>
                  <a:gd name="T60" fmla="+- 0 2688 1889"/>
                  <a:gd name="T61" fmla="*/ T60 w 1450"/>
                  <a:gd name="T62" fmla="+- 0 1694 1385"/>
                  <a:gd name="T63" fmla="*/ 1694 h 900"/>
                  <a:gd name="T64" fmla="+- 0 2652 1889"/>
                  <a:gd name="T65" fmla="*/ T64 w 1450"/>
                  <a:gd name="T66" fmla="+- 0 1680 1385"/>
                  <a:gd name="T67" fmla="*/ 1680 h 900"/>
                  <a:gd name="T68" fmla="+- 0 2628 1889"/>
                  <a:gd name="T69" fmla="*/ T68 w 1450"/>
                  <a:gd name="T70" fmla="+- 0 1658 1385"/>
                  <a:gd name="T71" fmla="*/ 1658 h 900"/>
                  <a:gd name="T72" fmla="+- 0 2614 1889"/>
                  <a:gd name="T73" fmla="*/ T72 w 1450"/>
                  <a:gd name="T74" fmla="+- 0 1615 1385"/>
                  <a:gd name="T75" fmla="*/ 1615 h 900"/>
                  <a:gd name="T76" fmla="+- 0 2623 1889"/>
                  <a:gd name="T77" fmla="*/ T76 w 1450"/>
                  <a:gd name="T78" fmla="+- 0 1570 1385"/>
                  <a:gd name="T79" fmla="*/ 1570 h 900"/>
                  <a:gd name="T80" fmla="+- 0 2640 1889"/>
                  <a:gd name="T81" fmla="*/ T80 w 1450"/>
                  <a:gd name="T82" fmla="+- 0 1514 1385"/>
                  <a:gd name="T83" fmla="*/ 1514 h 900"/>
                  <a:gd name="T84" fmla="+- 0 2676 1889"/>
                  <a:gd name="T85" fmla="*/ T84 w 1450"/>
                  <a:gd name="T86" fmla="+- 0 1459 1385"/>
                  <a:gd name="T87" fmla="*/ 1459 h 900"/>
                  <a:gd name="T88" fmla="+- 0 2710 1889"/>
                  <a:gd name="T89" fmla="*/ T88 w 1450"/>
                  <a:gd name="T90" fmla="+- 0 1428 1385"/>
                  <a:gd name="T91" fmla="*/ 1428 h 900"/>
                  <a:gd name="T92" fmla="+- 0 2750 1889"/>
                  <a:gd name="T93" fmla="*/ T92 w 1450"/>
                  <a:gd name="T94" fmla="+- 0 1404 1385"/>
                  <a:gd name="T95" fmla="*/ 1404 h 900"/>
                  <a:gd name="T96" fmla="+- 0 2731 1889"/>
                  <a:gd name="T97" fmla="*/ T96 w 1450"/>
                  <a:gd name="T98" fmla="+- 0 1385 1385"/>
                  <a:gd name="T99" fmla="*/ 1385 h 9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</a:cxnLst>
                <a:rect l="0" t="0" r="r" b="b"/>
                <a:pathLst>
                  <a:path w="1450" h="900">
                    <a:moveTo>
                      <a:pt x="842" y="0"/>
                    </a:moveTo>
                    <a:lnTo>
                      <a:pt x="689" y="101"/>
                    </a:lnTo>
                    <a:lnTo>
                      <a:pt x="465" y="240"/>
                    </a:lnTo>
                    <a:lnTo>
                      <a:pt x="225" y="381"/>
                    </a:lnTo>
                    <a:lnTo>
                      <a:pt x="266" y="391"/>
                    </a:lnTo>
                    <a:lnTo>
                      <a:pt x="290" y="403"/>
                    </a:lnTo>
                    <a:lnTo>
                      <a:pt x="307" y="425"/>
                    </a:lnTo>
                    <a:lnTo>
                      <a:pt x="379" y="422"/>
                    </a:lnTo>
                    <a:lnTo>
                      <a:pt x="441" y="410"/>
                    </a:lnTo>
                    <a:lnTo>
                      <a:pt x="482" y="393"/>
                    </a:lnTo>
                    <a:lnTo>
                      <a:pt x="523" y="372"/>
                    </a:lnTo>
                    <a:lnTo>
                      <a:pt x="934" y="372"/>
                    </a:lnTo>
                    <a:lnTo>
                      <a:pt x="917" y="360"/>
                    </a:lnTo>
                    <a:lnTo>
                      <a:pt x="902" y="329"/>
                    </a:lnTo>
                    <a:lnTo>
                      <a:pt x="899" y="309"/>
                    </a:lnTo>
                    <a:lnTo>
                      <a:pt x="799" y="309"/>
                    </a:lnTo>
                    <a:lnTo>
                      <a:pt x="763" y="295"/>
                    </a:lnTo>
                    <a:lnTo>
                      <a:pt x="739" y="273"/>
                    </a:lnTo>
                    <a:lnTo>
                      <a:pt x="725" y="230"/>
                    </a:lnTo>
                    <a:lnTo>
                      <a:pt x="734" y="185"/>
                    </a:lnTo>
                    <a:lnTo>
                      <a:pt x="751" y="129"/>
                    </a:lnTo>
                    <a:lnTo>
                      <a:pt x="787" y="74"/>
                    </a:lnTo>
                    <a:lnTo>
                      <a:pt x="821" y="43"/>
                    </a:lnTo>
                    <a:lnTo>
                      <a:pt x="861" y="19"/>
                    </a:lnTo>
                    <a:lnTo>
                      <a:pt x="842" y="0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81" name="Freeform 250"/>
              <p:cNvSpPr>
                <a:spLocks/>
              </p:cNvSpPr>
              <p:nvPr/>
            </p:nvSpPr>
            <p:spPr bwMode="auto">
              <a:xfrm>
                <a:off x="1889" y="1385"/>
                <a:ext cx="1450" cy="900"/>
              </a:xfrm>
              <a:custGeom>
                <a:avLst/>
                <a:gdLst>
                  <a:gd name="T0" fmla="+- 0 3178 1889"/>
                  <a:gd name="T1" fmla="*/ T0 w 1450"/>
                  <a:gd name="T2" fmla="+- 0 1601 1385"/>
                  <a:gd name="T3" fmla="*/ 1601 h 900"/>
                  <a:gd name="T4" fmla="+- 0 3127 1889"/>
                  <a:gd name="T5" fmla="*/ T4 w 1450"/>
                  <a:gd name="T6" fmla="+- 0 1632 1385"/>
                  <a:gd name="T7" fmla="*/ 1632 h 900"/>
                  <a:gd name="T8" fmla="+- 0 3062 1889"/>
                  <a:gd name="T9" fmla="*/ T8 w 1450"/>
                  <a:gd name="T10" fmla="+- 0 1678 1385"/>
                  <a:gd name="T11" fmla="*/ 1678 h 900"/>
                  <a:gd name="T12" fmla="+- 0 3007 1889"/>
                  <a:gd name="T13" fmla="*/ T12 w 1450"/>
                  <a:gd name="T14" fmla="+- 0 1714 1385"/>
                  <a:gd name="T15" fmla="*/ 1714 h 900"/>
                  <a:gd name="T16" fmla="+- 0 2986 1889"/>
                  <a:gd name="T17" fmla="*/ T16 w 1450"/>
                  <a:gd name="T18" fmla="+- 0 1740 1385"/>
                  <a:gd name="T19" fmla="*/ 1740 h 900"/>
                  <a:gd name="T20" fmla="+- 0 2986 1889"/>
                  <a:gd name="T21" fmla="*/ T20 w 1450"/>
                  <a:gd name="T22" fmla="+- 0 1757 1385"/>
                  <a:gd name="T23" fmla="*/ 1757 h 900"/>
                  <a:gd name="T24" fmla="+- 0 2993 1889"/>
                  <a:gd name="T25" fmla="*/ T24 w 1450"/>
                  <a:gd name="T26" fmla="+- 0 1766 1385"/>
                  <a:gd name="T27" fmla="*/ 1766 h 900"/>
                  <a:gd name="T28" fmla="+- 0 3010 1889"/>
                  <a:gd name="T29" fmla="*/ T28 w 1450"/>
                  <a:gd name="T30" fmla="+- 0 1778 1385"/>
                  <a:gd name="T31" fmla="*/ 1778 h 900"/>
                  <a:gd name="T32" fmla="+- 0 3038 1889"/>
                  <a:gd name="T33" fmla="*/ T32 w 1450"/>
                  <a:gd name="T34" fmla="+- 0 1781 1385"/>
                  <a:gd name="T35" fmla="*/ 1781 h 900"/>
                  <a:gd name="T36" fmla="+- 0 3074 1889"/>
                  <a:gd name="T37" fmla="*/ T36 w 1450"/>
                  <a:gd name="T38" fmla="+- 0 1778 1385"/>
                  <a:gd name="T39" fmla="*/ 1778 h 900"/>
                  <a:gd name="T40" fmla="+- 0 3129 1889"/>
                  <a:gd name="T41" fmla="*/ T40 w 1450"/>
                  <a:gd name="T42" fmla="+- 0 1778 1385"/>
                  <a:gd name="T43" fmla="*/ 1778 h 900"/>
                  <a:gd name="T44" fmla="+- 0 3302 1889"/>
                  <a:gd name="T45" fmla="*/ T44 w 1450"/>
                  <a:gd name="T46" fmla="+- 0 1646 1385"/>
                  <a:gd name="T47" fmla="*/ 1646 h 900"/>
                  <a:gd name="T48" fmla="+- 0 3308 1889"/>
                  <a:gd name="T49" fmla="*/ T48 w 1450"/>
                  <a:gd name="T50" fmla="+- 0 1639 1385"/>
                  <a:gd name="T51" fmla="*/ 1639 h 900"/>
                  <a:gd name="T52" fmla="+- 0 3223 1889"/>
                  <a:gd name="T53" fmla="*/ T52 w 1450"/>
                  <a:gd name="T54" fmla="+- 0 1639 1385"/>
                  <a:gd name="T55" fmla="*/ 1639 h 900"/>
                  <a:gd name="T56" fmla="+- 0 3187 1889"/>
                  <a:gd name="T57" fmla="*/ T56 w 1450"/>
                  <a:gd name="T58" fmla="+- 0 1622 1385"/>
                  <a:gd name="T59" fmla="*/ 1622 h 900"/>
                  <a:gd name="T60" fmla="+- 0 3178 1889"/>
                  <a:gd name="T61" fmla="*/ T60 w 1450"/>
                  <a:gd name="T62" fmla="+- 0 1601 1385"/>
                  <a:gd name="T63" fmla="*/ 1601 h 9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1450" h="900">
                    <a:moveTo>
                      <a:pt x="1289" y="216"/>
                    </a:moveTo>
                    <a:lnTo>
                      <a:pt x="1238" y="247"/>
                    </a:lnTo>
                    <a:lnTo>
                      <a:pt x="1173" y="293"/>
                    </a:lnTo>
                    <a:lnTo>
                      <a:pt x="1118" y="329"/>
                    </a:lnTo>
                    <a:lnTo>
                      <a:pt x="1097" y="355"/>
                    </a:lnTo>
                    <a:lnTo>
                      <a:pt x="1097" y="372"/>
                    </a:lnTo>
                    <a:lnTo>
                      <a:pt x="1104" y="381"/>
                    </a:lnTo>
                    <a:lnTo>
                      <a:pt x="1121" y="393"/>
                    </a:lnTo>
                    <a:lnTo>
                      <a:pt x="1149" y="396"/>
                    </a:lnTo>
                    <a:lnTo>
                      <a:pt x="1185" y="393"/>
                    </a:lnTo>
                    <a:lnTo>
                      <a:pt x="1240" y="393"/>
                    </a:lnTo>
                    <a:lnTo>
                      <a:pt x="1413" y="261"/>
                    </a:lnTo>
                    <a:lnTo>
                      <a:pt x="1419" y="254"/>
                    </a:lnTo>
                    <a:lnTo>
                      <a:pt x="1334" y="254"/>
                    </a:lnTo>
                    <a:lnTo>
                      <a:pt x="1298" y="237"/>
                    </a:lnTo>
                    <a:lnTo>
                      <a:pt x="1289" y="216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82" name="Freeform 249"/>
              <p:cNvSpPr>
                <a:spLocks/>
              </p:cNvSpPr>
              <p:nvPr/>
            </p:nvSpPr>
            <p:spPr bwMode="auto">
              <a:xfrm>
                <a:off x="1889" y="1385"/>
                <a:ext cx="1450" cy="900"/>
              </a:xfrm>
              <a:custGeom>
                <a:avLst/>
                <a:gdLst>
                  <a:gd name="T0" fmla="+- 0 2894 1889"/>
                  <a:gd name="T1" fmla="*/ T0 w 1450"/>
                  <a:gd name="T2" fmla="+- 0 1757 1385"/>
                  <a:gd name="T3" fmla="*/ 1757 h 900"/>
                  <a:gd name="T4" fmla="+- 0 2861 1889"/>
                  <a:gd name="T5" fmla="*/ T4 w 1450"/>
                  <a:gd name="T6" fmla="+- 0 1764 1385"/>
                  <a:gd name="T7" fmla="*/ 1764 h 900"/>
                  <a:gd name="T8" fmla="+- 0 2893 1889"/>
                  <a:gd name="T9" fmla="*/ T8 w 1450"/>
                  <a:gd name="T10" fmla="+- 0 1764 1385"/>
                  <a:gd name="T11" fmla="*/ 1764 h 900"/>
                  <a:gd name="T12" fmla="+- 0 2894 1889"/>
                  <a:gd name="T13" fmla="*/ T12 w 1450"/>
                  <a:gd name="T14" fmla="+- 0 1757 1385"/>
                  <a:gd name="T15" fmla="*/ 1757 h 9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450" h="900">
                    <a:moveTo>
                      <a:pt x="1005" y="372"/>
                    </a:moveTo>
                    <a:lnTo>
                      <a:pt x="972" y="379"/>
                    </a:lnTo>
                    <a:lnTo>
                      <a:pt x="1004" y="379"/>
                    </a:lnTo>
                    <a:lnTo>
                      <a:pt x="1005" y="372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83" name="Freeform 248"/>
              <p:cNvSpPr>
                <a:spLocks/>
              </p:cNvSpPr>
              <p:nvPr/>
            </p:nvSpPr>
            <p:spPr bwMode="auto">
              <a:xfrm>
                <a:off x="1889" y="1385"/>
                <a:ext cx="1450" cy="900"/>
              </a:xfrm>
              <a:custGeom>
                <a:avLst/>
                <a:gdLst>
                  <a:gd name="T0" fmla="+- 0 2772 1889"/>
                  <a:gd name="T1" fmla="*/ T0 w 1450"/>
                  <a:gd name="T2" fmla="+- 0 1500 1385"/>
                  <a:gd name="T3" fmla="*/ 1500 h 900"/>
                  <a:gd name="T4" fmla="+- 0 2717 1889"/>
                  <a:gd name="T5" fmla="*/ T4 w 1450"/>
                  <a:gd name="T6" fmla="+- 0 1572 1385"/>
                  <a:gd name="T7" fmla="*/ 1572 h 900"/>
                  <a:gd name="T8" fmla="+- 0 2707 1889"/>
                  <a:gd name="T9" fmla="*/ T8 w 1450"/>
                  <a:gd name="T10" fmla="+- 0 1651 1385"/>
                  <a:gd name="T11" fmla="*/ 1651 h 900"/>
                  <a:gd name="T12" fmla="+- 0 2710 1889"/>
                  <a:gd name="T13" fmla="*/ T12 w 1450"/>
                  <a:gd name="T14" fmla="+- 0 1673 1385"/>
                  <a:gd name="T15" fmla="*/ 1673 h 900"/>
                  <a:gd name="T16" fmla="+- 0 2726 1889"/>
                  <a:gd name="T17" fmla="*/ T16 w 1450"/>
                  <a:gd name="T18" fmla="+- 0 1694 1385"/>
                  <a:gd name="T19" fmla="*/ 1694 h 900"/>
                  <a:gd name="T20" fmla="+- 0 2788 1889"/>
                  <a:gd name="T21" fmla="*/ T20 w 1450"/>
                  <a:gd name="T22" fmla="+- 0 1694 1385"/>
                  <a:gd name="T23" fmla="*/ 1694 h 900"/>
                  <a:gd name="T24" fmla="+- 0 2784 1889"/>
                  <a:gd name="T25" fmla="*/ T24 w 1450"/>
                  <a:gd name="T26" fmla="+- 0 1663 1385"/>
                  <a:gd name="T27" fmla="*/ 1663 h 900"/>
                  <a:gd name="T28" fmla="+- 0 2784 1889"/>
                  <a:gd name="T29" fmla="*/ T28 w 1450"/>
                  <a:gd name="T30" fmla="+- 0 1536 1385"/>
                  <a:gd name="T31" fmla="*/ 1536 h 900"/>
                  <a:gd name="T32" fmla="+- 0 2782 1889"/>
                  <a:gd name="T33" fmla="*/ T32 w 1450"/>
                  <a:gd name="T34" fmla="+- 0 1505 1385"/>
                  <a:gd name="T35" fmla="*/ 1505 h 900"/>
                  <a:gd name="T36" fmla="+- 0 2772 1889"/>
                  <a:gd name="T37" fmla="*/ T36 w 1450"/>
                  <a:gd name="T38" fmla="+- 0 1500 1385"/>
                  <a:gd name="T39" fmla="*/ 1500 h 9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450" h="900">
                    <a:moveTo>
                      <a:pt x="883" y="115"/>
                    </a:moveTo>
                    <a:lnTo>
                      <a:pt x="828" y="187"/>
                    </a:lnTo>
                    <a:lnTo>
                      <a:pt x="818" y="266"/>
                    </a:lnTo>
                    <a:lnTo>
                      <a:pt x="821" y="288"/>
                    </a:lnTo>
                    <a:lnTo>
                      <a:pt x="837" y="309"/>
                    </a:lnTo>
                    <a:lnTo>
                      <a:pt x="899" y="309"/>
                    </a:lnTo>
                    <a:lnTo>
                      <a:pt x="895" y="278"/>
                    </a:lnTo>
                    <a:lnTo>
                      <a:pt x="895" y="151"/>
                    </a:lnTo>
                    <a:lnTo>
                      <a:pt x="893" y="120"/>
                    </a:lnTo>
                    <a:lnTo>
                      <a:pt x="883" y="115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84" name="Freeform 247"/>
              <p:cNvSpPr>
                <a:spLocks/>
              </p:cNvSpPr>
              <p:nvPr/>
            </p:nvSpPr>
            <p:spPr bwMode="auto">
              <a:xfrm>
                <a:off x="1889" y="1385"/>
                <a:ext cx="1450" cy="900"/>
              </a:xfrm>
              <a:custGeom>
                <a:avLst/>
                <a:gdLst>
                  <a:gd name="T0" fmla="+- 0 3317 1889"/>
                  <a:gd name="T1" fmla="*/ T0 w 1450"/>
                  <a:gd name="T2" fmla="+- 0 1596 1385"/>
                  <a:gd name="T3" fmla="*/ 1596 h 900"/>
                  <a:gd name="T4" fmla="+- 0 3298 1889"/>
                  <a:gd name="T5" fmla="*/ T4 w 1450"/>
                  <a:gd name="T6" fmla="+- 0 1622 1385"/>
                  <a:gd name="T7" fmla="*/ 1622 h 900"/>
                  <a:gd name="T8" fmla="+- 0 3262 1889"/>
                  <a:gd name="T9" fmla="*/ T8 w 1450"/>
                  <a:gd name="T10" fmla="+- 0 1639 1385"/>
                  <a:gd name="T11" fmla="*/ 1639 h 900"/>
                  <a:gd name="T12" fmla="+- 0 3308 1889"/>
                  <a:gd name="T13" fmla="*/ T12 w 1450"/>
                  <a:gd name="T14" fmla="+- 0 1639 1385"/>
                  <a:gd name="T15" fmla="*/ 1639 h 900"/>
                  <a:gd name="T16" fmla="+- 0 3338 1889"/>
                  <a:gd name="T17" fmla="*/ T16 w 1450"/>
                  <a:gd name="T18" fmla="+- 0 1603 1385"/>
                  <a:gd name="T19" fmla="*/ 1603 h 900"/>
                  <a:gd name="T20" fmla="+- 0 3317 1889"/>
                  <a:gd name="T21" fmla="*/ T20 w 1450"/>
                  <a:gd name="T22" fmla="+- 0 1596 1385"/>
                  <a:gd name="T23" fmla="*/ 1596 h 9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450" h="900">
                    <a:moveTo>
                      <a:pt x="1428" y="211"/>
                    </a:moveTo>
                    <a:lnTo>
                      <a:pt x="1409" y="237"/>
                    </a:lnTo>
                    <a:lnTo>
                      <a:pt x="1373" y="254"/>
                    </a:lnTo>
                    <a:lnTo>
                      <a:pt x="1419" y="254"/>
                    </a:lnTo>
                    <a:lnTo>
                      <a:pt x="1449" y="218"/>
                    </a:lnTo>
                    <a:lnTo>
                      <a:pt x="1428" y="211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3318" name="Picture 24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5" y="1500"/>
                <a:ext cx="202" cy="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3" name="Group 243"/>
            <p:cNvGrpSpPr>
              <a:grpSpLocks/>
            </p:cNvGrpSpPr>
            <p:nvPr/>
          </p:nvGrpSpPr>
          <p:grpSpPr bwMode="auto">
            <a:xfrm>
              <a:off x="3178" y="1397"/>
              <a:ext cx="44" cy="84"/>
              <a:chOff x="3178" y="1397"/>
              <a:chExt cx="44" cy="84"/>
            </a:xfrm>
          </p:grpSpPr>
          <p:sp>
            <p:nvSpPr>
              <p:cNvPr id="3176" name="Freeform 244"/>
              <p:cNvSpPr>
                <a:spLocks/>
              </p:cNvSpPr>
              <p:nvPr/>
            </p:nvSpPr>
            <p:spPr bwMode="auto">
              <a:xfrm>
                <a:off x="3178" y="1397"/>
                <a:ext cx="44" cy="84"/>
              </a:xfrm>
              <a:custGeom>
                <a:avLst/>
                <a:gdLst>
                  <a:gd name="T0" fmla="+- 0 3218 3178"/>
                  <a:gd name="T1" fmla="*/ T0 w 44"/>
                  <a:gd name="T2" fmla="+- 0 1397 1397"/>
                  <a:gd name="T3" fmla="*/ 1397 h 84"/>
                  <a:gd name="T4" fmla="+- 0 3209 3178"/>
                  <a:gd name="T5" fmla="*/ T4 w 44"/>
                  <a:gd name="T6" fmla="+- 0 1397 1397"/>
                  <a:gd name="T7" fmla="*/ 1397 h 84"/>
                  <a:gd name="T8" fmla="+- 0 3199 3178"/>
                  <a:gd name="T9" fmla="*/ T8 w 44"/>
                  <a:gd name="T10" fmla="+- 0 1411 1397"/>
                  <a:gd name="T11" fmla="*/ 1411 h 84"/>
                  <a:gd name="T12" fmla="+- 0 3192 3178"/>
                  <a:gd name="T13" fmla="*/ T12 w 44"/>
                  <a:gd name="T14" fmla="+- 0 1435 1397"/>
                  <a:gd name="T15" fmla="*/ 1435 h 84"/>
                  <a:gd name="T16" fmla="+- 0 3187 3178"/>
                  <a:gd name="T17" fmla="*/ T16 w 44"/>
                  <a:gd name="T18" fmla="+- 0 1462 1397"/>
                  <a:gd name="T19" fmla="*/ 1462 h 84"/>
                  <a:gd name="T20" fmla="+- 0 3178 3178"/>
                  <a:gd name="T21" fmla="*/ T20 w 44"/>
                  <a:gd name="T22" fmla="+- 0 1481 1397"/>
                  <a:gd name="T23" fmla="*/ 1481 h 84"/>
                  <a:gd name="T24" fmla="+- 0 3202 3178"/>
                  <a:gd name="T25" fmla="*/ T24 w 44"/>
                  <a:gd name="T26" fmla="+- 0 1450 1397"/>
                  <a:gd name="T27" fmla="*/ 1450 h 84"/>
                  <a:gd name="T28" fmla="+- 0 3218 3178"/>
                  <a:gd name="T29" fmla="*/ T28 w 44"/>
                  <a:gd name="T30" fmla="+- 0 1421 1397"/>
                  <a:gd name="T31" fmla="*/ 1421 h 84"/>
                  <a:gd name="T32" fmla="+- 0 3221 3178"/>
                  <a:gd name="T33" fmla="*/ T32 w 44"/>
                  <a:gd name="T34" fmla="+- 0 1404 1397"/>
                  <a:gd name="T35" fmla="*/ 1404 h 84"/>
                  <a:gd name="T36" fmla="+- 0 3218 3178"/>
                  <a:gd name="T37" fmla="*/ T36 w 44"/>
                  <a:gd name="T38" fmla="+- 0 1397 1397"/>
                  <a:gd name="T39" fmla="*/ 1397 h 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44" h="84">
                    <a:moveTo>
                      <a:pt x="40" y="0"/>
                    </a:moveTo>
                    <a:lnTo>
                      <a:pt x="31" y="0"/>
                    </a:lnTo>
                    <a:lnTo>
                      <a:pt x="21" y="14"/>
                    </a:lnTo>
                    <a:lnTo>
                      <a:pt x="14" y="38"/>
                    </a:lnTo>
                    <a:lnTo>
                      <a:pt x="9" y="65"/>
                    </a:lnTo>
                    <a:lnTo>
                      <a:pt x="0" y="84"/>
                    </a:lnTo>
                    <a:lnTo>
                      <a:pt x="24" y="53"/>
                    </a:lnTo>
                    <a:lnTo>
                      <a:pt x="40" y="24"/>
                    </a:lnTo>
                    <a:lnTo>
                      <a:pt x="43" y="7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64" name="Group 241"/>
            <p:cNvGrpSpPr>
              <a:grpSpLocks/>
            </p:cNvGrpSpPr>
            <p:nvPr/>
          </p:nvGrpSpPr>
          <p:grpSpPr bwMode="auto">
            <a:xfrm>
              <a:off x="876" y="1452"/>
              <a:ext cx="195" cy="171"/>
              <a:chOff x="876" y="1452"/>
              <a:chExt cx="195" cy="171"/>
            </a:xfrm>
          </p:grpSpPr>
          <p:sp>
            <p:nvSpPr>
              <p:cNvPr id="3175" name="Freeform 242"/>
              <p:cNvSpPr>
                <a:spLocks/>
              </p:cNvSpPr>
              <p:nvPr/>
            </p:nvSpPr>
            <p:spPr bwMode="auto">
              <a:xfrm>
                <a:off x="876" y="1452"/>
                <a:ext cx="195" cy="171"/>
              </a:xfrm>
              <a:custGeom>
                <a:avLst/>
                <a:gdLst>
                  <a:gd name="T0" fmla="+- 0 876 876"/>
                  <a:gd name="T1" fmla="*/ T0 w 195"/>
                  <a:gd name="T2" fmla="+- 0 1452 1452"/>
                  <a:gd name="T3" fmla="*/ 1452 h 171"/>
                  <a:gd name="T4" fmla="+- 0 984 876"/>
                  <a:gd name="T5" fmla="*/ T4 w 195"/>
                  <a:gd name="T6" fmla="+- 0 1620 1452"/>
                  <a:gd name="T7" fmla="*/ 1620 h 171"/>
                  <a:gd name="T8" fmla="+- 0 1034 876"/>
                  <a:gd name="T9" fmla="*/ T8 w 195"/>
                  <a:gd name="T10" fmla="+- 0 1622 1452"/>
                  <a:gd name="T11" fmla="*/ 1622 h 171"/>
                  <a:gd name="T12" fmla="+- 0 1070 876"/>
                  <a:gd name="T13" fmla="*/ T12 w 195"/>
                  <a:gd name="T14" fmla="+- 0 1594 1452"/>
                  <a:gd name="T15" fmla="*/ 1594 h 171"/>
                  <a:gd name="T16" fmla="+- 0 876 876"/>
                  <a:gd name="T17" fmla="*/ T16 w 195"/>
                  <a:gd name="T18" fmla="+- 0 1452 1452"/>
                  <a:gd name="T19" fmla="*/ 1452 h 1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95" h="171">
                    <a:moveTo>
                      <a:pt x="0" y="0"/>
                    </a:moveTo>
                    <a:lnTo>
                      <a:pt x="108" y="168"/>
                    </a:lnTo>
                    <a:lnTo>
                      <a:pt x="158" y="170"/>
                    </a:lnTo>
                    <a:lnTo>
                      <a:pt x="194" y="1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65" name="Group 239"/>
            <p:cNvGrpSpPr>
              <a:grpSpLocks/>
            </p:cNvGrpSpPr>
            <p:nvPr/>
          </p:nvGrpSpPr>
          <p:grpSpPr bwMode="auto">
            <a:xfrm>
              <a:off x="1284" y="2023"/>
              <a:ext cx="413" cy="43"/>
              <a:chOff x="1284" y="2023"/>
              <a:chExt cx="413" cy="43"/>
            </a:xfrm>
          </p:grpSpPr>
          <p:sp>
            <p:nvSpPr>
              <p:cNvPr id="3174" name="Freeform 240"/>
              <p:cNvSpPr>
                <a:spLocks/>
              </p:cNvSpPr>
              <p:nvPr/>
            </p:nvSpPr>
            <p:spPr bwMode="auto">
              <a:xfrm>
                <a:off x="1284" y="2023"/>
                <a:ext cx="413" cy="43"/>
              </a:xfrm>
              <a:custGeom>
                <a:avLst/>
                <a:gdLst>
                  <a:gd name="T0" fmla="+- 0 1697 1284"/>
                  <a:gd name="T1" fmla="*/ T0 w 413"/>
                  <a:gd name="T2" fmla="+- 0 2023 2023"/>
                  <a:gd name="T3" fmla="*/ 2023 h 43"/>
                  <a:gd name="T4" fmla="+- 0 1284 1284"/>
                  <a:gd name="T5" fmla="*/ T4 w 413"/>
                  <a:gd name="T6" fmla="+- 0 2030 2023"/>
                  <a:gd name="T7" fmla="*/ 2030 h 43"/>
                  <a:gd name="T8" fmla="+- 0 1493 1284"/>
                  <a:gd name="T9" fmla="*/ T8 w 413"/>
                  <a:gd name="T10" fmla="+- 0 2045 2023"/>
                  <a:gd name="T11" fmla="*/ 2045 h 43"/>
                  <a:gd name="T12" fmla="+- 0 1548 1284"/>
                  <a:gd name="T13" fmla="*/ T12 w 413"/>
                  <a:gd name="T14" fmla="+- 0 2066 2023"/>
                  <a:gd name="T15" fmla="*/ 2066 h 43"/>
                  <a:gd name="T16" fmla="+- 0 1697 1284"/>
                  <a:gd name="T17" fmla="*/ T16 w 413"/>
                  <a:gd name="T18" fmla="+- 0 2023 2023"/>
                  <a:gd name="T19" fmla="*/ 2023 h 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413" h="43">
                    <a:moveTo>
                      <a:pt x="413" y="0"/>
                    </a:moveTo>
                    <a:lnTo>
                      <a:pt x="0" y="7"/>
                    </a:lnTo>
                    <a:lnTo>
                      <a:pt x="209" y="22"/>
                    </a:lnTo>
                    <a:lnTo>
                      <a:pt x="264" y="43"/>
                    </a:lnTo>
                    <a:lnTo>
                      <a:pt x="413" y="0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66" name="Group 234"/>
            <p:cNvGrpSpPr>
              <a:grpSpLocks/>
            </p:cNvGrpSpPr>
            <p:nvPr/>
          </p:nvGrpSpPr>
          <p:grpSpPr bwMode="auto">
            <a:xfrm>
              <a:off x="1342" y="2086"/>
              <a:ext cx="1378" cy="608"/>
              <a:chOff x="1342" y="2086"/>
              <a:chExt cx="1378" cy="608"/>
            </a:xfrm>
          </p:grpSpPr>
          <p:sp>
            <p:nvSpPr>
              <p:cNvPr id="3170" name="Freeform 238"/>
              <p:cNvSpPr>
                <a:spLocks/>
              </p:cNvSpPr>
              <p:nvPr/>
            </p:nvSpPr>
            <p:spPr bwMode="auto">
              <a:xfrm>
                <a:off x="1342" y="2086"/>
                <a:ext cx="1378" cy="608"/>
              </a:xfrm>
              <a:custGeom>
                <a:avLst/>
                <a:gdLst>
                  <a:gd name="T0" fmla="+- 0 1342 1342"/>
                  <a:gd name="T1" fmla="*/ T0 w 1378"/>
                  <a:gd name="T2" fmla="+- 0 2170 2086"/>
                  <a:gd name="T3" fmla="*/ 2170 h 608"/>
                  <a:gd name="T4" fmla="+- 0 1502 1342"/>
                  <a:gd name="T5" fmla="*/ T4 w 1378"/>
                  <a:gd name="T6" fmla="+- 0 2366 2086"/>
                  <a:gd name="T7" fmla="*/ 2366 h 608"/>
                  <a:gd name="T8" fmla="+- 0 1687 1342"/>
                  <a:gd name="T9" fmla="*/ T8 w 1378"/>
                  <a:gd name="T10" fmla="+- 0 2590 2086"/>
                  <a:gd name="T11" fmla="*/ 2590 h 608"/>
                  <a:gd name="T12" fmla="+- 0 1778 1342"/>
                  <a:gd name="T13" fmla="*/ T12 w 1378"/>
                  <a:gd name="T14" fmla="+- 0 2693 2086"/>
                  <a:gd name="T15" fmla="*/ 2693 h 608"/>
                  <a:gd name="T16" fmla="+- 0 1961 1342"/>
                  <a:gd name="T17" fmla="*/ T16 w 1378"/>
                  <a:gd name="T18" fmla="+- 0 2645 2086"/>
                  <a:gd name="T19" fmla="*/ 2645 h 608"/>
                  <a:gd name="T20" fmla="+- 0 2254 1342"/>
                  <a:gd name="T21" fmla="*/ T20 w 1378"/>
                  <a:gd name="T22" fmla="+- 0 2549 2086"/>
                  <a:gd name="T23" fmla="*/ 2549 h 608"/>
                  <a:gd name="T24" fmla="+- 0 2518 1342"/>
                  <a:gd name="T25" fmla="*/ T24 w 1378"/>
                  <a:gd name="T26" fmla="+- 0 2448 2086"/>
                  <a:gd name="T27" fmla="*/ 2448 h 608"/>
                  <a:gd name="T28" fmla="+- 0 1687 1342"/>
                  <a:gd name="T29" fmla="*/ T28 w 1378"/>
                  <a:gd name="T30" fmla="+- 0 2448 2086"/>
                  <a:gd name="T31" fmla="*/ 2448 h 608"/>
                  <a:gd name="T32" fmla="+- 0 1613 1342"/>
                  <a:gd name="T33" fmla="*/ T32 w 1378"/>
                  <a:gd name="T34" fmla="+- 0 2362 2086"/>
                  <a:gd name="T35" fmla="*/ 2362 h 608"/>
                  <a:gd name="T36" fmla="+- 0 1800 1342"/>
                  <a:gd name="T37" fmla="*/ T36 w 1378"/>
                  <a:gd name="T38" fmla="+- 0 2280 2086"/>
                  <a:gd name="T39" fmla="*/ 2280 h 608"/>
                  <a:gd name="T40" fmla="+- 0 1813 1342"/>
                  <a:gd name="T41" fmla="*/ T40 w 1378"/>
                  <a:gd name="T42" fmla="+- 0 2275 2086"/>
                  <a:gd name="T43" fmla="*/ 2275 h 608"/>
                  <a:gd name="T44" fmla="+- 0 1462 1342"/>
                  <a:gd name="T45" fmla="*/ T44 w 1378"/>
                  <a:gd name="T46" fmla="+- 0 2275 2086"/>
                  <a:gd name="T47" fmla="*/ 2275 h 608"/>
                  <a:gd name="T48" fmla="+- 0 1428 1342"/>
                  <a:gd name="T49" fmla="*/ T48 w 1378"/>
                  <a:gd name="T50" fmla="+- 0 2222 2086"/>
                  <a:gd name="T51" fmla="*/ 2222 h 608"/>
                  <a:gd name="T52" fmla="+- 0 1378 1342"/>
                  <a:gd name="T53" fmla="*/ T52 w 1378"/>
                  <a:gd name="T54" fmla="+- 0 2184 2086"/>
                  <a:gd name="T55" fmla="*/ 2184 h 608"/>
                  <a:gd name="T56" fmla="+- 0 1342 1342"/>
                  <a:gd name="T57" fmla="*/ T56 w 1378"/>
                  <a:gd name="T58" fmla="+- 0 2170 2086"/>
                  <a:gd name="T59" fmla="*/ 2170 h 6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378" h="608">
                    <a:moveTo>
                      <a:pt x="0" y="84"/>
                    </a:moveTo>
                    <a:lnTo>
                      <a:pt x="160" y="280"/>
                    </a:lnTo>
                    <a:lnTo>
                      <a:pt x="345" y="504"/>
                    </a:lnTo>
                    <a:lnTo>
                      <a:pt x="436" y="607"/>
                    </a:lnTo>
                    <a:lnTo>
                      <a:pt x="619" y="559"/>
                    </a:lnTo>
                    <a:lnTo>
                      <a:pt x="912" y="463"/>
                    </a:lnTo>
                    <a:lnTo>
                      <a:pt x="1176" y="362"/>
                    </a:lnTo>
                    <a:lnTo>
                      <a:pt x="345" y="362"/>
                    </a:lnTo>
                    <a:lnTo>
                      <a:pt x="271" y="276"/>
                    </a:lnTo>
                    <a:lnTo>
                      <a:pt x="458" y="194"/>
                    </a:lnTo>
                    <a:lnTo>
                      <a:pt x="471" y="189"/>
                    </a:lnTo>
                    <a:lnTo>
                      <a:pt x="120" y="189"/>
                    </a:lnTo>
                    <a:lnTo>
                      <a:pt x="86" y="136"/>
                    </a:lnTo>
                    <a:lnTo>
                      <a:pt x="36" y="9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71" name="Freeform 237"/>
              <p:cNvSpPr>
                <a:spLocks/>
              </p:cNvSpPr>
              <p:nvPr/>
            </p:nvSpPr>
            <p:spPr bwMode="auto">
              <a:xfrm>
                <a:off x="1342" y="2086"/>
                <a:ext cx="1378" cy="608"/>
              </a:xfrm>
              <a:custGeom>
                <a:avLst/>
                <a:gdLst>
                  <a:gd name="T0" fmla="+- 0 2114 1342"/>
                  <a:gd name="T1" fmla="*/ T0 w 1378"/>
                  <a:gd name="T2" fmla="+- 0 2285 2086"/>
                  <a:gd name="T3" fmla="*/ 2285 h 608"/>
                  <a:gd name="T4" fmla="+- 0 1819 1342"/>
                  <a:gd name="T5" fmla="*/ T4 w 1378"/>
                  <a:gd name="T6" fmla="+- 0 2395 2086"/>
                  <a:gd name="T7" fmla="*/ 2395 h 608"/>
                  <a:gd name="T8" fmla="+- 0 1687 1342"/>
                  <a:gd name="T9" fmla="*/ T8 w 1378"/>
                  <a:gd name="T10" fmla="+- 0 2448 2086"/>
                  <a:gd name="T11" fmla="*/ 2448 h 608"/>
                  <a:gd name="T12" fmla="+- 0 2518 1342"/>
                  <a:gd name="T13" fmla="*/ T12 w 1378"/>
                  <a:gd name="T14" fmla="+- 0 2448 2086"/>
                  <a:gd name="T15" fmla="*/ 2448 h 608"/>
                  <a:gd name="T16" fmla="+- 0 2612 1342"/>
                  <a:gd name="T17" fmla="*/ T16 w 1378"/>
                  <a:gd name="T18" fmla="+- 0 2412 2086"/>
                  <a:gd name="T19" fmla="*/ 2412 h 608"/>
                  <a:gd name="T20" fmla="+- 0 2342 1342"/>
                  <a:gd name="T21" fmla="*/ T20 w 1378"/>
                  <a:gd name="T22" fmla="+- 0 2412 2086"/>
                  <a:gd name="T23" fmla="*/ 2412 h 608"/>
                  <a:gd name="T24" fmla="+- 0 2114 1342"/>
                  <a:gd name="T25" fmla="*/ T24 w 1378"/>
                  <a:gd name="T26" fmla="+- 0 2285 2086"/>
                  <a:gd name="T27" fmla="*/ 2285 h 6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378" h="608">
                    <a:moveTo>
                      <a:pt x="772" y="199"/>
                    </a:moveTo>
                    <a:lnTo>
                      <a:pt x="477" y="309"/>
                    </a:lnTo>
                    <a:lnTo>
                      <a:pt x="345" y="362"/>
                    </a:lnTo>
                    <a:lnTo>
                      <a:pt x="1176" y="362"/>
                    </a:lnTo>
                    <a:lnTo>
                      <a:pt x="1270" y="326"/>
                    </a:lnTo>
                    <a:lnTo>
                      <a:pt x="1000" y="326"/>
                    </a:lnTo>
                    <a:lnTo>
                      <a:pt x="772" y="199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72" name="Freeform 236"/>
              <p:cNvSpPr>
                <a:spLocks/>
              </p:cNvSpPr>
              <p:nvPr/>
            </p:nvSpPr>
            <p:spPr bwMode="auto">
              <a:xfrm>
                <a:off x="1342" y="2086"/>
                <a:ext cx="1378" cy="608"/>
              </a:xfrm>
              <a:custGeom>
                <a:avLst/>
                <a:gdLst>
                  <a:gd name="T0" fmla="+- 0 2606 1342"/>
                  <a:gd name="T1" fmla="*/ T0 w 1378"/>
                  <a:gd name="T2" fmla="+- 0 2234 2086"/>
                  <a:gd name="T3" fmla="*/ 2234 h 608"/>
                  <a:gd name="T4" fmla="+- 0 2474 1342"/>
                  <a:gd name="T5" fmla="*/ T4 w 1378"/>
                  <a:gd name="T6" fmla="+- 0 2316 2086"/>
                  <a:gd name="T7" fmla="*/ 2316 h 608"/>
                  <a:gd name="T8" fmla="+- 0 2342 1342"/>
                  <a:gd name="T9" fmla="*/ T8 w 1378"/>
                  <a:gd name="T10" fmla="+- 0 2412 2086"/>
                  <a:gd name="T11" fmla="*/ 2412 h 608"/>
                  <a:gd name="T12" fmla="+- 0 2612 1342"/>
                  <a:gd name="T13" fmla="*/ T12 w 1378"/>
                  <a:gd name="T14" fmla="+- 0 2412 2086"/>
                  <a:gd name="T15" fmla="*/ 2412 h 608"/>
                  <a:gd name="T16" fmla="+- 0 2719 1342"/>
                  <a:gd name="T17" fmla="*/ T16 w 1378"/>
                  <a:gd name="T18" fmla="+- 0 2371 2086"/>
                  <a:gd name="T19" fmla="*/ 2371 h 608"/>
                  <a:gd name="T20" fmla="+- 0 2690 1342"/>
                  <a:gd name="T21" fmla="*/ T20 w 1378"/>
                  <a:gd name="T22" fmla="+- 0 2354 2086"/>
                  <a:gd name="T23" fmla="*/ 2354 h 608"/>
                  <a:gd name="T24" fmla="+- 0 2678 1342"/>
                  <a:gd name="T25" fmla="*/ T24 w 1378"/>
                  <a:gd name="T26" fmla="+- 0 2330 2086"/>
                  <a:gd name="T27" fmla="*/ 2330 h 608"/>
                  <a:gd name="T28" fmla="+- 0 2678 1342"/>
                  <a:gd name="T29" fmla="*/ T28 w 1378"/>
                  <a:gd name="T30" fmla="+- 0 2304 2086"/>
                  <a:gd name="T31" fmla="*/ 2304 h 608"/>
                  <a:gd name="T32" fmla="+- 0 2640 1342"/>
                  <a:gd name="T33" fmla="*/ T32 w 1378"/>
                  <a:gd name="T34" fmla="+- 0 2294 2086"/>
                  <a:gd name="T35" fmla="*/ 2294 h 608"/>
                  <a:gd name="T36" fmla="+- 0 2618 1342"/>
                  <a:gd name="T37" fmla="*/ T36 w 1378"/>
                  <a:gd name="T38" fmla="+- 0 2278 2086"/>
                  <a:gd name="T39" fmla="*/ 2278 h 608"/>
                  <a:gd name="T40" fmla="+- 0 2606 1342"/>
                  <a:gd name="T41" fmla="*/ T40 w 1378"/>
                  <a:gd name="T42" fmla="+- 0 2234 2086"/>
                  <a:gd name="T43" fmla="*/ 2234 h 6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378" h="608">
                    <a:moveTo>
                      <a:pt x="1264" y="148"/>
                    </a:moveTo>
                    <a:lnTo>
                      <a:pt x="1132" y="230"/>
                    </a:lnTo>
                    <a:lnTo>
                      <a:pt x="1000" y="326"/>
                    </a:lnTo>
                    <a:lnTo>
                      <a:pt x="1270" y="326"/>
                    </a:lnTo>
                    <a:lnTo>
                      <a:pt x="1377" y="285"/>
                    </a:lnTo>
                    <a:lnTo>
                      <a:pt x="1348" y="268"/>
                    </a:lnTo>
                    <a:lnTo>
                      <a:pt x="1336" y="244"/>
                    </a:lnTo>
                    <a:lnTo>
                      <a:pt x="1336" y="218"/>
                    </a:lnTo>
                    <a:lnTo>
                      <a:pt x="1298" y="208"/>
                    </a:lnTo>
                    <a:lnTo>
                      <a:pt x="1276" y="192"/>
                    </a:lnTo>
                    <a:lnTo>
                      <a:pt x="1264" y="148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73" name="Freeform 235"/>
              <p:cNvSpPr>
                <a:spLocks/>
              </p:cNvSpPr>
              <p:nvPr/>
            </p:nvSpPr>
            <p:spPr bwMode="auto">
              <a:xfrm>
                <a:off x="1342" y="2086"/>
                <a:ext cx="1378" cy="608"/>
              </a:xfrm>
              <a:custGeom>
                <a:avLst/>
                <a:gdLst>
                  <a:gd name="T0" fmla="+- 0 1800 1342"/>
                  <a:gd name="T1" fmla="*/ T0 w 1378"/>
                  <a:gd name="T2" fmla="+- 0 2086 2086"/>
                  <a:gd name="T3" fmla="*/ 2086 h 608"/>
                  <a:gd name="T4" fmla="+- 0 1627 1342"/>
                  <a:gd name="T5" fmla="*/ T4 w 1378"/>
                  <a:gd name="T6" fmla="+- 0 2148 2086"/>
                  <a:gd name="T7" fmla="*/ 2148 h 608"/>
                  <a:gd name="T8" fmla="+- 0 1642 1342"/>
                  <a:gd name="T9" fmla="*/ T8 w 1378"/>
                  <a:gd name="T10" fmla="+- 0 2186 2086"/>
                  <a:gd name="T11" fmla="*/ 2186 h 608"/>
                  <a:gd name="T12" fmla="+- 0 1637 1342"/>
                  <a:gd name="T13" fmla="*/ T12 w 1378"/>
                  <a:gd name="T14" fmla="+- 0 2239 2086"/>
                  <a:gd name="T15" fmla="*/ 2239 h 608"/>
                  <a:gd name="T16" fmla="+- 0 1462 1342"/>
                  <a:gd name="T17" fmla="*/ T16 w 1378"/>
                  <a:gd name="T18" fmla="+- 0 2275 2086"/>
                  <a:gd name="T19" fmla="*/ 2275 h 608"/>
                  <a:gd name="T20" fmla="+- 0 1813 1342"/>
                  <a:gd name="T21" fmla="*/ T20 w 1378"/>
                  <a:gd name="T22" fmla="+- 0 2275 2086"/>
                  <a:gd name="T23" fmla="*/ 2275 h 608"/>
                  <a:gd name="T24" fmla="+- 0 2002 1342"/>
                  <a:gd name="T25" fmla="*/ T24 w 1378"/>
                  <a:gd name="T26" fmla="+- 0 2206 2086"/>
                  <a:gd name="T27" fmla="*/ 2206 h 608"/>
                  <a:gd name="T28" fmla="+- 0 1800 1342"/>
                  <a:gd name="T29" fmla="*/ T28 w 1378"/>
                  <a:gd name="T30" fmla="+- 0 2086 2086"/>
                  <a:gd name="T31" fmla="*/ 2086 h 6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378" h="608">
                    <a:moveTo>
                      <a:pt x="458" y="0"/>
                    </a:moveTo>
                    <a:lnTo>
                      <a:pt x="285" y="62"/>
                    </a:lnTo>
                    <a:lnTo>
                      <a:pt x="300" y="100"/>
                    </a:lnTo>
                    <a:lnTo>
                      <a:pt x="295" y="153"/>
                    </a:lnTo>
                    <a:lnTo>
                      <a:pt x="120" y="189"/>
                    </a:lnTo>
                    <a:lnTo>
                      <a:pt x="471" y="189"/>
                    </a:lnTo>
                    <a:lnTo>
                      <a:pt x="660" y="120"/>
                    </a:lnTo>
                    <a:lnTo>
                      <a:pt x="458" y="0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67" name="Group 232"/>
            <p:cNvGrpSpPr>
              <a:grpSpLocks/>
            </p:cNvGrpSpPr>
            <p:nvPr/>
          </p:nvGrpSpPr>
          <p:grpSpPr bwMode="auto">
            <a:xfrm>
              <a:off x="2794" y="2194"/>
              <a:ext cx="255" cy="137"/>
              <a:chOff x="2794" y="2194"/>
              <a:chExt cx="255" cy="137"/>
            </a:xfrm>
          </p:grpSpPr>
          <p:sp>
            <p:nvSpPr>
              <p:cNvPr id="3169" name="Freeform 233"/>
              <p:cNvSpPr>
                <a:spLocks/>
              </p:cNvSpPr>
              <p:nvPr/>
            </p:nvSpPr>
            <p:spPr bwMode="auto">
              <a:xfrm>
                <a:off x="2794" y="2194"/>
                <a:ext cx="255" cy="137"/>
              </a:xfrm>
              <a:custGeom>
                <a:avLst/>
                <a:gdLst>
                  <a:gd name="T0" fmla="+- 0 3019 2794"/>
                  <a:gd name="T1" fmla="*/ T0 w 255"/>
                  <a:gd name="T2" fmla="+- 0 2194 2194"/>
                  <a:gd name="T3" fmla="*/ 2194 h 137"/>
                  <a:gd name="T4" fmla="+- 0 2918 2794"/>
                  <a:gd name="T5" fmla="*/ T4 w 255"/>
                  <a:gd name="T6" fmla="+- 0 2234 2194"/>
                  <a:gd name="T7" fmla="*/ 2234 h 137"/>
                  <a:gd name="T8" fmla="+- 0 2839 2794"/>
                  <a:gd name="T9" fmla="*/ T8 w 255"/>
                  <a:gd name="T10" fmla="+- 0 2268 2194"/>
                  <a:gd name="T11" fmla="*/ 2268 h 137"/>
                  <a:gd name="T12" fmla="+- 0 2803 2794"/>
                  <a:gd name="T13" fmla="*/ T12 w 255"/>
                  <a:gd name="T14" fmla="+- 0 2294 2194"/>
                  <a:gd name="T15" fmla="*/ 2294 h 137"/>
                  <a:gd name="T16" fmla="+- 0 2794 2794"/>
                  <a:gd name="T17" fmla="*/ T16 w 255"/>
                  <a:gd name="T18" fmla="+- 0 2311 2194"/>
                  <a:gd name="T19" fmla="*/ 2311 h 137"/>
                  <a:gd name="T20" fmla="+- 0 2803 2794"/>
                  <a:gd name="T21" fmla="*/ T20 w 255"/>
                  <a:gd name="T22" fmla="+- 0 2330 2194"/>
                  <a:gd name="T23" fmla="*/ 2330 h 137"/>
                  <a:gd name="T24" fmla="+- 0 2830 2794"/>
                  <a:gd name="T25" fmla="*/ T24 w 255"/>
                  <a:gd name="T26" fmla="+- 0 2330 2194"/>
                  <a:gd name="T27" fmla="*/ 2330 h 137"/>
                  <a:gd name="T28" fmla="+- 0 3048 2794"/>
                  <a:gd name="T29" fmla="*/ T28 w 255"/>
                  <a:gd name="T30" fmla="+- 0 2234 2194"/>
                  <a:gd name="T31" fmla="*/ 2234 h 137"/>
                  <a:gd name="T32" fmla="+- 0 3026 2794"/>
                  <a:gd name="T33" fmla="*/ T32 w 255"/>
                  <a:gd name="T34" fmla="+- 0 2215 2194"/>
                  <a:gd name="T35" fmla="*/ 2215 h 137"/>
                  <a:gd name="T36" fmla="+- 0 3019 2794"/>
                  <a:gd name="T37" fmla="*/ T36 w 255"/>
                  <a:gd name="T38" fmla="+- 0 2194 2194"/>
                  <a:gd name="T39" fmla="*/ 2194 h 13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255" h="137">
                    <a:moveTo>
                      <a:pt x="225" y="0"/>
                    </a:moveTo>
                    <a:lnTo>
                      <a:pt x="124" y="40"/>
                    </a:lnTo>
                    <a:lnTo>
                      <a:pt x="45" y="74"/>
                    </a:lnTo>
                    <a:lnTo>
                      <a:pt x="9" y="100"/>
                    </a:lnTo>
                    <a:lnTo>
                      <a:pt x="0" y="117"/>
                    </a:lnTo>
                    <a:lnTo>
                      <a:pt x="9" y="136"/>
                    </a:lnTo>
                    <a:lnTo>
                      <a:pt x="36" y="136"/>
                    </a:lnTo>
                    <a:lnTo>
                      <a:pt x="254" y="40"/>
                    </a:lnTo>
                    <a:lnTo>
                      <a:pt x="232" y="21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68" name="Group 229"/>
            <p:cNvGrpSpPr>
              <a:grpSpLocks/>
            </p:cNvGrpSpPr>
            <p:nvPr/>
          </p:nvGrpSpPr>
          <p:grpSpPr bwMode="auto">
            <a:xfrm>
              <a:off x="3101" y="1850"/>
              <a:ext cx="351" cy="329"/>
              <a:chOff x="3101" y="1850"/>
              <a:chExt cx="351" cy="329"/>
            </a:xfrm>
          </p:grpSpPr>
          <p:sp>
            <p:nvSpPr>
              <p:cNvPr id="3167" name="Freeform 231"/>
              <p:cNvSpPr>
                <a:spLocks/>
              </p:cNvSpPr>
              <p:nvPr/>
            </p:nvSpPr>
            <p:spPr bwMode="auto">
              <a:xfrm>
                <a:off x="3101" y="1850"/>
                <a:ext cx="351" cy="329"/>
              </a:xfrm>
              <a:custGeom>
                <a:avLst/>
                <a:gdLst>
                  <a:gd name="T0" fmla="+- 0 3297 3101"/>
                  <a:gd name="T1" fmla="*/ T0 w 351"/>
                  <a:gd name="T2" fmla="+- 0 1918 1850"/>
                  <a:gd name="T3" fmla="*/ 1918 h 329"/>
                  <a:gd name="T4" fmla="+- 0 3161 3101"/>
                  <a:gd name="T5" fmla="*/ T4 w 351"/>
                  <a:gd name="T6" fmla="+- 0 1918 1850"/>
                  <a:gd name="T7" fmla="*/ 1918 h 329"/>
                  <a:gd name="T8" fmla="+- 0 3221 3101"/>
                  <a:gd name="T9" fmla="*/ T8 w 351"/>
                  <a:gd name="T10" fmla="+- 0 1932 1850"/>
                  <a:gd name="T11" fmla="*/ 1932 h 329"/>
                  <a:gd name="T12" fmla="+- 0 3257 3101"/>
                  <a:gd name="T13" fmla="*/ T12 w 351"/>
                  <a:gd name="T14" fmla="+- 0 1968 1850"/>
                  <a:gd name="T15" fmla="*/ 1968 h 329"/>
                  <a:gd name="T16" fmla="+- 0 3252 3101"/>
                  <a:gd name="T17" fmla="*/ T16 w 351"/>
                  <a:gd name="T18" fmla="+- 0 2018 1850"/>
                  <a:gd name="T19" fmla="*/ 2018 h 329"/>
                  <a:gd name="T20" fmla="+- 0 3221 3101"/>
                  <a:gd name="T21" fmla="*/ T20 w 351"/>
                  <a:gd name="T22" fmla="+- 0 2064 1850"/>
                  <a:gd name="T23" fmla="*/ 2064 h 329"/>
                  <a:gd name="T24" fmla="+- 0 3170 3101"/>
                  <a:gd name="T25" fmla="*/ T24 w 351"/>
                  <a:gd name="T26" fmla="+- 0 2105 1850"/>
                  <a:gd name="T27" fmla="*/ 2105 h 329"/>
                  <a:gd name="T28" fmla="+- 0 3130 3101"/>
                  <a:gd name="T29" fmla="*/ T28 w 351"/>
                  <a:gd name="T30" fmla="+- 0 2136 1850"/>
                  <a:gd name="T31" fmla="*/ 2136 h 329"/>
                  <a:gd name="T32" fmla="+- 0 3154 3101"/>
                  <a:gd name="T33" fmla="*/ T32 w 351"/>
                  <a:gd name="T34" fmla="+- 0 2155 1850"/>
                  <a:gd name="T35" fmla="*/ 2155 h 329"/>
                  <a:gd name="T36" fmla="+- 0 3161 3101"/>
                  <a:gd name="T37" fmla="*/ T36 w 351"/>
                  <a:gd name="T38" fmla="+- 0 2179 1850"/>
                  <a:gd name="T39" fmla="*/ 2179 h 329"/>
                  <a:gd name="T40" fmla="+- 0 3302 3101"/>
                  <a:gd name="T41" fmla="*/ T40 w 351"/>
                  <a:gd name="T42" fmla="+- 0 2122 1850"/>
                  <a:gd name="T43" fmla="*/ 2122 h 329"/>
                  <a:gd name="T44" fmla="+- 0 3451 3101"/>
                  <a:gd name="T45" fmla="*/ T44 w 351"/>
                  <a:gd name="T46" fmla="+- 0 2042 1850"/>
                  <a:gd name="T47" fmla="*/ 2042 h 329"/>
                  <a:gd name="T48" fmla="+- 0 3297 3101"/>
                  <a:gd name="T49" fmla="*/ T48 w 351"/>
                  <a:gd name="T50" fmla="+- 0 1918 1850"/>
                  <a:gd name="T51" fmla="*/ 1918 h 3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51" h="329">
                    <a:moveTo>
                      <a:pt x="196" y="68"/>
                    </a:moveTo>
                    <a:lnTo>
                      <a:pt x="60" y="68"/>
                    </a:lnTo>
                    <a:lnTo>
                      <a:pt x="120" y="82"/>
                    </a:lnTo>
                    <a:lnTo>
                      <a:pt x="156" y="118"/>
                    </a:lnTo>
                    <a:lnTo>
                      <a:pt x="151" y="168"/>
                    </a:lnTo>
                    <a:lnTo>
                      <a:pt x="120" y="214"/>
                    </a:lnTo>
                    <a:lnTo>
                      <a:pt x="69" y="255"/>
                    </a:lnTo>
                    <a:lnTo>
                      <a:pt x="29" y="286"/>
                    </a:lnTo>
                    <a:lnTo>
                      <a:pt x="53" y="305"/>
                    </a:lnTo>
                    <a:lnTo>
                      <a:pt x="60" y="329"/>
                    </a:lnTo>
                    <a:lnTo>
                      <a:pt x="201" y="272"/>
                    </a:lnTo>
                    <a:lnTo>
                      <a:pt x="350" y="192"/>
                    </a:lnTo>
                    <a:lnTo>
                      <a:pt x="196" y="68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68" name="Freeform 230"/>
              <p:cNvSpPr>
                <a:spLocks/>
              </p:cNvSpPr>
              <p:nvPr/>
            </p:nvSpPr>
            <p:spPr bwMode="auto">
              <a:xfrm>
                <a:off x="3101" y="1850"/>
                <a:ext cx="351" cy="329"/>
              </a:xfrm>
              <a:custGeom>
                <a:avLst/>
                <a:gdLst>
                  <a:gd name="T0" fmla="+- 0 3214 3101"/>
                  <a:gd name="T1" fmla="*/ T0 w 351"/>
                  <a:gd name="T2" fmla="+- 0 1850 1850"/>
                  <a:gd name="T3" fmla="*/ 1850 h 329"/>
                  <a:gd name="T4" fmla="+- 0 3101 3101"/>
                  <a:gd name="T5" fmla="*/ T4 w 351"/>
                  <a:gd name="T6" fmla="+- 0 1920 1850"/>
                  <a:gd name="T7" fmla="*/ 1920 h 329"/>
                  <a:gd name="T8" fmla="+- 0 3161 3101"/>
                  <a:gd name="T9" fmla="*/ T8 w 351"/>
                  <a:gd name="T10" fmla="+- 0 1918 1850"/>
                  <a:gd name="T11" fmla="*/ 1918 h 329"/>
                  <a:gd name="T12" fmla="+- 0 3297 3101"/>
                  <a:gd name="T13" fmla="*/ T12 w 351"/>
                  <a:gd name="T14" fmla="+- 0 1918 1850"/>
                  <a:gd name="T15" fmla="*/ 1918 h 329"/>
                  <a:gd name="T16" fmla="+- 0 3214 3101"/>
                  <a:gd name="T17" fmla="*/ T16 w 351"/>
                  <a:gd name="T18" fmla="+- 0 1850 1850"/>
                  <a:gd name="T19" fmla="*/ 1850 h 3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51" h="329">
                    <a:moveTo>
                      <a:pt x="113" y="0"/>
                    </a:moveTo>
                    <a:lnTo>
                      <a:pt x="0" y="70"/>
                    </a:lnTo>
                    <a:lnTo>
                      <a:pt x="60" y="68"/>
                    </a:lnTo>
                    <a:lnTo>
                      <a:pt x="196" y="68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69" name="Group 227"/>
            <p:cNvGrpSpPr>
              <a:grpSpLocks/>
            </p:cNvGrpSpPr>
            <p:nvPr/>
          </p:nvGrpSpPr>
          <p:grpSpPr bwMode="auto">
            <a:xfrm>
              <a:off x="2995" y="1944"/>
              <a:ext cx="63" cy="72"/>
              <a:chOff x="2995" y="1944"/>
              <a:chExt cx="63" cy="72"/>
            </a:xfrm>
          </p:grpSpPr>
          <p:sp>
            <p:nvSpPr>
              <p:cNvPr id="3166" name="Freeform 228"/>
              <p:cNvSpPr>
                <a:spLocks/>
              </p:cNvSpPr>
              <p:nvPr/>
            </p:nvSpPr>
            <p:spPr bwMode="auto">
              <a:xfrm>
                <a:off x="2995" y="1944"/>
                <a:ext cx="63" cy="72"/>
              </a:xfrm>
              <a:custGeom>
                <a:avLst/>
                <a:gdLst>
                  <a:gd name="T0" fmla="+- 0 3058 2995"/>
                  <a:gd name="T1" fmla="*/ T0 w 63"/>
                  <a:gd name="T2" fmla="+- 0 1944 1944"/>
                  <a:gd name="T3" fmla="*/ 1944 h 72"/>
                  <a:gd name="T4" fmla="+- 0 2995 2995"/>
                  <a:gd name="T5" fmla="*/ T4 w 63"/>
                  <a:gd name="T6" fmla="+- 0 1980 1944"/>
                  <a:gd name="T7" fmla="*/ 1980 h 72"/>
                  <a:gd name="T8" fmla="+- 0 3002 2995"/>
                  <a:gd name="T9" fmla="*/ T8 w 63"/>
                  <a:gd name="T10" fmla="+- 0 2002 1944"/>
                  <a:gd name="T11" fmla="*/ 2002 h 72"/>
                  <a:gd name="T12" fmla="+- 0 3010 2995"/>
                  <a:gd name="T13" fmla="*/ T12 w 63"/>
                  <a:gd name="T14" fmla="+- 0 2016 1944"/>
                  <a:gd name="T15" fmla="*/ 2016 h 72"/>
                  <a:gd name="T16" fmla="+- 0 3019 2995"/>
                  <a:gd name="T17" fmla="*/ T16 w 63"/>
                  <a:gd name="T18" fmla="+- 0 2002 1944"/>
                  <a:gd name="T19" fmla="*/ 2002 h 72"/>
                  <a:gd name="T20" fmla="+- 0 3031 2995"/>
                  <a:gd name="T21" fmla="*/ T20 w 63"/>
                  <a:gd name="T22" fmla="+- 0 1975 1944"/>
                  <a:gd name="T23" fmla="*/ 1975 h 72"/>
                  <a:gd name="T24" fmla="+- 0 3058 2995"/>
                  <a:gd name="T25" fmla="*/ T24 w 63"/>
                  <a:gd name="T26" fmla="+- 0 1944 1944"/>
                  <a:gd name="T27" fmla="*/ 1944 h 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63" h="72">
                    <a:moveTo>
                      <a:pt x="63" y="0"/>
                    </a:moveTo>
                    <a:lnTo>
                      <a:pt x="0" y="36"/>
                    </a:lnTo>
                    <a:lnTo>
                      <a:pt x="7" y="58"/>
                    </a:lnTo>
                    <a:lnTo>
                      <a:pt x="15" y="72"/>
                    </a:lnTo>
                    <a:lnTo>
                      <a:pt x="24" y="58"/>
                    </a:lnTo>
                    <a:lnTo>
                      <a:pt x="36" y="31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70" name="Group 225"/>
            <p:cNvGrpSpPr>
              <a:grpSpLocks/>
            </p:cNvGrpSpPr>
            <p:nvPr/>
          </p:nvGrpSpPr>
          <p:grpSpPr bwMode="auto">
            <a:xfrm>
              <a:off x="2870" y="2038"/>
              <a:ext cx="24" cy="51"/>
              <a:chOff x="2870" y="2038"/>
              <a:chExt cx="24" cy="51"/>
            </a:xfrm>
          </p:grpSpPr>
          <p:sp>
            <p:nvSpPr>
              <p:cNvPr id="3165" name="Freeform 226"/>
              <p:cNvSpPr>
                <a:spLocks/>
              </p:cNvSpPr>
              <p:nvPr/>
            </p:nvSpPr>
            <p:spPr bwMode="auto">
              <a:xfrm>
                <a:off x="2870" y="2038"/>
                <a:ext cx="24" cy="51"/>
              </a:xfrm>
              <a:custGeom>
                <a:avLst/>
                <a:gdLst>
                  <a:gd name="T0" fmla="+- 0 2894 2870"/>
                  <a:gd name="T1" fmla="*/ T0 w 24"/>
                  <a:gd name="T2" fmla="+- 0 2038 2038"/>
                  <a:gd name="T3" fmla="*/ 2038 h 51"/>
                  <a:gd name="T4" fmla="+- 0 2870 2870"/>
                  <a:gd name="T5" fmla="*/ T4 w 24"/>
                  <a:gd name="T6" fmla="+- 0 2054 2038"/>
                  <a:gd name="T7" fmla="*/ 2054 h 51"/>
                  <a:gd name="T8" fmla="+- 0 2870 2870"/>
                  <a:gd name="T9" fmla="*/ T8 w 24"/>
                  <a:gd name="T10" fmla="+- 0 2088 2038"/>
                  <a:gd name="T11" fmla="*/ 2088 h 51"/>
                  <a:gd name="T12" fmla="+- 0 2894 2870"/>
                  <a:gd name="T13" fmla="*/ T12 w 24"/>
                  <a:gd name="T14" fmla="+- 0 2038 2038"/>
                  <a:gd name="T15" fmla="*/ 2038 h 5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4" h="51">
                    <a:moveTo>
                      <a:pt x="24" y="0"/>
                    </a:moveTo>
                    <a:lnTo>
                      <a:pt x="0" y="16"/>
                    </a:lnTo>
                    <a:lnTo>
                      <a:pt x="0" y="5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71" name="Group 223"/>
            <p:cNvGrpSpPr>
              <a:grpSpLocks/>
            </p:cNvGrpSpPr>
            <p:nvPr/>
          </p:nvGrpSpPr>
          <p:grpSpPr bwMode="auto">
            <a:xfrm>
              <a:off x="2772" y="2165"/>
              <a:ext cx="89" cy="65"/>
              <a:chOff x="2772" y="2165"/>
              <a:chExt cx="89" cy="65"/>
            </a:xfrm>
          </p:grpSpPr>
          <p:sp>
            <p:nvSpPr>
              <p:cNvPr id="3164" name="Freeform 224"/>
              <p:cNvSpPr>
                <a:spLocks/>
              </p:cNvSpPr>
              <p:nvPr/>
            </p:nvSpPr>
            <p:spPr bwMode="auto">
              <a:xfrm>
                <a:off x="2772" y="2165"/>
                <a:ext cx="89" cy="65"/>
              </a:xfrm>
              <a:custGeom>
                <a:avLst/>
                <a:gdLst>
                  <a:gd name="T0" fmla="+- 0 2803 2772"/>
                  <a:gd name="T1" fmla="*/ T0 w 89"/>
                  <a:gd name="T2" fmla="+- 0 2165 2165"/>
                  <a:gd name="T3" fmla="*/ 2165 h 65"/>
                  <a:gd name="T4" fmla="+- 0 2786 2772"/>
                  <a:gd name="T5" fmla="*/ T4 w 89"/>
                  <a:gd name="T6" fmla="+- 0 2194 2165"/>
                  <a:gd name="T7" fmla="*/ 2194 h 65"/>
                  <a:gd name="T8" fmla="+- 0 2772 2772"/>
                  <a:gd name="T9" fmla="*/ T8 w 89"/>
                  <a:gd name="T10" fmla="+- 0 2230 2165"/>
                  <a:gd name="T11" fmla="*/ 2230 h 65"/>
                  <a:gd name="T12" fmla="+- 0 2813 2772"/>
                  <a:gd name="T13" fmla="*/ T12 w 89"/>
                  <a:gd name="T14" fmla="+- 0 2201 2165"/>
                  <a:gd name="T15" fmla="*/ 2201 h 65"/>
                  <a:gd name="T16" fmla="+- 0 2861 2772"/>
                  <a:gd name="T17" fmla="*/ T16 w 89"/>
                  <a:gd name="T18" fmla="+- 0 2177 2165"/>
                  <a:gd name="T19" fmla="*/ 2177 h 65"/>
                  <a:gd name="T20" fmla="+- 0 2832 2772"/>
                  <a:gd name="T21" fmla="*/ T20 w 89"/>
                  <a:gd name="T22" fmla="+- 0 2174 2165"/>
                  <a:gd name="T23" fmla="*/ 2174 h 65"/>
                  <a:gd name="T24" fmla="+- 0 2803 2772"/>
                  <a:gd name="T25" fmla="*/ T24 w 89"/>
                  <a:gd name="T26" fmla="+- 0 2165 2165"/>
                  <a:gd name="T27" fmla="*/ 2165 h 6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89" h="65">
                    <a:moveTo>
                      <a:pt x="31" y="0"/>
                    </a:moveTo>
                    <a:lnTo>
                      <a:pt x="14" y="29"/>
                    </a:lnTo>
                    <a:lnTo>
                      <a:pt x="0" y="65"/>
                    </a:lnTo>
                    <a:lnTo>
                      <a:pt x="41" y="36"/>
                    </a:lnTo>
                    <a:lnTo>
                      <a:pt x="89" y="12"/>
                    </a:lnTo>
                    <a:lnTo>
                      <a:pt x="60" y="9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72" name="Group 220"/>
            <p:cNvGrpSpPr>
              <a:grpSpLocks/>
            </p:cNvGrpSpPr>
            <p:nvPr/>
          </p:nvGrpSpPr>
          <p:grpSpPr bwMode="auto">
            <a:xfrm>
              <a:off x="2904" y="2086"/>
              <a:ext cx="128" cy="75"/>
              <a:chOff x="2904" y="2086"/>
              <a:chExt cx="128" cy="75"/>
            </a:xfrm>
          </p:grpSpPr>
          <p:sp>
            <p:nvSpPr>
              <p:cNvPr id="3162" name="Freeform 222"/>
              <p:cNvSpPr>
                <a:spLocks/>
              </p:cNvSpPr>
              <p:nvPr/>
            </p:nvSpPr>
            <p:spPr bwMode="auto">
              <a:xfrm>
                <a:off x="2904" y="2086"/>
                <a:ext cx="128" cy="75"/>
              </a:xfrm>
              <a:custGeom>
                <a:avLst/>
                <a:gdLst>
                  <a:gd name="T0" fmla="+- 0 2945 2904"/>
                  <a:gd name="T1" fmla="*/ T0 w 128"/>
                  <a:gd name="T2" fmla="+- 0 2086 2086"/>
                  <a:gd name="T3" fmla="*/ 2086 h 75"/>
                  <a:gd name="T4" fmla="+- 0 2938 2904"/>
                  <a:gd name="T5" fmla="*/ T4 w 128"/>
                  <a:gd name="T6" fmla="+- 0 2117 2086"/>
                  <a:gd name="T7" fmla="*/ 2117 h 75"/>
                  <a:gd name="T8" fmla="+- 0 2921 2904"/>
                  <a:gd name="T9" fmla="*/ T8 w 128"/>
                  <a:gd name="T10" fmla="+- 0 2146 2086"/>
                  <a:gd name="T11" fmla="*/ 2146 h 75"/>
                  <a:gd name="T12" fmla="+- 0 2904 2904"/>
                  <a:gd name="T13" fmla="*/ T12 w 128"/>
                  <a:gd name="T14" fmla="+- 0 2160 2086"/>
                  <a:gd name="T15" fmla="*/ 2160 h 75"/>
                  <a:gd name="T16" fmla="+- 0 2954 2904"/>
                  <a:gd name="T17" fmla="*/ T16 w 128"/>
                  <a:gd name="T18" fmla="+- 0 2141 2086"/>
                  <a:gd name="T19" fmla="*/ 2141 h 75"/>
                  <a:gd name="T20" fmla="+- 0 3002 2904"/>
                  <a:gd name="T21" fmla="*/ T20 w 128"/>
                  <a:gd name="T22" fmla="+- 0 2119 2086"/>
                  <a:gd name="T23" fmla="*/ 2119 h 75"/>
                  <a:gd name="T24" fmla="+- 0 3027 2904"/>
                  <a:gd name="T25" fmla="*/ T24 w 128"/>
                  <a:gd name="T26" fmla="+- 0 2105 2086"/>
                  <a:gd name="T27" fmla="*/ 2105 h 75"/>
                  <a:gd name="T28" fmla="+- 0 3002 2904"/>
                  <a:gd name="T29" fmla="*/ T28 w 128"/>
                  <a:gd name="T30" fmla="+- 0 2105 2086"/>
                  <a:gd name="T31" fmla="*/ 2105 h 75"/>
                  <a:gd name="T32" fmla="+- 0 2966 2904"/>
                  <a:gd name="T33" fmla="*/ T32 w 128"/>
                  <a:gd name="T34" fmla="+- 0 2100 2086"/>
                  <a:gd name="T35" fmla="*/ 2100 h 75"/>
                  <a:gd name="T36" fmla="+- 0 2945 2904"/>
                  <a:gd name="T37" fmla="*/ T36 w 128"/>
                  <a:gd name="T38" fmla="+- 0 2086 2086"/>
                  <a:gd name="T39" fmla="*/ 2086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28" h="75">
                    <a:moveTo>
                      <a:pt x="41" y="0"/>
                    </a:moveTo>
                    <a:lnTo>
                      <a:pt x="34" y="31"/>
                    </a:lnTo>
                    <a:lnTo>
                      <a:pt x="17" y="60"/>
                    </a:lnTo>
                    <a:lnTo>
                      <a:pt x="0" y="74"/>
                    </a:lnTo>
                    <a:lnTo>
                      <a:pt x="50" y="55"/>
                    </a:lnTo>
                    <a:lnTo>
                      <a:pt x="98" y="33"/>
                    </a:lnTo>
                    <a:lnTo>
                      <a:pt x="123" y="19"/>
                    </a:lnTo>
                    <a:lnTo>
                      <a:pt x="98" y="19"/>
                    </a:lnTo>
                    <a:lnTo>
                      <a:pt x="62" y="14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63" name="Freeform 221"/>
              <p:cNvSpPr>
                <a:spLocks/>
              </p:cNvSpPr>
              <p:nvPr/>
            </p:nvSpPr>
            <p:spPr bwMode="auto">
              <a:xfrm>
                <a:off x="2904" y="2086"/>
                <a:ext cx="128" cy="75"/>
              </a:xfrm>
              <a:custGeom>
                <a:avLst/>
                <a:gdLst>
                  <a:gd name="T0" fmla="+- 0 3031 2904"/>
                  <a:gd name="T1" fmla="*/ T0 w 128"/>
                  <a:gd name="T2" fmla="+- 0 2102 2086"/>
                  <a:gd name="T3" fmla="*/ 2102 h 75"/>
                  <a:gd name="T4" fmla="+- 0 3002 2904"/>
                  <a:gd name="T5" fmla="*/ T4 w 128"/>
                  <a:gd name="T6" fmla="+- 0 2105 2086"/>
                  <a:gd name="T7" fmla="*/ 2105 h 75"/>
                  <a:gd name="T8" fmla="+- 0 3027 2904"/>
                  <a:gd name="T9" fmla="*/ T8 w 128"/>
                  <a:gd name="T10" fmla="+- 0 2105 2086"/>
                  <a:gd name="T11" fmla="*/ 2105 h 75"/>
                  <a:gd name="T12" fmla="+- 0 3031 2904"/>
                  <a:gd name="T13" fmla="*/ T12 w 128"/>
                  <a:gd name="T14" fmla="+- 0 2102 2086"/>
                  <a:gd name="T15" fmla="*/ 2102 h 7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8" h="75">
                    <a:moveTo>
                      <a:pt x="127" y="16"/>
                    </a:moveTo>
                    <a:lnTo>
                      <a:pt x="98" y="19"/>
                    </a:lnTo>
                    <a:lnTo>
                      <a:pt x="123" y="19"/>
                    </a:lnTo>
                    <a:lnTo>
                      <a:pt x="127" y="16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73" name="Group 218"/>
            <p:cNvGrpSpPr>
              <a:grpSpLocks/>
            </p:cNvGrpSpPr>
            <p:nvPr/>
          </p:nvGrpSpPr>
          <p:grpSpPr bwMode="auto">
            <a:xfrm>
              <a:off x="3098" y="2002"/>
              <a:ext cx="41" cy="56"/>
              <a:chOff x="3098" y="2002"/>
              <a:chExt cx="41" cy="56"/>
            </a:xfrm>
          </p:grpSpPr>
          <p:sp>
            <p:nvSpPr>
              <p:cNvPr id="3161" name="Freeform 219"/>
              <p:cNvSpPr>
                <a:spLocks/>
              </p:cNvSpPr>
              <p:nvPr/>
            </p:nvSpPr>
            <p:spPr bwMode="auto">
              <a:xfrm>
                <a:off x="3098" y="2002"/>
                <a:ext cx="41" cy="56"/>
              </a:xfrm>
              <a:custGeom>
                <a:avLst/>
                <a:gdLst>
                  <a:gd name="T0" fmla="+- 0 3137 3098"/>
                  <a:gd name="T1" fmla="*/ T0 w 41"/>
                  <a:gd name="T2" fmla="+- 0 2002 2002"/>
                  <a:gd name="T3" fmla="*/ 2002 h 56"/>
                  <a:gd name="T4" fmla="+- 0 3122 3098"/>
                  <a:gd name="T5" fmla="*/ T4 w 41"/>
                  <a:gd name="T6" fmla="+- 0 2011 2002"/>
                  <a:gd name="T7" fmla="*/ 2011 h 56"/>
                  <a:gd name="T8" fmla="+- 0 3108 3098"/>
                  <a:gd name="T9" fmla="*/ T8 w 41"/>
                  <a:gd name="T10" fmla="+- 0 2030 2002"/>
                  <a:gd name="T11" fmla="*/ 2030 h 56"/>
                  <a:gd name="T12" fmla="+- 0 3098 3098"/>
                  <a:gd name="T13" fmla="*/ T12 w 41"/>
                  <a:gd name="T14" fmla="+- 0 2057 2002"/>
                  <a:gd name="T15" fmla="*/ 2057 h 56"/>
                  <a:gd name="T16" fmla="+- 0 3115 3098"/>
                  <a:gd name="T17" fmla="*/ T16 w 41"/>
                  <a:gd name="T18" fmla="+- 0 2042 2002"/>
                  <a:gd name="T19" fmla="*/ 2042 h 56"/>
                  <a:gd name="T20" fmla="+- 0 3137 3098"/>
                  <a:gd name="T21" fmla="*/ T20 w 41"/>
                  <a:gd name="T22" fmla="+- 0 2026 2002"/>
                  <a:gd name="T23" fmla="*/ 2026 h 56"/>
                  <a:gd name="T24" fmla="+- 0 3139 3098"/>
                  <a:gd name="T25" fmla="*/ T24 w 41"/>
                  <a:gd name="T26" fmla="+- 0 2014 2002"/>
                  <a:gd name="T27" fmla="*/ 2014 h 56"/>
                  <a:gd name="T28" fmla="+- 0 3139 3098"/>
                  <a:gd name="T29" fmla="*/ T28 w 41"/>
                  <a:gd name="T30" fmla="+- 0 2004 2002"/>
                  <a:gd name="T31" fmla="*/ 2004 h 56"/>
                  <a:gd name="T32" fmla="+- 0 3137 3098"/>
                  <a:gd name="T33" fmla="*/ T32 w 41"/>
                  <a:gd name="T34" fmla="+- 0 2002 2002"/>
                  <a:gd name="T35" fmla="*/ 2002 h 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41" h="56">
                    <a:moveTo>
                      <a:pt x="39" y="0"/>
                    </a:moveTo>
                    <a:lnTo>
                      <a:pt x="24" y="9"/>
                    </a:lnTo>
                    <a:lnTo>
                      <a:pt x="10" y="28"/>
                    </a:lnTo>
                    <a:lnTo>
                      <a:pt x="0" y="55"/>
                    </a:lnTo>
                    <a:lnTo>
                      <a:pt x="17" y="40"/>
                    </a:lnTo>
                    <a:lnTo>
                      <a:pt x="39" y="24"/>
                    </a:lnTo>
                    <a:lnTo>
                      <a:pt x="41" y="1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74" name="Group 216"/>
            <p:cNvGrpSpPr>
              <a:grpSpLocks/>
            </p:cNvGrpSpPr>
            <p:nvPr/>
          </p:nvGrpSpPr>
          <p:grpSpPr bwMode="auto">
            <a:xfrm>
              <a:off x="2688" y="2143"/>
              <a:ext cx="32" cy="77"/>
              <a:chOff x="2688" y="2143"/>
              <a:chExt cx="32" cy="77"/>
            </a:xfrm>
          </p:grpSpPr>
          <p:sp>
            <p:nvSpPr>
              <p:cNvPr id="3160" name="Freeform 217"/>
              <p:cNvSpPr>
                <a:spLocks/>
              </p:cNvSpPr>
              <p:nvPr/>
            </p:nvSpPr>
            <p:spPr bwMode="auto">
              <a:xfrm>
                <a:off x="2688" y="2143"/>
                <a:ext cx="32" cy="77"/>
              </a:xfrm>
              <a:custGeom>
                <a:avLst/>
                <a:gdLst>
                  <a:gd name="T0" fmla="+- 0 2719 2688"/>
                  <a:gd name="T1" fmla="*/ T0 w 32"/>
                  <a:gd name="T2" fmla="+- 0 2143 2143"/>
                  <a:gd name="T3" fmla="*/ 2143 h 77"/>
                  <a:gd name="T4" fmla="+- 0 2705 2688"/>
                  <a:gd name="T5" fmla="*/ T4 w 32"/>
                  <a:gd name="T6" fmla="+- 0 2158 2143"/>
                  <a:gd name="T7" fmla="*/ 2158 h 77"/>
                  <a:gd name="T8" fmla="+- 0 2695 2688"/>
                  <a:gd name="T9" fmla="*/ T8 w 32"/>
                  <a:gd name="T10" fmla="+- 0 2184 2143"/>
                  <a:gd name="T11" fmla="*/ 2184 h 77"/>
                  <a:gd name="T12" fmla="+- 0 2688 2688"/>
                  <a:gd name="T13" fmla="*/ T12 w 32"/>
                  <a:gd name="T14" fmla="+- 0 2208 2143"/>
                  <a:gd name="T15" fmla="*/ 2208 h 77"/>
                  <a:gd name="T16" fmla="+- 0 2688 2688"/>
                  <a:gd name="T17" fmla="*/ T16 w 32"/>
                  <a:gd name="T18" fmla="+- 0 2220 2143"/>
                  <a:gd name="T19" fmla="*/ 2220 h 77"/>
                  <a:gd name="T20" fmla="+- 0 2695 2688"/>
                  <a:gd name="T21" fmla="*/ T20 w 32"/>
                  <a:gd name="T22" fmla="+- 0 2213 2143"/>
                  <a:gd name="T23" fmla="*/ 2213 h 77"/>
                  <a:gd name="T24" fmla="+- 0 2705 2688"/>
                  <a:gd name="T25" fmla="*/ T24 w 32"/>
                  <a:gd name="T26" fmla="+- 0 2191 2143"/>
                  <a:gd name="T27" fmla="*/ 2191 h 77"/>
                  <a:gd name="T28" fmla="+- 0 2717 2688"/>
                  <a:gd name="T29" fmla="*/ T28 w 32"/>
                  <a:gd name="T30" fmla="+- 0 2160 2143"/>
                  <a:gd name="T31" fmla="*/ 2160 h 77"/>
                  <a:gd name="T32" fmla="+- 0 2719 2688"/>
                  <a:gd name="T33" fmla="*/ T32 w 32"/>
                  <a:gd name="T34" fmla="+- 0 2143 2143"/>
                  <a:gd name="T35" fmla="*/ 2143 h 7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32" h="77">
                    <a:moveTo>
                      <a:pt x="31" y="0"/>
                    </a:moveTo>
                    <a:lnTo>
                      <a:pt x="17" y="15"/>
                    </a:lnTo>
                    <a:lnTo>
                      <a:pt x="7" y="41"/>
                    </a:lnTo>
                    <a:lnTo>
                      <a:pt x="0" y="65"/>
                    </a:lnTo>
                    <a:lnTo>
                      <a:pt x="0" y="77"/>
                    </a:lnTo>
                    <a:lnTo>
                      <a:pt x="7" y="70"/>
                    </a:lnTo>
                    <a:lnTo>
                      <a:pt x="17" y="48"/>
                    </a:lnTo>
                    <a:lnTo>
                      <a:pt x="29" y="1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8D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75" name="Group 214"/>
            <p:cNvGrpSpPr>
              <a:grpSpLocks/>
            </p:cNvGrpSpPr>
            <p:nvPr/>
          </p:nvGrpSpPr>
          <p:grpSpPr bwMode="auto">
            <a:xfrm>
              <a:off x="1656" y="706"/>
              <a:ext cx="116" cy="63"/>
              <a:chOff x="1656" y="706"/>
              <a:chExt cx="116" cy="63"/>
            </a:xfrm>
          </p:grpSpPr>
          <p:sp>
            <p:nvSpPr>
              <p:cNvPr id="3159" name="Freeform 215"/>
              <p:cNvSpPr>
                <a:spLocks/>
              </p:cNvSpPr>
              <p:nvPr/>
            </p:nvSpPr>
            <p:spPr bwMode="auto">
              <a:xfrm>
                <a:off x="1656" y="706"/>
                <a:ext cx="116" cy="63"/>
              </a:xfrm>
              <a:custGeom>
                <a:avLst/>
                <a:gdLst>
                  <a:gd name="T0" fmla="+- 0 1759 1656"/>
                  <a:gd name="T1" fmla="*/ T0 w 116"/>
                  <a:gd name="T2" fmla="+- 0 706 706"/>
                  <a:gd name="T3" fmla="*/ 706 h 63"/>
                  <a:gd name="T4" fmla="+- 0 1656 1656"/>
                  <a:gd name="T5" fmla="*/ T4 w 116"/>
                  <a:gd name="T6" fmla="+- 0 758 706"/>
                  <a:gd name="T7" fmla="*/ 758 h 63"/>
                  <a:gd name="T8" fmla="+- 0 1692 1656"/>
                  <a:gd name="T9" fmla="*/ T8 w 116"/>
                  <a:gd name="T10" fmla="+- 0 768 706"/>
                  <a:gd name="T11" fmla="*/ 768 h 63"/>
                  <a:gd name="T12" fmla="+- 0 1759 1656"/>
                  <a:gd name="T13" fmla="*/ T12 w 116"/>
                  <a:gd name="T14" fmla="+- 0 744 706"/>
                  <a:gd name="T15" fmla="*/ 744 h 63"/>
                  <a:gd name="T16" fmla="+- 0 1771 1656"/>
                  <a:gd name="T17" fmla="*/ T16 w 116"/>
                  <a:gd name="T18" fmla="+- 0 732 706"/>
                  <a:gd name="T19" fmla="*/ 732 h 63"/>
                  <a:gd name="T20" fmla="+- 0 1769 1656"/>
                  <a:gd name="T21" fmla="*/ T20 w 116"/>
                  <a:gd name="T22" fmla="+- 0 715 706"/>
                  <a:gd name="T23" fmla="*/ 715 h 63"/>
                  <a:gd name="T24" fmla="+- 0 1759 1656"/>
                  <a:gd name="T25" fmla="*/ T24 w 116"/>
                  <a:gd name="T26" fmla="+- 0 706 706"/>
                  <a:gd name="T27" fmla="*/ 706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16" h="63">
                    <a:moveTo>
                      <a:pt x="103" y="0"/>
                    </a:moveTo>
                    <a:lnTo>
                      <a:pt x="0" y="52"/>
                    </a:lnTo>
                    <a:lnTo>
                      <a:pt x="36" y="62"/>
                    </a:lnTo>
                    <a:lnTo>
                      <a:pt x="103" y="38"/>
                    </a:lnTo>
                    <a:lnTo>
                      <a:pt x="115" y="26"/>
                    </a:lnTo>
                    <a:lnTo>
                      <a:pt x="113" y="9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FF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76" name="Group 212"/>
            <p:cNvGrpSpPr>
              <a:grpSpLocks/>
            </p:cNvGrpSpPr>
            <p:nvPr/>
          </p:nvGrpSpPr>
          <p:grpSpPr bwMode="auto">
            <a:xfrm>
              <a:off x="1594" y="1109"/>
              <a:ext cx="111" cy="192"/>
              <a:chOff x="1594" y="1109"/>
              <a:chExt cx="111" cy="192"/>
            </a:xfrm>
          </p:grpSpPr>
          <p:sp>
            <p:nvSpPr>
              <p:cNvPr id="3158" name="Freeform 213"/>
              <p:cNvSpPr>
                <a:spLocks/>
              </p:cNvSpPr>
              <p:nvPr/>
            </p:nvSpPr>
            <p:spPr bwMode="auto">
              <a:xfrm>
                <a:off x="1594" y="1109"/>
                <a:ext cx="111" cy="192"/>
              </a:xfrm>
              <a:custGeom>
                <a:avLst/>
                <a:gdLst>
                  <a:gd name="T0" fmla="+- 0 1622 1594"/>
                  <a:gd name="T1" fmla="*/ T0 w 111"/>
                  <a:gd name="T2" fmla="+- 0 1109 1109"/>
                  <a:gd name="T3" fmla="*/ 1109 h 192"/>
                  <a:gd name="T4" fmla="+- 0 1603 1594"/>
                  <a:gd name="T5" fmla="*/ T4 w 111"/>
                  <a:gd name="T6" fmla="+- 0 1111 1109"/>
                  <a:gd name="T7" fmla="*/ 1111 h 192"/>
                  <a:gd name="T8" fmla="+- 0 1594 1594"/>
                  <a:gd name="T9" fmla="*/ T8 w 111"/>
                  <a:gd name="T10" fmla="+- 0 1116 1109"/>
                  <a:gd name="T11" fmla="*/ 1116 h 192"/>
                  <a:gd name="T12" fmla="+- 0 1603 1594"/>
                  <a:gd name="T13" fmla="*/ T12 w 111"/>
                  <a:gd name="T14" fmla="+- 0 1166 1109"/>
                  <a:gd name="T15" fmla="*/ 1166 h 192"/>
                  <a:gd name="T16" fmla="+- 0 1615 1594"/>
                  <a:gd name="T17" fmla="*/ T16 w 111"/>
                  <a:gd name="T18" fmla="+- 0 1234 1109"/>
                  <a:gd name="T19" fmla="*/ 1234 h 192"/>
                  <a:gd name="T20" fmla="+- 0 1637 1594"/>
                  <a:gd name="T21" fmla="*/ T20 w 111"/>
                  <a:gd name="T22" fmla="+- 0 1282 1109"/>
                  <a:gd name="T23" fmla="*/ 1282 h 192"/>
                  <a:gd name="T24" fmla="+- 0 1663 1594"/>
                  <a:gd name="T25" fmla="*/ T24 w 111"/>
                  <a:gd name="T26" fmla="+- 0 1298 1109"/>
                  <a:gd name="T27" fmla="*/ 1298 h 192"/>
                  <a:gd name="T28" fmla="+- 0 1687 1594"/>
                  <a:gd name="T29" fmla="*/ T28 w 111"/>
                  <a:gd name="T30" fmla="+- 0 1301 1109"/>
                  <a:gd name="T31" fmla="*/ 1301 h 192"/>
                  <a:gd name="T32" fmla="+- 0 1697 1594"/>
                  <a:gd name="T33" fmla="*/ T32 w 111"/>
                  <a:gd name="T34" fmla="+- 0 1270 1109"/>
                  <a:gd name="T35" fmla="*/ 1270 h 192"/>
                  <a:gd name="T36" fmla="+- 0 1704 1594"/>
                  <a:gd name="T37" fmla="*/ T36 w 111"/>
                  <a:gd name="T38" fmla="+- 0 1219 1109"/>
                  <a:gd name="T39" fmla="*/ 1219 h 192"/>
                  <a:gd name="T40" fmla="+- 0 1697 1594"/>
                  <a:gd name="T41" fmla="*/ T40 w 111"/>
                  <a:gd name="T42" fmla="+- 0 1171 1109"/>
                  <a:gd name="T43" fmla="*/ 1171 h 192"/>
                  <a:gd name="T44" fmla="+- 0 1656 1594"/>
                  <a:gd name="T45" fmla="*/ T44 w 111"/>
                  <a:gd name="T46" fmla="+- 0 1123 1109"/>
                  <a:gd name="T47" fmla="*/ 1123 h 192"/>
                  <a:gd name="T48" fmla="+- 0 1622 1594"/>
                  <a:gd name="T49" fmla="*/ T48 w 111"/>
                  <a:gd name="T50" fmla="+- 0 1109 1109"/>
                  <a:gd name="T51" fmla="*/ 1109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11" h="192">
                    <a:moveTo>
                      <a:pt x="28" y="0"/>
                    </a:moveTo>
                    <a:lnTo>
                      <a:pt x="9" y="2"/>
                    </a:lnTo>
                    <a:lnTo>
                      <a:pt x="0" y="7"/>
                    </a:lnTo>
                    <a:lnTo>
                      <a:pt x="9" y="57"/>
                    </a:lnTo>
                    <a:lnTo>
                      <a:pt x="21" y="125"/>
                    </a:lnTo>
                    <a:lnTo>
                      <a:pt x="43" y="173"/>
                    </a:lnTo>
                    <a:lnTo>
                      <a:pt x="69" y="189"/>
                    </a:lnTo>
                    <a:lnTo>
                      <a:pt x="93" y="192"/>
                    </a:lnTo>
                    <a:lnTo>
                      <a:pt x="103" y="161"/>
                    </a:lnTo>
                    <a:lnTo>
                      <a:pt x="110" y="110"/>
                    </a:lnTo>
                    <a:lnTo>
                      <a:pt x="103" y="62"/>
                    </a:lnTo>
                    <a:lnTo>
                      <a:pt x="62" y="1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F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77" name="Group 210"/>
            <p:cNvGrpSpPr>
              <a:grpSpLocks/>
            </p:cNvGrpSpPr>
            <p:nvPr/>
          </p:nvGrpSpPr>
          <p:grpSpPr bwMode="auto">
            <a:xfrm>
              <a:off x="1452" y="1142"/>
              <a:ext cx="41" cy="68"/>
              <a:chOff x="1452" y="1142"/>
              <a:chExt cx="41" cy="68"/>
            </a:xfrm>
          </p:grpSpPr>
          <p:sp>
            <p:nvSpPr>
              <p:cNvPr id="3157" name="Freeform 211"/>
              <p:cNvSpPr>
                <a:spLocks/>
              </p:cNvSpPr>
              <p:nvPr/>
            </p:nvSpPr>
            <p:spPr bwMode="auto">
              <a:xfrm>
                <a:off x="1452" y="1142"/>
                <a:ext cx="41" cy="68"/>
              </a:xfrm>
              <a:custGeom>
                <a:avLst/>
                <a:gdLst>
                  <a:gd name="T0" fmla="+- 0 1471 1452"/>
                  <a:gd name="T1" fmla="*/ T0 w 41"/>
                  <a:gd name="T2" fmla="+- 0 1142 1142"/>
                  <a:gd name="T3" fmla="*/ 1142 h 68"/>
                  <a:gd name="T4" fmla="+- 0 1462 1452"/>
                  <a:gd name="T5" fmla="*/ T4 w 41"/>
                  <a:gd name="T6" fmla="+- 0 1157 1142"/>
                  <a:gd name="T7" fmla="*/ 1157 h 68"/>
                  <a:gd name="T8" fmla="+- 0 1452 1452"/>
                  <a:gd name="T9" fmla="*/ T8 w 41"/>
                  <a:gd name="T10" fmla="+- 0 1186 1142"/>
                  <a:gd name="T11" fmla="*/ 1186 h 68"/>
                  <a:gd name="T12" fmla="+- 0 1459 1452"/>
                  <a:gd name="T13" fmla="*/ T12 w 41"/>
                  <a:gd name="T14" fmla="+- 0 1207 1142"/>
                  <a:gd name="T15" fmla="*/ 1207 h 68"/>
                  <a:gd name="T16" fmla="+- 0 1471 1452"/>
                  <a:gd name="T17" fmla="*/ T16 w 41"/>
                  <a:gd name="T18" fmla="+- 0 1210 1142"/>
                  <a:gd name="T19" fmla="*/ 1210 h 68"/>
                  <a:gd name="T20" fmla="+- 0 1483 1452"/>
                  <a:gd name="T21" fmla="*/ T20 w 41"/>
                  <a:gd name="T22" fmla="+- 0 1200 1142"/>
                  <a:gd name="T23" fmla="*/ 1200 h 68"/>
                  <a:gd name="T24" fmla="+- 0 1493 1452"/>
                  <a:gd name="T25" fmla="*/ T24 w 41"/>
                  <a:gd name="T26" fmla="+- 0 1178 1142"/>
                  <a:gd name="T27" fmla="*/ 1178 h 68"/>
                  <a:gd name="T28" fmla="+- 0 1481 1452"/>
                  <a:gd name="T29" fmla="*/ T28 w 41"/>
                  <a:gd name="T30" fmla="+- 0 1152 1142"/>
                  <a:gd name="T31" fmla="*/ 1152 h 68"/>
                  <a:gd name="T32" fmla="+- 0 1471 1452"/>
                  <a:gd name="T33" fmla="*/ T32 w 41"/>
                  <a:gd name="T34" fmla="+- 0 1142 1142"/>
                  <a:gd name="T35" fmla="*/ 1142 h 6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41" h="68">
                    <a:moveTo>
                      <a:pt x="19" y="0"/>
                    </a:moveTo>
                    <a:lnTo>
                      <a:pt x="10" y="15"/>
                    </a:lnTo>
                    <a:lnTo>
                      <a:pt x="0" y="44"/>
                    </a:lnTo>
                    <a:lnTo>
                      <a:pt x="7" y="65"/>
                    </a:lnTo>
                    <a:lnTo>
                      <a:pt x="19" y="68"/>
                    </a:lnTo>
                    <a:lnTo>
                      <a:pt x="31" y="58"/>
                    </a:lnTo>
                    <a:lnTo>
                      <a:pt x="41" y="36"/>
                    </a:lnTo>
                    <a:lnTo>
                      <a:pt x="29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78" name="Group 207"/>
            <p:cNvGrpSpPr>
              <a:grpSpLocks/>
            </p:cNvGrpSpPr>
            <p:nvPr/>
          </p:nvGrpSpPr>
          <p:grpSpPr bwMode="auto">
            <a:xfrm>
              <a:off x="1778" y="1138"/>
              <a:ext cx="84" cy="204"/>
              <a:chOff x="1778" y="1138"/>
              <a:chExt cx="84" cy="204"/>
            </a:xfrm>
          </p:grpSpPr>
          <p:sp>
            <p:nvSpPr>
              <p:cNvPr id="3156" name="Freeform 209"/>
              <p:cNvSpPr>
                <a:spLocks/>
              </p:cNvSpPr>
              <p:nvPr/>
            </p:nvSpPr>
            <p:spPr bwMode="auto">
              <a:xfrm>
                <a:off x="1778" y="1138"/>
                <a:ext cx="84" cy="204"/>
              </a:xfrm>
              <a:custGeom>
                <a:avLst/>
                <a:gdLst>
                  <a:gd name="T0" fmla="+- 0 1819 1778"/>
                  <a:gd name="T1" fmla="*/ T0 w 84"/>
                  <a:gd name="T2" fmla="+- 0 1138 1138"/>
                  <a:gd name="T3" fmla="*/ 1138 h 204"/>
                  <a:gd name="T4" fmla="+- 0 1790 1778"/>
                  <a:gd name="T5" fmla="*/ T4 w 84"/>
                  <a:gd name="T6" fmla="+- 0 1147 1138"/>
                  <a:gd name="T7" fmla="*/ 1147 h 204"/>
                  <a:gd name="T8" fmla="+- 0 1778 1778"/>
                  <a:gd name="T9" fmla="*/ T8 w 84"/>
                  <a:gd name="T10" fmla="+- 0 1174 1138"/>
                  <a:gd name="T11" fmla="*/ 1174 h 204"/>
                  <a:gd name="T12" fmla="+- 0 1778 1778"/>
                  <a:gd name="T13" fmla="*/ T12 w 84"/>
                  <a:gd name="T14" fmla="+- 0 1234 1138"/>
                  <a:gd name="T15" fmla="*/ 1234 h 204"/>
                  <a:gd name="T16" fmla="+- 0 1795 1778"/>
                  <a:gd name="T17" fmla="*/ T16 w 84"/>
                  <a:gd name="T18" fmla="+- 0 1315 1138"/>
                  <a:gd name="T19" fmla="*/ 1315 h 204"/>
                  <a:gd name="T20" fmla="+- 0 1860 1778"/>
                  <a:gd name="T21" fmla="*/ T20 w 84"/>
                  <a:gd name="T22" fmla="+- 0 1342 1138"/>
                  <a:gd name="T23" fmla="*/ 1342 h 204"/>
                  <a:gd name="T24" fmla="+- 0 1862 1778"/>
                  <a:gd name="T25" fmla="*/ T24 w 84"/>
                  <a:gd name="T26" fmla="+- 0 1320 1138"/>
                  <a:gd name="T27" fmla="*/ 1320 h 204"/>
                  <a:gd name="T28" fmla="+- 0 1860 1778"/>
                  <a:gd name="T29" fmla="*/ T28 w 84"/>
                  <a:gd name="T30" fmla="+- 0 1270 1138"/>
                  <a:gd name="T31" fmla="*/ 1270 h 204"/>
                  <a:gd name="T32" fmla="+- 0 1848 1778"/>
                  <a:gd name="T33" fmla="*/ T32 w 84"/>
                  <a:gd name="T34" fmla="+- 0 1212 1138"/>
                  <a:gd name="T35" fmla="*/ 1212 h 204"/>
                  <a:gd name="T36" fmla="+- 0 1841 1778"/>
                  <a:gd name="T37" fmla="*/ T36 w 84"/>
                  <a:gd name="T38" fmla="+- 0 1157 1138"/>
                  <a:gd name="T39" fmla="*/ 1157 h 204"/>
                  <a:gd name="T40" fmla="+- 0 1819 1778"/>
                  <a:gd name="T41" fmla="*/ T40 w 84"/>
                  <a:gd name="T42" fmla="+- 0 1138 1138"/>
                  <a:gd name="T43" fmla="*/ 1138 h 2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84" h="204">
                    <a:moveTo>
                      <a:pt x="41" y="0"/>
                    </a:moveTo>
                    <a:lnTo>
                      <a:pt x="12" y="9"/>
                    </a:lnTo>
                    <a:lnTo>
                      <a:pt x="0" y="36"/>
                    </a:lnTo>
                    <a:lnTo>
                      <a:pt x="0" y="96"/>
                    </a:lnTo>
                    <a:lnTo>
                      <a:pt x="17" y="177"/>
                    </a:lnTo>
                    <a:lnTo>
                      <a:pt x="82" y="204"/>
                    </a:lnTo>
                    <a:lnTo>
                      <a:pt x="84" y="182"/>
                    </a:lnTo>
                    <a:lnTo>
                      <a:pt x="82" y="132"/>
                    </a:lnTo>
                    <a:lnTo>
                      <a:pt x="70" y="74"/>
                    </a:lnTo>
                    <a:lnTo>
                      <a:pt x="63" y="19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FF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3280" name="Picture 20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5" y="1219"/>
                <a:ext cx="163" cy="1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9" name="Group 203"/>
            <p:cNvGrpSpPr>
              <a:grpSpLocks/>
            </p:cNvGrpSpPr>
            <p:nvPr/>
          </p:nvGrpSpPr>
          <p:grpSpPr bwMode="auto">
            <a:xfrm>
              <a:off x="1750" y="1130"/>
              <a:ext cx="111" cy="94"/>
              <a:chOff x="1750" y="1130"/>
              <a:chExt cx="111" cy="94"/>
            </a:xfrm>
          </p:grpSpPr>
          <p:sp>
            <p:nvSpPr>
              <p:cNvPr id="3150" name="Freeform 206"/>
              <p:cNvSpPr>
                <a:spLocks/>
              </p:cNvSpPr>
              <p:nvPr/>
            </p:nvSpPr>
            <p:spPr bwMode="auto">
              <a:xfrm>
                <a:off x="1750" y="1130"/>
                <a:ext cx="111" cy="94"/>
              </a:xfrm>
              <a:custGeom>
                <a:avLst/>
                <a:gdLst>
                  <a:gd name="T0" fmla="+- 0 1759 1750"/>
                  <a:gd name="T1" fmla="*/ T0 w 111"/>
                  <a:gd name="T2" fmla="+- 0 1181 1130"/>
                  <a:gd name="T3" fmla="*/ 1181 h 94"/>
                  <a:gd name="T4" fmla="+- 0 1750 1750"/>
                  <a:gd name="T5" fmla="*/ T4 w 111"/>
                  <a:gd name="T6" fmla="+- 0 1200 1130"/>
                  <a:gd name="T7" fmla="*/ 1200 h 94"/>
                  <a:gd name="T8" fmla="+- 0 1752 1750"/>
                  <a:gd name="T9" fmla="*/ T8 w 111"/>
                  <a:gd name="T10" fmla="+- 0 1205 1130"/>
                  <a:gd name="T11" fmla="*/ 1205 h 94"/>
                  <a:gd name="T12" fmla="+- 0 1759 1750"/>
                  <a:gd name="T13" fmla="*/ T12 w 111"/>
                  <a:gd name="T14" fmla="+- 0 1214 1130"/>
                  <a:gd name="T15" fmla="*/ 1214 h 94"/>
                  <a:gd name="T16" fmla="+- 0 1766 1750"/>
                  <a:gd name="T17" fmla="*/ T16 w 111"/>
                  <a:gd name="T18" fmla="+- 0 1217 1130"/>
                  <a:gd name="T19" fmla="*/ 1217 h 94"/>
                  <a:gd name="T20" fmla="+- 0 1776 1750"/>
                  <a:gd name="T21" fmla="*/ T20 w 111"/>
                  <a:gd name="T22" fmla="+- 0 1222 1130"/>
                  <a:gd name="T23" fmla="*/ 1222 h 94"/>
                  <a:gd name="T24" fmla="+- 0 1778 1750"/>
                  <a:gd name="T25" fmla="*/ T24 w 111"/>
                  <a:gd name="T26" fmla="+- 0 1224 1130"/>
                  <a:gd name="T27" fmla="*/ 1224 h 94"/>
                  <a:gd name="T28" fmla="+- 0 1802 1750"/>
                  <a:gd name="T29" fmla="*/ T28 w 111"/>
                  <a:gd name="T30" fmla="+- 0 1224 1130"/>
                  <a:gd name="T31" fmla="*/ 1224 h 94"/>
                  <a:gd name="T32" fmla="+- 0 1810 1750"/>
                  <a:gd name="T33" fmla="*/ T32 w 111"/>
                  <a:gd name="T34" fmla="+- 0 1222 1130"/>
                  <a:gd name="T35" fmla="*/ 1222 h 94"/>
                  <a:gd name="T36" fmla="+- 0 1819 1750"/>
                  <a:gd name="T37" fmla="*/ T36 w 111"/>
                  <a:gd name="T38" fmla="+- 0 1219 1130"/>
                  <a:gd name="T39" fmla="*/ 1219 h 94"/>
                  <a:gd name="T40" fmla="+- 0 1824 1750"/>
                  <a:gd name="T41" fmla="*/ T40 w 111"/>
                  <a:gd name="T42" fmla="+- 0 1214 1130"/>
                  <a:gd name="T43" fmla="*/ 1214 h 94"/>
                  <a:gd name="T44" fmla="+- 0 1831 1750"/>
                  <a:gd name="T45" fmla="*/ T44 w 111"/>
                  <a:gd name="T46" fmla="+- 0 1212 1130"/>
                  <a:gd name="T47" fmla="*/ 1212 h 94"/>
                  <a:gd name="T48" fmla="+- 0 1838 1750"/>
                  <a:gd name="T49" fmla="*/ T48 w 111"/>
                  <a:gd name="T50" fmla="+- 0 1207 1130"/>
                  <a:gd name="T51" fmla="*/ 1207 h 94"/>
                  <a:gd name="T52" fmla="+- 0 1850 1750"/>
                  <a:gd name="T53" fmla="*/ T52 w 111"/>
                  <a:gd name="T54" fmla="+- 0 1195 1130"/>
                  <a:gd name="T55" fmla="*/ 1195 h 94"/>
                  <a:gd name="T56" fmla="+- 0 1778 1750"/>
                  <a:gd name="T57" fmla="*/ T56 w 111"/>
                  <a:gd name="T58" fmla="+- 0 1195 1130"/>
                  <a:gd name="T59" fmla="*/ 1195 h 94"/>
                  <a:gd name="T60" fmla="+- 0 1769 1750"/>
                  <a:gd name="T61" fmla="*/ T60 w 111"/>
                  <a:gd name="T62" fmla="+- 0 1193 1130"/>
                  <a:gd name="T63" fmla="*/ 1193 h 94"/>
                  <a:gd name="T64" fmla="+- 0 1766 1750"/>
                  <a:gd name="T65" fmla="*/ T64 w 111"/>
                  <a:gd name="T66" fmla="+- 0 1188 1130"/>
                  <a:gd name="T67" fmla="*/ 1188 h 94"/>
                  <a:gd name="T68" fmla="+- 0 1759 1750"/>
                  <a:gd name="T69" fmla="*/ T68 w 111"/>
                  <a:gd name="T70" fmla="+- 0 1183 1130"/>
                  <a:gd name="T71" fmla="*/ 1183 h 94"/>
                  <a:gd name="T72" fmla="+- 0 1759 1750"/>
                  <a:gd name="T73" fmla="*/ T72 w 111"/>
                  <a:gd name="T74" fmla="+- 0 1181 1130"/>
                  <a:gd name="T75" fmla="*/ 1181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111" h="94">
                    <a:moveTo>
                      <a:pt x="9" y="51"/>
                    </a:moveTo>
                    <a:lnTo>
                      <a:pt x="0" y="70"/>
                    </a:lnTo>
                    <a:lnTo>
                      <a:pt x="2" y="75"/>
                    </a:lnTo>
                    <a:lnTo>
                      <a:pt x="9" y="84"/>
                    </a:lnTo>
                    <a:lnTo>
                      <a:pt x="16" y="87"/>
                    </a:lnTo>
                    <a:lnTo>
                      <a:pt x="26" y="92"/>
                    </a:lnTo>
                    <a:lnTo>
                      <a:pt x="28" y="94"/>
                    </a:lnTo>
                    <a:lnTo>
                      <a:pt x="52" y="94"/>
                    </a:lnTo>
                    <a:lnTo>
                      <a:pt x="60" y="92"/>
                    </a:lnTo>
                    <a:lnTo>
                      <a:pt x="69" y="89"/>
                    </a:lnTo>
                    <a:lnTo>
                      <a:pt x="74" y="84"/>
                    </a:lnTo>
                    <a:lnTo>
                      <a:pt x="81" y="82"/>
                    </a:lnTo>
                    <a:lnTo>
                      <a:pt x="88" y="77"/>
                    </a:lnTo>
                    <a:lnTo>
                      <a:pt x="100" y="65"/>
                    </a:lnTo>
                    <a:lnTo>
                      <a:pt x="28" y="65"/>
                    </a:lnTo>
                    <a:lnTo>
                      <a:pt x="19" y="63"/>
                    </a:lnTo>
                    <a:lnTo>
                      <a:pt x="16" y="58"/>
                    </a:lnTo>
                    <a:lnTo>
                      <a:pt x="9" y="53"/>
                    </a:lnTo>
                    <a:lnTo>
                      <a:pt x="9" y="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51" name="Freeform 205"/>
              <p:cNvSpPr>
                <a:spLocks/>
              </p:cNvSpPr>
              <p:nvPr/>
            </p:nvSpPr>
            <p:spPr bwMode="auto">
              <a:xfrm>
                <a:off x="1750" y="1130"/>
                <a:ext cx="111" cy="94"/>
              </a:xfrm>
              <a:custGeom>
                <a:avLst/>
                <a:gdLst>
                  <a:gd name="T0" fmla="+- 0 1829 1750"/>
                  <a:gd name="T1" fmla="*/ T0 w 111"/>
                  <a:gd name="T2" fmla="+- 0 1133 1130"/>
                  <a:gd name="T3" fmla="*/ 1133 h 94"/>
                  <a:gd name="T4" fmla="+- 0 1764 1750"/>
                  <a:gd name="T5" fmla="*/ T4 w 111"/>
                  <a:gd name="T6" fmla="+- 0 1133 1130"/>
                  <a:gd name="T7" fmla="*/ 1133 h 94"/>
                  <a:gd name="T8" fmla="+- 0 1769 1750"/>
                  <a:gd name="T9" fmla="*/ T8 w 111"/>
                  <a:gd name="T10" fmla="+- 0 1138 1130"/>
                  <a:gd name="T11" fmla="*/ 1138 h 94"/>
                  <a:gd name="T12" fmla="+- 0 1788 1750"/>
                  <a:gd name="T13" fmla="*/ T12 w 111"/>
                  <a:gd name="T14" fmla="+- 0 1138 1130"/>
                  <a:gd name="T15" fmla="*/ 1138 h 94"/>
                  <a:gd name="T16" fmla="+- 0 1795 1750"/>
                  <a:gd name="T17" fmla="*/ T16 w 111"/>
                  <a:gd name="T18" fmla="+- 0 1140 1130"/>
                  <a:gd name="T19" fmla="*/ 1140 h 94"/>
                  <a:gd name="T20" fmla="+- 0 1805 1750"/>
                  <a:gd name="T21" fmla="*/ T20 w 111"/>
                  <a:gd name="T22" fmla="+- 0 1140 1130"/>
                  <a:gd name="T23" fmla="*/ 1140 h 94"/>
                  <a:gd name="T24" fmla="+- 0 1812 1750"/>
                  <a:gd name="T25" fmla="*/ T24 w 111"/>
                  <a:gd name="T26" fmla="+- 0 1142 1130"/>
                  <a:gd name="T27" fmla="*/ 1142 h 94"/>
                  <a:gd name="T28" fmla="+- 0 1817 1750"/>
                  <a:gd name="T29" fmla="*/ T28 w 111"/>
                  <a:gd name="T30" fmla="+- 0 1145 1130"/>
                  <a:gd name="T31" fmla="*/ 1145 h 94"/>
                  <a:gd name="T32" fmla="+- 0 1819 1750"/>
                  <a:gd name="T33" fmla="*/ T32 w 111"/>
                  <a:gd name="T34" fmla="+- 0 1145 1130"/>
                  <a:gd name="T35" fmla="*/ 1145 h 94"/>
                  <a:gd name="T36" fmla="+- 0 1822 1750"/>
                  <a:gd name="T37" fmla="*/ T36 w 111"/>
                  <a:gd name="T38" fmla="+- 0 1147 1130"/>
                  <a:gd name="T39" fmla="*/ 1147 h 94"/>
                  <a:gd name="T40" fmla="+- 0 1822 1750"/>
                  <a:gd name="T41" fmla="*/ T40 w 111"/>
                  <a:gd name="T42" fmla="+- 0 1150 1130"/>
                  <a:gd name="T43" fmla="*/ 1150 h 94"/>
                  <a:gd name="T44" fmla="+- 0 1824 1750"/>
                  <a:gd name="T45" fmla="*/ T44 w 111"/>
                  <a:gd name="T46" fmla="+- 0 1154 1130"/>
                  <a:gd name="T47" fmla="*/ 1154 h 94"/>
                  <a:gd name="T48" fmla="+- 0 1822 1750"/>
                  <a:gd name="T49" fmla="*/ T48 w 111"/>
                  <a:gd name="T50" fmla="+- 0 1162 1130"/>
                  <a:gd name="T51" fmla="*/ 1162 h 94"/>
                  <a:gd name="T52" fmla="+- 0 1822 1750"/>
                  <a:gd name="T53" fmla="*/ T52 w 111"/>
                  <a:gd name="T54" fmla="+- 0 1171 1130"/>
                  <a:gd name="T55" fmla="*/ 1171 h 94"/>
                  <a:gd name="T56" fmla="+- 0 1819 1750"/>
                  <a:gd name="T57" fmla="*/ T56 w 111"/>
                  <a:gd name="T58" fmla="+- 0 1181 1130"/>
                  <a:gd name="T59" fmla="*/ 1181 h 94"/>
                  <a:gd name="T60" fmla="+- 0 1814 1750"/>
                  <a:gd name="T61" fmla="*/ T60 w 111"/>
                  <a:gd name="T62" fmla="+- 0 1188 1130"/>
                  <a:gd name="T63" fmla="*/ 1188 h 94"/>
                  <a:gd name="T64" fmla="+- 0 1807 1750"/>
                  <a:gd name="T65" fmla="*/ T64 w 111"/>
                  <a:gd name="T66" fmla="+- 0 1193 1130"/>
                  <a:gd name="T67" fmla="*/ 1193 h 94"/>
                  <a:gd name="T68" fmla="+- 0 1798 1750"/>
                  <a:gd name="T69" fmla="*/ T68 w 111"/>
                  <a:gd name="T70" fmla="+- 0 1195 1130"/>
                  <a:gd name="T71" fmla="*/ 1195 h 94"/>
                  <a:gd name="T72" fmla="+- 0 1850 1750"/>
                  <a:gd name="T73" fmla="*/ T72 w 111"/>
                  <a:gd name="T74" fmla="+- 0 1195 1130"/>
                  <a:gd name="T75" fmla="*/ 1195 h 94"/>
                  <a:gd name="T76" fmla="+- 0 1853 1750"/>
                  <a:gd name="T77" fmla="*/ T76 w 111"/>
                  <a:gd name="T78" fmla="+- 0 1193 1130"/>
                  <a:gd name="T79" fmla="*/ 1193 h 94"/>
                  <a:gd name="T80" fmla="+- 0 1855 1750"/>
                  <a:gd name="T81" fmla="*/ T80 w 111"/>
                  <a:gd name="T82" fmla="+- 0 1186 1130"/>
                  <a:gd name="T83" fmla="*/ 1186 h 94"/>
                  <a:gd name="T84" fmla="+- 0 1858 1750"/>
                  <a:gd name="T85" fmla="*/ T84 w 111"/>
                  <a:gd name="T86" fmla="+- 0 1181 1130"/>
                  <a:gd name="T87" fmla="*/ 1181 h 94"/>
                  <a:gd name="T88" fmla="+- 0 1860 1750"/>
                  <a:gd name="T89" fmla="*/ T88 w 111"/>
                  <a:gd name="T90" fmla="+- 0 1174 1130"/>
                  <a:gd name="T91" fmla="*/ 1174 h 94"/>
                  <a:gd name="T92" fmla="+- 0 1860 1750"/>
                  <a:gd name="T93" fmla="*/ T92 w 111"/>
                  <a:gd name="T94" fmla="+- 0 1162 1130"/>
                  <a:gd name="T95" fmla="*/ 1162 h 94"/>
                  <a:gd name="T96" fmla="+- 0 1858 1750"/>
                  <a:gd name="T97" fmla="*/ T96 w 111"/>
                  <a:gd name="T98" fmla="+- 0 1154 1130"/>
                  <a:gd name="T99" fmla="*/ 1154 h 94"/>
                  <a:gd name="T100" fmla="+- 0 1855 1750"/>
                  <a:gd name="T101" fmla="*/ T100 w 111"/>
                  <a:gd name="T102" fmla="+- 0 1150 1130"/>
                  <a:gd name="T103" fmla="*/ 1150 h 94"/>
                  <a:gd name="T104" fmla="+- 0 1850 1750"/>
                  <a:gd name="T105" fmla="*/ T104 w 111"/>
                  <a:gd name="T106" fmla="+- 0 1147 1130"/>
                  <a:gd name="T107" fmla="*/ 1147 h 94"/>
                  <a:gd name="T108" fmla="+- 0 1846 1750"/>
                  <a:gd name="T109" fmla="*/ T108 w 111"/>
                  <a:gd name="T110" fmla="+- 0 1140 1130"/>
                  <a:gd name="T111" fmla="*/ 1140 h 94"/>
                  <a:gd name="T112" fmla="+- 0 1838 1750"/>
                  <a:gd name="T113" fmla="*/ T112 w 111"/>
                  <a:gd name="T114" fmla="+- 0 1138 1130"/>
                  <a:gd name="T115" fmla="*/ 1138 h 94"/>
                  <a:gd name="T116" fmla="+- 0 1829 1750"/>
                  <a:gd name="T117" fmla="*/ T116 w 111"/>
                  <a:gd name="T118" fmla="+- 0 1133 1130"/>
                  <a:gd name="T119" fmla="*/ 1133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</a:cxnLst>
                <a:rect l="0" t="0" r="r" b="b"/>
                <a:pathLst>
                  <a:path w="111" h="94">
                    <a:moveTo>
                      <a:pt x="79" y="3"/>
                    </a:moveTo>
                    <a:lnTo>
                      <a:pt x="14" y="3"/>
                    </a:lnTo>
                    <a:lnTo>
                      <a:pt x="19" y="8"/>
                    </a:lnTo>
                    <a:lnTo>
                      <a:pt x="38" y="8"/>
                    </a:lnTo>
                    <a:lnTo>
                      <a:pt x="45" y="10"/>
                    </a:lnTo>
                    <a:lnTo>
                      <a:pt x="55" y="10"/>
                    </a:lnTo>
                    <a:lnTo>
                      <a:pt x="62" y="12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2" y="17"/>
                    </a:lnTo>
                    <a:lnTo>
                      <a:pt x="72" y="20"/>
                    </a:lnTo>
                    <a:lnTo>
                      <a:pt x="74" y="24"/>
                    </a:lnTo>
                    <a:lnTo>
                      <a:pt x="72" y="32"/>
                    </a:lnTo>
                    <a:lnTo>
                      <a:pt x="72" y="41"/>
                    </a:lnTo>
                    <a:lnTo>
                      <a:pt x="69" y="51"/>
                    </a:lnTo>
                    <a:lnTo>
                      <a:pt x="64" y="58"/>
                    </a:lnTo>
                    <a:lnTo>
                      <a:pt x="57" y="63"/>
                    </a:lnTo>
                    <a:lnTo>
                      <a:pt x="48" y="65"/>
                    </a:lnTo>
                    <a:lnTo>
                      <a:pt x="100" y="65"/>
                    </a:lnTo>
                    <a:lnTo>
                      <a:pt x="103" y="63"/>
                    </a:lnTo>
                    <a:lnTo>
                      <a:pt x="105" y="56"/>
                    </a:lnTo>
                    <a:lnTo>
                      <a:pt x="108" y="51"/>
                    </a:lnTo>
                    <a:lnTo>
                      <a:pt x="110" y="44"/>
                    </a:lnTo>
                    <a:lnTo>
                      <a:pt x="110" y="32"/>
                    </a:lnTo>
                    <a:lnTo>
                      <a:pt x="108" y="24"/>
                    </a:lnTo>
                    <a:lnTo>
                      <a:pt x="105" y="20"/>
                    </a:lnTo>
                    <a:lnTo>
                      <a:pt x="100" y="17"/>
                    </a:lnTo>
                    <a:lnTo>
                      <a:pt x="96" y="10"/>
                    </a:lnTo>
                    <a:lnTo>
                      <a:pt x="88" y="8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52" name="Freeform 204"/>
              <p:cNvSpPr>
                <a:spLocks/>
              </p:cNvSpPr>
              <p:nvPr/>
            </p:nvSpPr>
            <p:spPr bwMode="auto">
              <a:xfrm>
                <a:off x="1750" y="1130"/>
                <a:ext cx="111" cy="94"/>
              </a:xfrm>
              <a:custGeom>
                <a:avLst/>
                <a:gdLst>
                  <a:gd name="T0" fmla="+- 0 1814 1750"/>
                  <a:gd name="T1" fmla="*/ T0 w 111"/>
                  <a:gd name="T2" fmla="+- 0 1130 1130"/>
                  <a:gd name="T3" fmla="*/ 1130 h 94"/>
                  <a:gd name="T4" fmla="+- 0 1771 1750"/>
                  <a:gd name="T5" fmla="*/ T4 w 111"/>
                  <a:gd name="T6" fmla="+- 0 1130 1130"/>
                  <a:gd name="T7" fmla="*/ 1130 h 94"/>
                  <a:gd name="T8" fmla="+- 0 1769 1750"/>
                  <a:gd name="T9" fmla="*/ T8 w 111"/>
                  <a:gd name="T10" fmla="+- 0 1133 1130"/>
                  <a:gd name="T11" fmla="*/ 1133 h 94"/>
                  <a:gd name="T12" fmla="+- 0 1824 1750"/>
                  <a:gd name="T13" fmla="*/ T12 w 111"/>
                  <a:gd name="T14" fmla="+- 0 1133 1130"/>
                  <a:gd name="T15" fmla="*/ 1133 h 94"/>
                  <a:gd name="T16" fmla="+- 0 1814 1750"/>
                  <a:gd name="T17" fmla="*/ T16 w 111"/>
                  <a:gd name="T18" fmla="+- 0 1130 1130"/>
                  <a:gd name="T19" fmla="*/ 1130 h 9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1" h="94">
                    <a:moveTo>
                      <a:pt x="64" y="0"/>
                    </a:moveTo>
                    <a:lnTo>
                      <a:pt x="21" y="0"/>
                    </a:lnTo>
                    <a:lnTo>
                      <a:pt x="19" y="3"/>
                    </a:lnTo>
                    <a:lnTo>
                      <a:pt x="74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80" name="Group 200"/>
            <p:cNvGrpSpPr>
              <a:grpSpLocks/>
            </p:cNvGrpSpPr>
            <p:nvPr/>
          </p:nvGrpSpPr>
          <p:grpSpPr bwMode="auto">
            <a:xfrm>
              <a:off x="1570" y="1082"/>
              <a:ext cx="96" cy="104"/>
              <a:chOff x="1570" y="1082"/>
              <a:chExt cx="96" cy="104"/>
            </a:xfrm>
          </p:grpSpPr>
          <p:sp>
            <p:nvSpPr>
              <p:cNvPr id="3148" name="Freeform 202"/>
              <p:cNvSpPr>
                <a:spLocks/>
              </p:cNvSpPr>
              <p:nvPr/>
            </p:nvSpPr>
            <p:spPr bwMode="auto">
              <a:xfrm>
                <a:off x="1570" y="1082"/>
                <a:ext cx="96" cy="104"/>
              </a:xfrm>
              <a:custGeom>
                <a:avLst/>
                <a:gdLst>
                  <a:gd name="T0" fmla="+- 0 1572 1570"/>
                  <a:gd name="T1" fmla="*/ T0 w 96"/>
                  <a:gd name="T2" fmla="+- 0 1157 1082"/>
                  <a:gd name="T3" fmla="*/ 1157 h 104"/>
                  <a:gd name="T4" fmla="+- 0 1570 1570"/>
                  <a:gd name="T5" fmla="*/ T4 w 96"/>
                  <a:gd name="T6" fmla="+- 0 1157 1082"/>
                  <a:gd name="T7" fmla="*/ 1157 h 104"/>
                  <a:gd name="T8" fmla="+- 0 1574 1570"/>
                  <a:gd name="T9" fmla="*/ T8 w 96"/>
                  <a:gd name="T10" fmla="+- 0 1186 1082"/>
                  <a:gd name="T11" fmla="*/ 1186 h 104"/>
                  <a:gd name="T12" fmla="+- 0 1625 1570"/>
                  <a:gd name="T13" fmla="*/ T12 w 96"/>
                  <a:gd name="T14" fmla="+- 0 1186 1082"/>
                  <a:gd name="T15" fmla="*/ 1186 h 104"/>
                  <a:gd name="T16" fmla="+- 0 1632 1570"/>
                  <a:gd name="T17" fmla="*/ T16 w 96"/>
                  <a:gd name="T18" fmla="+- 0 1181 1082"/>
                  <a:gd name="T19" fmla="*/ 1181 h 104"/>
                  <a:gd name="T20" fmla="+- 0 1639 1570"/>
                  <a:gd name="T21" fmla="*/ T20 w 96"/>
                  <a:gd name="T22" fmla="+- 0 1181 1082"/>
                  <a:gd name="T23" fmla="*/ 1181 h 104"/>
                  <a:gd name="T24" fmla="+- 0 1651 1570"/>
                  <a:gd name="T25" fmla="*/ T24 w 96"/>
                  <a:gd name="T26" fmla="+- 0 1176 1082"/>
                  <a:gd name="T27" fmla="*/ 1176 h 104"/>
                  <a:gd name="T28" fmla="+- 0 1661 1570"/>
                  <a:gd name="T29" fmla="*/ T28 w 96"/>
                  <a:gd name="T30" fmla="+- 0 1169 1082"/>
                  <a:gd name="T31" fmla="*/ 1169 h 104"/>
                  <a:gd name="T32" fmla="+- 0 1661 1570"/>
                  <a:gd name="T33" fmla="*/ T32 w 96"/>
                  <a:gd name="T34" fmla="+- 0 1162 1082"/>
                  <a:gd name="T35" fmla="*/ 1162 h 104"/>
                  <a:gd name="T36" fmla="+- 0 1662 1570"/>
                  <a:gd name="T37" fmla="*/ T36 w 96"/>
                  <a:gd name="T38" fmla="+- 0 1159 1082"/>
                  <a:gd name="T39" fmla="*/ 1159 h 104"/>
                  <a:gd name="T40" fmla="+- 0 1577 1570"/>
                  <a:gd name="T41" fmla="*/ T40 w 96"/>
                  <a:gd name="T42" fmla="+- 0 1159 1082"/>
                  <a:gd name="T43" fmla="*/ 1159 h 104"/>
                  <a:gd name="T44" fmla="+- 0 1572 1570"/>
                  <a:gd name="T45" fmla="*/ T44 w 96"/>
                  <a:gd name="T46" fmla="+- 0 1157 1082"/>
                  <a:gd name="T47" fmla="*/ 1157 h 1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96" h="104">
                    <a:moveTo>
                      <a:pt x="2" y="75"/>
                    </a:moveTo>
                    <a:lnTo>
                      <a:pt x="0" y="75"/>
                    </a:lnTo>
                    <a:lnTo>
                      <a:pt x="4" y="104"/>
                    </a:lnTo>
                    <a:lnTo>
                      <a:pt x="55" y="104"/>
                    </a:lnTo>
                    <a:lnTo>
                      <a:pt x="62" y="99"/>
                    </a:lnTo>
                    <a:lnTo>
                      <a:pt x="69" y="99"/>
                    </a:lnTo>
                    <a:lnTo>
                      <a:pt x="81" y="94"/>
                    </a:lnTo>
                    <a:lnTo>
                      <a:pt x="91" y="87"/>
                    </a:lnTo>
                    <a:lnTo>
                      <a:pt x="91" y="80"/>
                    </a:lnTo>
                    <a:lnTo>
                      <a:pt x="92" y="77"/>
                    </a:lnTo>
                    <a:lnTo>
                      <a:pt x="7" y="77"/>
                    </a:lnTo>
                    <a:lnTo>
                      <a:pt x="2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49" name="Freeform 201"/>
              <p:cNvSpPr>
                <a:spLocks/>
              </p:cNvSpPr>
              <p:nvPr/>
            </p:nvSpPr>
            <p:spPr bwMode="auto">
              <a:xfrm>
                <a:off x="1570" y="1082"/>
                <a:ext cx="96" cy="104"/>
              </a:xfrm>
              <a:custGeom>
                <a:avLst/>
                <a:gdLst>
                  <a:gd name="T0" fmla="+- 0 1625 1570"/>
                  <a:gd name="T1" fmla="*/ T0 w 96"/>
                  <a:gd name="T2" fmla="+- 0 1082 1082"/>
                  <a:gd name="T3" fmla="*/ 1082 h 104"/>
                  <a:gd name="T4" fmla="+- 0 1627 1570"/>
                  <a:gd name="T5" fmla="*/ T4 w 96"/>
                  <a:gd name="T6" fmla="+- 0 1087 1082"/>
                  <a:gd name="T7" fmla="*/ 1087 h 104"/>
                  <a:gd name="T8" fmla="+- 0 1627 1570"/>
                  <a:gd name="T9" fmla="*/ T8 w 96"/>
                  <a:gd name="T10" fmla="+- 0 1092 1082"/>
                  <a:gd name="T11" fmla="*/ 1092 h 104"/>
                  <a:gd name="T12" fmla="+- 0 1630 1570"/>
                  <a:gd name="T13" fmla="*/ T12 w 96"/>
                  <a:gd name="T14" fmla="+- 0 1097 1082"/>
                  <a:gd name="T15" fmla="*/ 1097 h 104"/>
                  <a:gd name="T16" fmla="+- 0 1630 1570"/>
                  <a:gd name="T17" fmla="*/ T16 w 96"/>
                  <a:gd name="T18" fmla="+- 0 1102 1082"/>
                  <a:gd name="T19" fmla="*/ 1102 h 104"/>
                  <a:gd name="T20" fmla="+- 0 1634 1570"/>
                  <a:gd name="T21" fmla="*/ T20 w 96"/>
                  <a:gd name="T22" fmla="+- 0 1109 1082"/>
                  <a:gd name="T23" fmla="*/ 1109 h 104"/>
                  <a:gd name="T24" fmla="+- 0 1634 1570"/>
                  <a:gd name="T25" fmla="*/ T24 w 96"/>
                  <a:gd name="T26" fmla="+- 0 1140 1082"/>
                  <a:gd name="T27" fmla="*/ 1140 h 104"/>
                  <a:gd name="T28" fmla="+- 0 1630 1570"/>
                  <a:gd name="T29" fmla="*/ T28 w 96"/>
                  <a:gd name="T30" fmla="+- 0 1150 1082"/>
                  <a:gd name="T31" fmla="*/ 1150 h 104"/>
                  <a:gd name="T32" fmla="+- 0 1615 1570"/>
                  <a:gd name="T33" fmla="*/ T32 w 96"/>
                  <a:gd name="T34" fmla="+- 0 1159 1082"/>
                  <a:gd name="T35" fmla="*/ 1159 h 104"/>
                  <a:gd name="T36" fmla="+- 0 1662 1570"/>
                  <a:gd name="T37" fmla="*/ T36 w 96"/>
                  <a:gd name="T38" fmla="+- 0 1159 1082"/>
                  <a:gd name="T39" fmla="*/ 1159 h 104"/>
                  <a:gd name="T40" fmla="+- 0 1666 1570"/>
                  <a:gd name="T41" fmla="*/ T40 w 96"/>
                  <a:gd name="T42" fmla="+- 0 1152 1082"/>
                  <a:gd name="T43" fmla="*/ 1152 h 104"/>
                  <a:gd name="T44" fmla="+- 0 1666 1570"/>
                  <a:gd name="T45" fmla="*/ T44 w 96"/>
                  <a:gd name="T46" fmla="+- 0 1097 1082"/>
                  <a:gd name="T47" fmla="*/ 1097 h 104"/>
                  <a:gd name="T48" fmla="+- 0 1625 1570"/>
                  <a:gd name="T49" fmla="*/ T48 w 96"/>
                  <a:gd name="T50" fmla="+- 0 1082 1082"/>
                  <a:gd name="T51" fmla="*/ 1082 h 10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96" h="104">
                    <a:moveTo>
                      <a:pt x="55" y="0"/>
                    </a:moveTo>
                    <a:lnTo>
                      <a:pt x="57" y="5"/>
                    </a:lnTo>
                    <a:lnTo>
                      <a:pt x="57" y="10"/>
                    </a:lnTo>
                    <a:lnTo>
                      <a:pt x="60" y="15"/>
                    </a:lnTo>
                    <a:lnTo>
                      <a:pt x="60" y="20"/>
                    </a:lnTo>
                    <a:lnTo>
                      <a:pt x="64" y="27"/>
                    </a:lnTo>
                    <a:lnTo>
                      <a:pt x="64" y="58"/>
                    </a:lnTo>
                    <a:lnTo>
                      <a:pt x="60" y="68"/>
                    </a:lnTo>
                    <a:lnTo>
                      <a:pt x="45" y="77"/>
                    </a:lnTo>
                    <a:lnTo>
                      <a:pt x="92" y="77"/>
                    </a:lnTo>
                    <a:lnTo>
                      <a:pt x="96" y="70"/>
                    </a:lnTo>
                    <a:lnTo>
                      <a:pt x="96" y="1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81" name="Group 197"/>
            <p:cNvGrpSpPr>
              <a:grpSpLocks/>
            </p:cNvGrpSpPr>
            <p:nvPr/>
          </p:nvGrpSpPr>
          <p:grpSpPr bwMode="auto">
            <a:xfrm>
              <a:off x="1534" y="775"/>
              <a:ext cx="716" cy="228"/>
              <a:chOff x="1534" y="775"/>
              <a:chExt cx="716" cy="228"/>
            </a:xfrm>
          </p:grpSpPr>
          <p:sp>
            <p:nvSpPr>
              <p:cNvPr id="3147" name="Freeform 199"/>
              <p:cNvSpPr>
                <a:spLocks/>
              </p:cNvSpPr>
              <p:nvPr/>
            </p:nvSpPr>
            <p:spPr bwMode="auto">
              <a:xfrm>
                <a:off x="1534" y="775"/>
                <a:ext cx="716" cy="228"/>
              </a:xfrm>
              <a:custGeom>
                <a:avLst/>
                <a:gdLst>
                  <a:gd name="T0" fmla="+- 0 1534 1534"/>
                  <a:gd name="T1" fmla="*/ T0 w 716"/>
                  <a:gd name="T2" fmla="+- 0 775 775"/>
                  <a:gd name="T3" fmla="*/ 775 h 228"/>
                  <a:gd name="T4" fmla="+- 0 1726 1534"/>
                  <a:gd name="T5" fmla="*/ T4 w 716"/>
                  <a:gd name="T6" fmla="+- 0 842 775"/>
                  <a:gd name="T7" fmla="*/ 842 h 228"/>
                  <a:gd name="T8" fmla="+- 0 1980 1534"/>
                  <a:gd name="T9" fmla="*/ T8 w 716"/>
                  <a:gd name="T10" fmla="+- 0 936 775"/>
                  <a:gd name="T11" fmla="*/ 936 h 228"/>
                  <a:gd name="T12" fmla="+- 0 2148 1534"/>
                  <a:gd name="T13" fmla="*/ T12 w 716"/>
                  <a:gd name="T14" fmla="+- 0 1001 775"/>
                  <a:gd name="T15" fmla="*/ 1001 h 228"/>
                  <a:gd name="T16" fmla="+- 0 2213 1534"/>
                  <a:gd name="T17" fmla="*/ T16 w 716"/>
                  <a:gd name="T18" fmla="+- 0 1003 775"/>
                  <a:gd name="T19" fmla="*/ 1003 h 228"/>
                  <a:gd name="T20" fmla="+- 0 2242 1534"/>
                  <a:gd name="T21" fmla="*/ T20 w 716"/>
                  <a:gd name="T22" fmla="+- 0 984 775"/>
                  <a:gd name="T23" fmla="*/ 984 h 228"/>
                  <a:gd name="T24" fmla="+- 0 2249 1534"/>
                  <a:gd name="T25" fmla="*/ T24 w 716"/>
                  <a:gd name="T26" fmla="+- 0 962 775"/>
                  <a:gd name="T27" fmla="*/ 962 h 228"/>
                  <a:gd name="T28" fmla="+- 0 2230 1534"/>
                  <a:gd name="T29" fmla="*/ T28 w 716"/>
                  <a:gd name="T30" fmla="+- 0 938 775"/>
                  <a:gd name="T31" fmla="*/ 938 h 228"/>
                  <a:gd name="T32" fmla="+- 0 2136 1534"/>
                  <a:gd name="T33" fmla="*/ T32 w 716"/>
                  <a:gd name="T34" fmla="+- 0 914 775"/>
                  <a:gd name="T35" fmla="*/ 914 h 228"/>
                  <a:gd name="T36" fmla="+- 0 1975 1534"/>
                  <a:gd name="T37" fmla="*/ T36 w 716"/>
                  <a:gd name="T38" fmla="+- 0 876 775"/>
                  <a:gd name="T39" fmla="*/ 876 h 228"/>
                  <a:gd name="T40" fmla="+- 0 1759 1534"/>
                  <a:gd name="T41" fmla="*/ T40 w 716"/>
                  <a:gd name="T42" fmla="+- 0 814 775"/>
                  <a:gd name="T43" fmla="*/ 814 h 228"/>
                  <a:gd name="T44" fmla="+- 0 1534 1534"/>
                  <a:gd name="T45" fmla="*/ T44 w 716"/>
                  <a:gd name="T46" fmla="+- 0 775 775"/>
                  <a:gd name="T47" fmla="*/ 775 h 2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716" h="228">
                    <a:moveTo>
                      <a:pt x="0" y="0"/>
                    </a:moveTo>
                    <a:lnTo>
                      <a:pt x="192" y="67"/>
                    </a:lnTo>
                    <a:lnTo>
                      <a:pt x="446" y="161"/>
                    </a:lnTo>
                    <a:lnTo>
                      <a:pt x="614" y="226"/>
                    </a:lnTo>
                    <a:lnTo>
                      <a:pt x="679" y="228"/>
                    </a:lnTo>
                    <a:lnTo>
                      <a:pt x="708" y="209"/>
                    </a:lnTo>
                    <a:lnTo>
                      <a:pt x="715" y="187"/>
                    </a:lnTo>
                    <a:lnTo>
                      <a:pt x="696" y="163"/>
                    </a:lnTo>
                    <a:lnTo>
                      <a:pt x="602" y="139"/>
                    </a:lnTo>
                    <a:lnTo>
                      <a:pt x="441" y="101"/>
                    </a:lnTo>
                    <a:lnTo>
                      <a:pt x="225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3270" name="Picture 198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4" y="763"/>
                <a:ext cx="350" cy="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2" name="Group 195"/>
            <p:cNvGrpSpPr>
              <a:grpSpLocks/>
            </p:cNvGrpSpPr>
            <p:nvPr/>
          </p:nvGrpSpPr>
          <p:grpSpPr bwMode="auto">
            <a:xfrm>
              <a:off x="1606" y="698"/>
              <a:ext cx="125" cy="41"/>
              <a:chOff x="1606" y="698"/>
              <a:chExt cx="125" cy="41"/>
            </a:xfrm>
          </p:grpSpPr>
          <p:sp>
            <p:nvSpPr>
              <p:cNvPr id="3146" name="Freeform 196"/>
              <p:cNvSpPr>
                <a:spLocks/>
              </p:cNvSpPr>
              <p:nvPr/>
            </p:nvSpPr>
            <p:spPr bwMode="auto">
              <a:xfrm>
                <a:off x="1606" y="698"/>
                <a:ext cx="125" cy="41"/>
              </a:xfrm>
              <a:custGeom>
                <a:avLst/>
                <a:gdLst>
                  <a:gd name="T0" fmla="+- 0 1730 1606"/>
                  <a:gd name="T1" fmla="*/ T0 w 125"/>
                  <a:gd name="T2" fmla="+- 0 698 698"/>
                  <a:gd name="T3" fmla="*/ 698 h 41"/>
                  <a:gd name="T4" fmla="+- 0 1606 1606"/>
                  <a:gd name="T5" fmla="*/ T4 w 125"/>
                  <a:gd name="T6" fmla="+- 0 708 698"/>
                  <a:gd name="T7" fmla="*/ 708 h 41"/>
                  <a:gd name="T8" fmla="+- 0 1687 1606"/>
                  <a:gd name="T9" fmla="*/ T8 w 125"/>
                  <a:gd name="T10" fmla="+- 0 739 698"/>
                  <a:gd name="T11" fmla="*/ 739 h 41"/>
                  <a:gd name="T12" fmla="+- 0 1730 1606"/>
                  <a:gd name="T13" fmla="*/ T12 w 125"/>
                  <a:gd name="T14" fmla="+- 0 698 698"/>
                  <a:gd name="T15" fmla="*/ 698 h 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5" h="41">
                    <a:moveTo>
                      <a:pt x="124" y="0"/>
                    </a:moveTo>
                    <a:lnTo>
                      <a:pt x="0" y="10"/>
                    </a:lnTo>
                    <a:lnTo>
                      <a:pt x="81" y="41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83" name="Group 193"/>
            <p:cNvGrpSpPr>
              <a:grpSpLocks/>
            </p:cNvGrpSpPr>
            <p:nvPr/>
          </p:nvGrpSpPr>
          <p:grpSpPr bwMode="auto">
            <a:xfrm>
              <a:off x="1608" y="883"/>
              <a:ext cx="492" cy="228"/>
              <a:chOff x="1608" y="883"/>
              <a:chExt cx="492" cy="228"/>
            </a:xfrm>
          </p:grpSpPr>
          <p:sp>
            <p:nvSpPr>
              <p:cNvPr id="3145" name="Freeform 194"/>
              <p:cNvSpPr>
                <a:spLocks/>
              </p:cNvSpPr>
              <p:nvPr/>
            </p:nvSpPr>
            <p:spPr bwMode="auto">
              <a:xfrm>
                <a:off x="1608" y="883"/>
                <a:ext cx="492" cy="228"/>
              </a:xfrm>
              <a:custGeom>
                <a:avLst/>
                <a:gdLst>
                  <a:gd name="T0" fmla="+- 0 1608 1608"/>
                  <a:gd name="T1" fmla="*/ T0 w 492"/>
                  <a:gd name="T2" fmla="+- 0 883 883"/>
                  <a:gd name="T3" fmla="*/ 883 h 228"/>
                  <a:gd name="T4" fmla="+- 0 1829 1608"/>
                  <a:gd name="T5" fmla="*/ T4 w 492"/>
                  <a:gd name="T6" fmla="+- 0 991 883"/>
                  <a:gd name="T7" fmla="*/ 991 h 228"/>
                  <a:gd name="T8" fmla="+- 0 2030 1608"/>
                  <a:gd name="T9" fmla="*/ T8 w 492"/>
                  <a:gd name="T10" fmla="+- 0 1094 883"/>
                  <a:gd name="T11" fmla="*/ 1094 h 228"/>
                  <a:gd name="T12" fmla="+- 0 2088 1608"/>
                  <a:gd name="T13" fmla="*/ T12 w 492"/>
                  <a:gd name="T14" fmla="+- 0 1111 883"/>
                  <a:gd name="T15" fmla="*/ 1111 h 228"/>
                  <a:gd name="T16" fmla="+- 0 2100 1608"/>
                  <a:gd name="T17" fmla="*/ T16 w 492"/>
                  <a:gd name="T18" fmla="+- 0 1097 883"/>
                  <a:gd name="T19" fmla="*/ 1097 h 228"/>
                  <a:gd name="T20" fmla="+- 0 2095 1608"/>
                  <a:gd name="T21" fmla="*/ T20 w 492"/>
                  <a:gd name="T22" fmla="+- 0 1080 883"/>
                  <a:gd name="T23" fmla="*/ 1080 h 228"/>
                  <a:gd name="T24" fmla="+- 0 2009 1608"/>
                  <a:gd name="T25" fmla="*/ T24 w 492"/>
                  <a:gd name="T26" fmla="+- 0 1034 883"/>
                  <a:gd name="T27" fmla="*/ 1034 h 228"/>
                  <a:gd name="T28" fmla="+- 0 1817 1608"/>
                  <a:gd name="T29" fmla="*/ T28 w 492"/>
                  <a:gd name="T30" fmla="+- 0 958 883"/>
                  <a:gd name="T31" fmla="*/ 958 h 228"/>
                  <a:gd name="T32" fmla="+- 0 1608 1608"/>
                  <a:gd name="T33" fmla="*/ T32 w 492"/>
                  <a:gd name="T34" fmla="+- 0 883 883"/>
                  <a:gd name="T35" fmla="*/ 883 h 22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492" h="228">
                    <a:moveTo>
                      <a:pt x="0" y="0"/>
                    </a:moveTo>
                    <a:lnTo>
                      <a:pt x="221" y="108"/>
                    </a:lnTo>
                    <a:lnTo>
                      <a:pt x="422" y="211"/>
                    </a:lnTo>
                    <a:lnTo>
                      <a:pt x="480" y="228"/>
                    </a:lnTo>
                    <a:lnTo>
                      <a:pt x="492" y="214"/>
                    </a:lnTo>
                    <a:lnTo>
                      <a:pt x="487" y="197"/>
                    </a:lnTo>
                    <a:lnTo>
                      <a:pt x="401" y="151"/>
                    </a:lnTo>
                    <a:lnTo>
                      <a:pt x="209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84" name="Group 191"/>
            <p:cNvGrpSpPr>
              <a:grpSpLocks/>
            </p:cNvGrpSpPr>
            <p:nvPr/>
          </p:nvGrpSpPr>
          <p:grpSpPr bwMode="auto">
            <a:xfrm>
              <a:off x="1625" y="1186"/>
              <a:ext cx="44" cy="99"/>
              <a:chOff x="1625" y="1186"/>
              <a:chExt cx="44" cy="99"/>
            </a:xfrm>
          </p:grpSpPr>
          <p:sp>
            <p:nvSpPr>
              <p:cNvPr id="3144" name="Freeform 192"/>
              <p:cNvSpPr>
                <a:spLocks/>
              </p:cNvSpPr>
              <p:nvPr/>
            </p:nvSpPr>
            <p:spPr bwMode="auto">
              <a:xfrm>
                <a:off x="1625" y="1186"/>
                <a:ext cx="44" cy="99"/>
              </a:xfrm>
              <a:custGeom>
                <a:avLst/>
                <a:gdLst>
                  <a:gd name="T0" fmla="+- 0 1630 1625"/>
                  <a:gd name="T1" fmla="*/ T0 w 44"/>
                  <a:gd name="T2" fmla="+- 0 1186 1186"/>
                  <a:gd name="T3" fmla="*/ 1186 h 99"/>
                  <a:gd name="T4" fmla="+- 0 1625 1625"/>
                  <a:gd name="T5" fmla="*/ T4 w 44"/>
                  <a:gd name="T6" fmla="+- 0 1195 1186"/>
                  <a:gd name="T7" fmla="*/ 1195 h 99"/>
                  <a:gd name="T8" fmla="+- 0 1637 1625"/>
                  <a:gd name="T9" fmla="*/ T8 w 44"/>
                  <a:gd name="T10" fmla="+- 0 1250 1186"/>
                  <a:gd name="T11" fmla="*/ 1250 h 99"/>
                  <a:gd name="T12" fmla="+- 0 1656 1625"/>
                  <a:gd name="T13" fmla="*/ T12 w 44"/>
                  <a:gd name="T14" fmla="+- 0 1277 1186"/>
                  <a:gd name="T15" fmla="*/ 1277 h 99"/>
                  <a:gd name="T16" fmla="+- 0 1668 1625"/>
                  <a:gd name="T17" fmla="*/ T16 w 44"/>
                  <a:gd name="T18" fmla="+- 0 1284 1186"/>
                  <a:gd name="T19" fmla="*/ 1284 h 99"/>
                  <a:gd name="T20" fmla="+- 0 1668 1625"/>
                  <a:gd name="T21" fmla="*/ T20 w 44"/>
                  <a:gd name="T22" fmla="+- 0 1260 1186"/>
                  <a:gd name="T23" fmla="*/ 1260 h 99"/>
                  <a:gd name="T24" fmla="+- 0 1646 1625"/>
                  <a:gd name="T25" fmla="*/ T24 w 44"/>
                  <a:gd name="T26" fmla="+- 0 1214 1186"/>
                  <a:gd name="T27" fmla="*/ 1214 h 99"/>
                  <a:gd name="T28" fmla="+- 0 1630 1625"/>
                  <a:gd name="T29" fmla="*/ T28 w 44"/>
                  <a:gd name="T30" fmla="+- 0 1186 1186"/>
                  <a:gd name="T31" fmla="*/ 1186 h 9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44" h="99">
                    <a:moveTo>
                      <a:pt x="5" y="0"/>
                    </a:moveTo>
                    <a:lnTo>
                      <a:pt x="0" y="9"/>
                    </a:lnTo>
                    <a:lnTo>
                      <a:pt x="12" y="64"/>
                    </a:lnTo>
                    <a:lnTo>
                      <a:pt x="31" y="91"/>
                    </a:lnTo>
                    <a:lnTo>
                      <a:pt x="43" y="98"/>
                    </a:lnTo>
                    <a:lnTo>
                      <a:pt x="43" y="74"/>
                    </a:lnTo>
                    <a:lnTo>
                      <a:pt x="21" y="2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85" name="Group 189"/>
            <p:cNvGrpSpPr>
              <a:grpSpLocks/>
            </p:cNvGrpSpPr>
            <p:nvPr/>
          </p:nvGrpSpPr>
          <p:grpSpPr bwMode="auto">
            <a:xfrm>
              <a:off x="1795" y="1226"/>
              <a:ext cx="39" cy="97"/>
              <a:chOff x="1795" y="1226"/>
              <a:chExt cx="39" cy="97"/>
            </a:xfrm>
          </p:grpSpPr>
          <p:sp>
            <p:nvSpPr>
              <p:cNvPr id="3143" name="Freeform 190"/>
              <p:cNvSpPr>
                <a:spLocks/>
              </p:cNvSpPr>
              <p:nvPr/>
            </p:nvSpPr>
            <p:spPr bwMode="auto">
              <a:xfrm>
                <a:off x="1795" y="1226"/>
                <a:ext cx="39" cy="97"/>
              </a:xfrm>
              <a:custGeom>
                <a:avLst/>
                <a:gdLst>
                  <a:gd name="T0" fmla="+- 0 1807 1795"/>
                  <a:gd name="T1" fmla="*/ T0 w 39"/>
                  <a:gd name="T2" fmla="+- 0 1226 1226"/>
                  <a:gd name="T3" fmla="*/ 1226 h 97"/>
                  <a:gd name="T4" fmla="+- 0 1795 1795"/>
                  <a:gd name="T5" fmla="*/ T4 w 39"/>
                  <a:gd name="T6" fmla="+- 0 1248 1226"/>
                  <a:gd name="T7" fmla="*/ 1248 h 97"/>
                  <a:gd name="T8" fmla="+- 0 1795 1795"/>
                  <a:gd name="T9" fmla="*/ T8 w 39"/>
                  <a:gd name="T10" fmla="+- 0 1284 1226"/>
                  <a:gd name="T11" fmla="*/ 1284 h 97"/>
                  <a:gd name="T12" fmla="+- 0 1807 1795"/>
                  <a:gd name="T13" fmla="*/ T12 w 39"/>
                  <a:gd name="T14" fmla="+- 0 1308 1226"/>
                  <a:gd name="T15" fmla="*/ 1308 h 97"/>
                  <a:gd name="T16" fmla="+- 0 1819 1795"/>
                  <a:gd name="T17" fmla="*/ T16 w 39"/>
                  <a:gd name="T18" fmla="+- 0 1322 1226"/>
                  <a:gd name="T19" fmla="*/ 1322 h 97"/>
                  <a:gd name="T20" fmla="+- 0 1834 1795"/>
                  <a:gd name="T21" fmla="*/ T20 w 39"/>
                  <a:gd name="T22" fmla="+- 0 1320 1226"/>
                  <a:gd name="T23" fmla="*/ 1320 h 97"/>
                  <a:gd name="T24" fmla="+- 0 1819 1795"/>
                  <a:gd name="T25" fmla="*/ T24 w 39"/>
                  <a:gd name="T26" fmla="+- 0 1267 1226"/>
                  <a:gd name="T27" fmla="*/ 1267 h 97"/>
                  <a:gd name="T28" fmla="+- 0 1807 1795"/>
                  <a:gd name="T29" fmla="*/ T28 w 39"/>
                  <a:gd name="T30" fmla="+- 0 1226 1226"/>
                  <a:gd name="T31" fmla="*/ 1226 h 9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39" h="97">
                    <a:moveTo>
                      <a:pt x="12" y="0"/>
                    </a:moveTo>
                    <a:lnTo>
                      <a:pt x="0" y="22"/>
                    </a:lnTo>
                    <a:lnTo>
                      <a:pt x="0" y="58"/>
                    </a:lnTo>
                    <a:lnTo>
                      <a:pt x="12" y="82"/>
                    </a:lnTo>
                    <a:lnTo>
                      <a:pt x="24" y="96"/>
                    </a:lnTo>
                    <a:lnTo>
                      <a:pt x="39" y="94"/>
                    </a:lnTo>
                    <a:lnTo>
                      <a:pt x="24" y="4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86" name="Group 187"/>
            <p:cNvGrpSpPr>
              <a:grpSpLocks/>
            </p:cNvGrpSpPr>
            <p:nvPr/>
          </p:nvGrpSpPr>
          <p:grpSpPr bwMode="auto">
            <a:xfrm>
              <a:off x="1462" y="1169"/>
              <a:ext cx="17" cy="29"/>
              <a:chOff x="1462" y="1169"/>
              <a:chExt cx="17" cy="29"/>
            </a:xfrm>
          </p:grpSpPr>
          <p:sp>
            <p:nvSpPr>
              <p:cNvPr id="3142" name="Freeform 188"/>
              <p:cNvSpPr>
                <a:spLocks/>
              </p:cNvSpPr>
              <p:nvPr/>
            </p:nvSpPr>
            <p:spPr bwMode="auto">
              <a:xfrm>
                <a:off x="1462" y="1169"/>
                <a:ext cx="17" cy="29"/>
              </a:xfrm>
              <a:custGeom>
                <a:avLst/>
                <a:gdLst>
                  <a:gd name="T0" fmla="+- 0 1471 1462"/>
                  <a:gd name="T1" fmla="*/ T0 w 17"/>
                  <a:gd name="T2" fmla="+- 0 1169 1169"/>
                  <a:gd name="T3" fmla="*/ 1169 h 29"/>
                  <a:gd name="T4" fmla="+- 0 1462 1462"/>
                  <a:gd name="T5" fmla="*/ T4 w 17"/>
                  <a:gd name="T6" fmla="+- 0 1188 1169"/>
                  <a:gd name="T7" fmla="*/ 1188 h 29"/>
                  <a:gd name="T8" fmla="+- 0 1466 1462"/>
                  <a:gd name="T9" fmla="*/ T8 w 17"/>
                  <a:gd name="T10" fmla="+- 0 1198 1169"/>
                  <a:gd name="T11" fmla="*/ 1198 h 29"/>
                  <a:gd name="T12" fmla="+- 0 1478 1462"/>
                  <a:gd name="T13" fmla="*/ T12 w 17"/>
                  <a:gd name="T14" fmla="+- 0 1193 1169"/>
                  <a:gd name="T15" fmla="*/ 1193 h 29"/>
                  <a:gd name="T16" fmla="+- 0 1471 1462"/>
                  <a:gd name="T17" fmla="*/ T16 w 17"/>
                  <a:gd name="T18" fmla="+- 0 1169 1169"/>
                  <a:gd name="T19" fmla="*/ 1169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7" h="29">
                    <a:moveTo>
                      <a:pt x="9" y="0"/>
                    </a:moveTo>
                    <a:lnTo>
                      <a:pt x="0" y="19"/>
                    </a:lnTo>
                    <a:lnTo>
                      <a:pt x="4" y="29"/>
                    </a:lnTo>
                    <a:lnTo>
                      <a:pt x="16" y="24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87" name="Group 182"/>
            <p:cNvGrpSpPr>
              <a:grpSpLocks/>
            </p:cNvGrpSpPr>
            <p:nvPr/>
          </p:nvGrpSpPr>
          <p:grpSpPr bwMode="auto">
            <a:xfrm>
              <a:off x="1961" y="1296"/>
              <a:ext cx="94" cy="80"/>
              <a:chOff x="1961" y="1296"/>
              <a:chExt cx="94" cy="80"/>
            </a:xfrm>
          </p:grpSpPr>
          <p:sp>
            <p:nvSpPr>
              <p:cNvPr id="3141" name="Freeform 186"/>
              <p:cNvSpPr>
                <a:spLocks/>
              </p:cNvSpPr>
              <p:nvPr/>
            </p:nvSpPr>
            <p:spPr bwMode="auto">
              <a:xfrm>
                <a:off x="1961" y="1296"/>
                <a:ext cx="94" cy="80"/>
              </a:xfrm>
              <a:custGeom>
                <a:avLst/>
                <a:gdLst>
                  <a:gd name="T0" fmla="+- 0 1961 1961"/>
                  <a:gd name="T1" fmla="*/ T0 w 94"/>
                  <a:gd name="T2" fmla="+- 0 1296 1296"/>
                  <a:gd name="T3" fmla="*/ 1296 h 80"/>
                  <a:gd name="T4" fmla="+- 0 1975 1961"/>
                  <a:gd name="T5" fmla="*/ T4 w 94"/>
                  <a:gd name="T6" fmla="+- 0 1322 1296"/>
                  <a:gd name="T7" fmla="*/ 1322 h 80"/>
                  <a:gd name="T8" fmla="+- 0 2004 1961"/>
                  <a:gd name="T9" fmla="*/ T8 w 94"/>
                  <a:gd name="T10" fmla="+- 0 1356 1296"/>
                  <a:gd name="T11" fmla="*/ 1356 h 80"/>
                  <a:gd name="T12" fmla="+- 0 2030 1961"/>
                  <a:gd name="T13" fmla="*/ T12 w 94"/>
                  <a:gd name="T14" fmla="+- 0 1375 1296"/>
                  <a:gd name="T15" fmla="*/ 1375 h 80"/>
                  <a:gd name="T16" fmla="+- 0 2054 1961"/>
                  <a:gd name="T17" fmla="*/ T16 w 94"/>
                  <a:gd name="T18" fmla="+- 0 1370 1296"/>
                  <a:gd name="T19" fmla="*/ 1370 h 80"/>
                  <a:gd name="T20" fmla="+- 0 2028 1961"/>
                  <a:gd name="T21" fmla="*/ T20 w 94"/>
                  <a:gd name="T22" fmla="+- 0 1349 1296"/>
                  <a:gd name="T23" fmla="*/ 1349 h 80"/>
                  <a:gd name="T24" fmla="+- 0 1985 1961"/>
                  <a:gd name="T25" fmla="*/ T24 w 94"/>
                  <a:gd name="T26" fmla="+- 0 1318 1296"/>
                  <a:gd name="T27" fmla="*/ 1318 h 80"/>
                  <a:gd name="T28" fmla="+- 0 1961 1961"/>
                  <a:gd name="T29" fmla="*/ T28 w 94"/>
                  <a:gd name="T30" fmla="+- 0 1296 1296"/>
                  <a:gd name="T31" fmla="*/ 1296 h 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94" h="80">
                    <a:moveTo>
                      <a:pt x="0" y="0"/>
                    </a:moveTo>
                    <a:lnTo>
                      <a:pt x="14" y="26"/>
                    </a:lnTo>
                    <a:lnTo>
                      <a:pt x="43" y="60"/>
                    </a:lnTo>
                    <a:lnTo>
                      <a:pt x="69" y="79"/>
                    </a:lnTo>
                    <a:lnTo>
                      <a:pt x="93" y="74"/>
                    </a:lnTo>
                    <a:lnTo>
                      <a:pt x="67" y="53"/>
                    </a:lnTo>
                    <a:lnTo>
                      <a:pt x="2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3257" name="Picture 185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6" y="1697"/>
                <a:ext cx="211" cy="3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6" name="Picture 184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4" y="482"/>
                <a:ext cx="190" cy="3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55" name="Picture 183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2" y="410"/>
                <a:ext cx="334" cy="3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8" name="Group 179"/>
            <p:cNvGrpSpPr>
              <a:grpSpLocks/>
            </p:cNvGrpSpPr>
            <p:nvPr/>
          </p:nvGrpSpPr>
          <p:grpSpPr bwMode="auto">
            <a:xfrm>
              <a:off x="1860" y="595"/>
              <a:ext cx="845" cy="123"/>
              <a:chOff x="1860" y="595"/>
              <a:chExt cx="845" cy="123"/>
            </a:xfrm>
          </p:grpSpPr>
          <p:sp>
            <p:nvSpPr>
              <p:cNvPr id="3139" name="Freeform 181"/>
              <p:cNvSpPr>
                <a:spLocks/>
              </p:cNvSpPr>
              <p:nvPr/>
            </p:nvSpPr>
            <p:spPr bwMode="auto">
              <a:xfrm>
                <a:off x="1860" y="595"/>
                <a:ext cx="845" cy="123"/>
              </a:xfrm>
              <a:custGeom>
                <a:avLst/>
                <a:gdLst>
                  <a:gd name="T0" fmla="+- 0 2587 1860"/>
                  <a:gd name="T1" fmla="*/ T0 w 845"/>
                  <a:gd name="T2" fmla="+- 0 595 595"/>
                  <a:gd name="T3" fmla="*/ 595 h 123"/>
                  <a:gd name="T4" fmla="+- 0 2515 1860"/>
                  <a:gd name="T5" fmla="*/ T4 w 845"/>
                  <a:gd name="T6" fmla="+- 0 595 595"/>
                  <a:gd name="T7" fmla="*/ 595 h 123"/>
                  <a:gd name="T8" fmla="+- 0 2342 1860"/>
                  <a:gd name="T9" fmla="*/ T8 w 845"/>
                  <a:gd name="T10" fmla="+- 0 602 595"/>
                  <a:gd name="T11" fmla="*/ 602 h 123"/>
                  <a:gd name="T12" fmla="+- 0 2155 1860"/>
                  <a:gd name="T13" fmla="*/ T12 w 845"/>
                  <a:gd name="T14" fmla="+- 0 619 595"/>
                  <a:gd name="T15" fmla="*/ 619 h 123"/>
                  <a:gd name="T16" fmla="+- 0 1975 1860"/>
                  <a:gd name="T17" fmla="*/ T16 w 845"/>
                  <a:gd name="T18" fmla="+- 0 667 595"/>
                  <a:gd name="T19" fmla="*/ 667 h 123"/>
                  <a:gd name="T20" fmla="+- 0 1860 1860"/>
                  <a:gd name="T21" fmla="*/ T20 w 845"/>
                  <a:gd name="T22" fmla="+- 0 718 595"/>
                  <a:gd name="T23" fmla="*/ 718 h 123"/>
                  <a:gd name="T24" fmla="+- 0 1920 1860"/>
                  <a:gd name="T25" fmla="*/ T24 w 845"/>
                  <a:gd name="T26" fmla="+- 0 708 595"/>
                  <a:gd name="T27" fmla="*/ 708 h 123"/>
                  <a:gd name="T28" fmla="+- 0 2028 1860"/>
                  <a:gd name="T29" fmla="*/ T28 w 845"/>
                  <a:gd name="T30" fmla="+- 0 672 595"/>
                  <a:gd name="T31" fmla="*/ 672 h 123"/>
                  <a:gd name="T32" fmla="+- 0 2160 1860"/>
                  <a:gd name="T33" fmla="*/ T32 w 845"/>
                  <a:gd name="T34" fmla="+- 0 655 595"/>
                  <a:gd name="T35" fmla="*/ 655 h 123"/>
                  <a:gd name="T36" fmla="+- 0 2689 1860"/>
                  <a:gd name="T37" fmla="*/ T36 w 845"/>
                  <a:gd name="T38" fmla="+- 0 655 595"/>
                  <a:gd name="T39" fmla="*/ 655 h 123"/>
                  <a:gd name="T40" fmla="+- 0 2650 1860"/>
                  <a:gd name="T41" fmla="*/ T40 w 845"/>
                  <a:gd name="T42" fmla="+- 0 624 595"/>
                  <a:gd name="T43" fmla="*/ 624 h 123"/>
                  <a:gd name="T44" fmla="+- 0 2587 1860"/>
                  <a:gd name="T45" fmla="*/ T44 w 845"/>
                  <a:gd name="T46" fmla="+- 0 595 595"/>
                  <a:gd name="T47" fmla="*/ 595 h 1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845" h="123">
                    <a:moveTo>
                      <a:pt x="727" y="0"/>
                    </a:moveTo>
                    <a:lnTo>
                      <a:pt x="655" y="0"/>
                    </a:lnTo>
                    <a:lnTo>
                      <a:pt x="482" y="7"/>
                    </a:lnTo>
                    <a:lnTo>
                      <a:pt x="295" y="24"/>
                    </a:lnTo>
                    <a:lnTo>
                      <a:pt x="115" y="72"/>
                    </a:lnTo>
                    <a:lnTo>
                      <a:pt x="0" y="123"/>
                    </a:lnTo>
                    <a:lnTo>
                      <a:pt x="60" y="113"/>
                    </a:lnTo>
                    <a:lnTo>
                      <a:pt x="168" y="77"/>
                    </a:lnTo>
                    <a:lnTo>
                      <a:pt x="300" y="60"/>
                    </a:lnTo>
                    <a:lnTo>
                      <a:pt x="829" y="60"/>
                    </a:lnTo>
                    <a:lnTo>
                      <a:pt x="790" y="29"/>
                    </a:ln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FF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40" name="Freeform 180"/>
              <p:cNvSpPr>
                <a:spLocks/>
              </p:cNvSpPr>
              <p:nvPr/>
            </p:nvSpPr>
            <p:spPr bwMode="auto">
              <a:xfrm>
                <a:off x="1860" y="595"/>
                <a:ext cx="845" cy="123"/>
              </a:xfrm>
              <a:custGeom>
                <a:avLst/>
                <a:gdLst>
                  <a:gd name="T0" fmla="+- 0 2689 1860"/>
                  <a:gd name="T1" fmla="*/ T0 w 845"/>
                  <a:gd name="T2" fmla="+- 0 655 595"/>
                  <a:gd name="T3" fmla="*/ 655 h 123"/>
                  <a:gd name="T4" fmla="+- 0 2160 1860"/>
                  <a:gd name="T5" fmla="*/ T4 w 845"/>
                  <a:gd name="T6" fmla="+- 0 655 595"/>
                  <a:gd name="T7" fmla="*/ 655 h 123"/>
                  <a:gd name="T8" fmla="+- 0 2309 1860"/>
                  <a:gd name="T9" fmla="*/ T8 w 845"/>
                  <a:gd name="T10" fmla="+- 0 660 595"/>
                  <a:gd name="T11" fmla="*/ 660 h 123"/>
                  <a:gd name="T12" fmla="+- 0 2453 1860"/>
                  <a:gd name="T13" fmla="*/ T12 w 845"/>
                  <a:gd name="T14" fmla="+- 0 672 595"/>
                  <a:gd name="T15" fmla="*/ 672 h 123"/>
                  <a:gd name="T16" fmla="+- 0 2587 1860"/>
                  <a:gd name="T17" fmla="*/ T16 w 845"/>
                  <a:gd name="T18" fmla="+- 0 694 595"/>
                  <a:gd name="T19" fmla="*/ 694 h 123"/>
                  <a:gd name="T20" fmla="+- 0 2662 1860"/>
                  <a:gd name="T21" fmla="*/ T20 w 845"/>
                  <a:gd name="T22" fmla="+- 0 694 595"/>
                  <a:gd name="T23" fmla="*/ 694 h 123"/>
                  <a:gd name="T24" fmla="+- 0 2700 1860"/>
                  <a:gd name="T25" fmla="*/ T24 w 845"/>
                  <a:gd name="T26" fmla="+- 0 682 595"/>
                  <a:gd name="T27" fmla="*/ 682 h 123"/>
                  <a:gd name="T28" fmla="+- 0 2705 1860"/>
                  <a:gd name="T29" fmla="*/ T28 w 845"/>
                  <a:gd name="T30" fmla="+- 0 667 595"/>
                  <a:gd name="T31" fmla="*/ 667 h 123"/>
                  <a:gd name="T32" fmla="+- 0 2689 1860"/>
                  <a:gd name="T33" fmla="*/ T32 w 845"/>
                  <a:gd name="T34" fmla="+- 0 655 595"/>
                  <a:gd name="T35" fmla="*/ 655 h 1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845" h="123">
                    <a:moveTo>
                      <a:pt x="829" y="60"/>
                    </a:moveTo>
                    <a:lnTo>
                      <a:pt x="300" y="60"/>
                    </a:lnTo>
                    <a:lnTo>
                      <a:pt x="449" y="65"/>
                    </a:lnTo>
                    <a:lnTo>
                      <a:pt x="593" y="77"/>
                    </a:lnTo>
                    <a:lnTo>
                      <a:pt x="727" y="99"/>
                    </a:lnTo>
                    <a:lnTo>
                      <a:pt x="802" y="99"/>
                    </a:lnTo>
                    <a:lnTo>
                      <a:pt x="840" y="87"/>
                    </a:lnTo>
                    <a:lnTo>
                      <a:pt x="845" y="72"/>
                    </a:lnTo>
                    <a:lnTo>
                      <a:pt x="829" y="60"/>
                    </a:lnTo>
                    <a:close/>
                  </a:path>
                </a:pathLst>
              </a:custGeom>
              <a:solidFill>
                <a:srgbClr val="FF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89" name="Group 177"/>
            <p:cNvGrpSpPr>
              <a:grpSpLocks/>
            </p:cNvGrpSpPr>
            <p:nvPr/>
          </p:nvGrpSpPr>
          <p:grpSpPr bwMode="auto">
            <a:xfrm>
              <a:off x="2770" y="751"/>
              <a:ext cx="70" cy="72"/>
              <a:chOff x="2770" y="751"/>
              <a:chExt cx="70" cy="72"/>
            </a:xfrm>
          </p:grpSpPr>
          <p:sp>
            <p:nvSpPr>
              <p:cNvPr id="3138" name="Freeform 178"/>
              <p:cNvSpPr>
                <a:spLocks/>
              </p:cNvSpPr>
              <p:nvPr/>
            </p:nvSpPr>
            <p:spPr bwMode="auto">
              <a:xfrm>
                <a:off x="2770" y="751"/>
                <a:ext cx="70" cy="72"/>
              </a:xfrm>
              <a:custGeom>
                <a:avLst/>
                <a:gdLst>
                  <a:gd name="T0" fmla="+- 0 2813 2770"/>
                  <a:gd name="T1" fmla="*/ T0 w 70"/>
                  <a:gd name="T2" fmla="+- 0 751 751"/>
                  <a:gd name="T3" fmla="*/ 751 h 72"/>
                  <a:gd name="T4" fmla="+- 0 2770 2770"/>
                  <a:gd name="T5" fmla="*/ T4 w 70"/>
                  <a:gd name="T6" fmla="+- 0 768 751"/>
                  <a:gd name="T7" fmla="*/ 768 h 72"/>
                  <a:gd name="T8" fmla="+- 0 2772 2770"/>
                  <a:gd name="T9" fmla="*/ T8 w 70"/>
                  <a:gd name="T10" fmla="+- 0 799 751"/>
                  <a:gd name="T11" fmla="*/ 799 h 72"/>
                  <a:gd name="T12" fmla="+- 0 2796 2770"/>
                  <a:gd name="T13" fmla="*/ T12 w 70"/>
                  <a:gd name="T14" fmla="+- 0 823 751"/>
                  <a:gd name="T15" fmla="*/ 823 h 72"/>
                  <a:gd name="T16" fmla="+- 0 2830 2770"/>
                  <a:gd name="T17" fmla="*/ T16 w 70"/>
                  <a:gd name="T18" fmla="+- 0 811 751"/>
                  <a:gd name="T19" fmla="*/ 811 h 72"/>
                  <a:gd name="T20" fmla="+- 0 2839 2770"/>
                  <a:gd name="T21" fmla="*/ T20 w 70"/>
                  <a:gd name="T22" fmla="+- 0 782 751"/>
                  <a:gd name="T23" fmla="*/ 782 h 72"/>
                  <a:gd name="T24" fmla="+- 0 2813 2770"/>
                  <a:gd name="T25" fmla="*/ T24 w 70"/>
                  <a:gd name="T26" fmla="+- 0 751 751"/>
                  <a:gd name="T27" fmla="*/ 751 h 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70" h="72">
                    <a:moveTo>
                      <a:pt x="43" y="0"/>
                    </a:moveTo>
                    <a:lnTo>
                      <a:pt x="0" y="17"/>
                    </a:lnTo>
                    <a:lnTo>
                      <a:pt x="2" y="48"/>
                    </a:lnTo>
                    <a:lnTo>
                      <a:pt x="26" y="72"/>
                    </a:lnTo>
                    <a:lnTo>
                      <a:pt x="60" y="60"/>
                    </a:lnTo>
                    <a:lnTo>
                      <a:pt x="69" y="3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90" name="Group 171"/>
            <p:cNvGrpSpPr>
              <a:grpSpLocks/>
            </p:cNvGrpSpPr>
            <p:nvPr/>
          </p:nvGrpSpPr>
          <p:grpSpPr bwMode="auto">
            <a:xfrm>
              <a:off x="1687" y="708"/>
              <a:ext cx="1284" cy="296"/>
              <a:chOff x="1687" y="708"/>
              <a:chExt cx="1284" cy="296"/>
            </a:xfrm>
          </p:grpSpPr>
          <p:sp>
            <p:nvSpPr>
              <p:cNvPr id="3133" name="Freeform 176"/>
              <p:cNvSpPr>
                <a:spLocks/>
              </p:cNvSpPr>
              <p:nvPr/>
            </p:nvSpPr>
            <p:spPr bwMode="auto">
              <a:xfrm>
                <a:off x="1687" y="708"/>
                <a:ext cx="1284" cy="296"/>
              </a:xfrm>
              <a:custGeom>
                <a:avLst/>
                <a:gdLst>
                  <a:gd name="T0" fmla="+- 0 2671 1687"/>
                  <a:gd name="T1" fmla="*/ T0 w 1284"/>
                  <a:gd name="T2" fmla="+- 0 763 708"/>
                  <a:gd name="T3" fmla="*/ 763 h 296"/>
                  <a:gd name="T4" fmla="+- 0 2071 1687"/>
                  <a:gd name="T5" fmla="*/ T4 w 1284"/>
                  <a:gd name="T6" fmla="+- 0 763 708"/>
                  <a:gd name="T7" fmla="*/ 763 h 296"/>
                  <a:gd name="T8" fmla="+- 0 2304 1687"/>
                  <a:gd name="T9" fmla="*/ T8 w 1284"/>
                  <a:gd name="T10" fmla="+- 0 790 708"/>
                  <a:gd name="T11" fmla="*/ 790 h 296"/>
                  <a:gd name="T12" fmla="+- 0 2537 1687"/>
                  <a:gd name="T13" fmla="*/ T12 w 1284"/>
                  <a:gd name="T14" fmla="+- 0 830 708"/>
                  <a:gd name="T15" fmla="*/ 830 h 296"/>
                  <a:gd name="T16" fmla="+- 0 2700 1687"/>
                  <a:gd name="T17" fmla="*/ T16 w 1284"/>
                  <a:gd name="T18" fmla="+- 0 907 708"/>
                  <a:gd name="T19" fmla="*/ 907 h 296"/>
                  <a:gd name="T20" fmla="+- 0 2832 1687"/>
                  <a:gd name="T21" fmla="*/ T20 w 1284"/>
                  <a:gd name="T22" fmla="+- 0 1003 708"/>
                  <a:gd name="T23" fmla="*/ 1003 h 296"/>
                  <a:gd name="T24" fmla="+- 0 2916 1687"/>
                  <a:gd name="T25" fmla="*/ T24 w 1284"/>
                  <a:gd name="T26" fmla="+- 0 898 708"/>
                  <a:gd name="T27" fmla="*/ 898 h 296"/>
                  <a:gd name="T28" fmla="+- 0 2791 1687"/>
                  <a:gd name="T29" fmla="*/ T28 w 1284"/>
                  <a:gd name="T30" fmla="+- 0 898 708"/>
                  <a:gd name="T31" fmla="*/ 898 h 296"/>
                  <a:gd name="T32" fmla="+- 0 2712 1687"/>
                  <a:gd name="T33" fmla="*/ T32 w 1284"/>
                  <a:gd name="T34" fmla="+- 0 864 708"/>
                  <a:gd name="T35" fmla="*/ 864 h 296"/>
                  <a:gd name="T36" fmla="+- 0 2678 1687"/>
                  <a:gd name="T37" fmla="*/ T36 w 1284"/>
                  <a:gd name="T38" fmla="+- 0 814 708"/>
                  <a:gd name="T39" fmla="*/ 814 h 296"/>
                  <a:gd name="T40" fmla="+- 0 2671 1687"/>
                  <a:gd name="T41" fmla="*/ T40 w 1284"/>
                  <a:gd name="T42" fmla="+- 0 763 708"/>
                  <a:gd name="T43" fmla="*/ 763 h 2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284" h="296">
                    <a:moveTo>
                      <a:pt x="984" y="55"/>
                    </a:moveTo>
                    <a:lnTo>
                      <a:pt x="384" y="55"/>
                    </a:lnTo>
                    <a:lnTo>
                      <a:pt x="617" y="82"/>
                    </a:lnTo>
                    <a:lnTo>
                      <a:pt x="850" y="122"/>
                    </a:lnTo>
                    <a:lnTo>
                      <a:pt x="1013" y="199"/>
                    </a:lnTo>
                    <a:lnTo>
                      <a:pt x="1145" y="295"/>
                    </a:lnTo>
                    <a:lnTo>
                      <a:pt x="1229" y="190"/>
                    </a:lnTo>
                    <a:lnTo>
                      <a:pt x="1104" y="190"/>
                    </a:lnTo>
                    <a:lnTo>
                      <a:pt x="1025" y="156"/>
                    </a:lnTo>
                    <a:lnTo>
                      <a:pt x="991" y="106"/>
                    </a:lnTo>
                    <a:lnTo>
                      <a:pt x="984" y="55"/>
                    </a:lnTo>
                    <a:close/>
                  </a:path>
                </a:pathLst>
              </a:custGeom>
              <a:solidFill>
                <a:srgbClr val="EA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34" name="Freeform 175"/>
              <p:cNvSpPr>
                <a:spLocks/>
              </p:cNvSpPr>
              <p:nvPr/>
            </p:nvSpPr>
            <p:spPr bwMode="auto">
              <a:xfrm>
                <a:off x="1687" y="708"/>
                <a:ext cx="1284" cy="296"/>
              </a:xfrm>
              <a:custGeom>
                <a:avLst/>
                <a:gdLst>
                  <a:gd name="T0" fmla="+- 0 2935 1687"/>
                  <a:gd name="T1" fmla="*/ T0 w 1284"/>
                  <a:gd name="T2" fmla="+- 0 802 708"/>
                  <a:gd name="T3" fmla="*/ 802 h 296"/>
                  <a:gd name="T4" fmla="+- 0 2863 1687"/>
                  <a:gd name="T5" fmla="*/ T4 w 1284"/>
                  <a:gd name="T6" fmla="+- 0 874 708"/>
                  <a:gd name="T7" fmla="*/ 874 h 296"/>
                  <a:gd name="T8" fmla="+- 0 2791 1687"/>
                  <a:gd name="T9" fmla="*/ T8 w 1284"/>
                  <a:gd name="T10" fmla="+- 0 898 708"/>
                  <a:gd name="T11" fmla="*/ 898 h 296"/>
                  <a:gd name="T12" fmla="+- 0 2916 1687"/>
                  <a:gd name="T13" fmla="*/ T12 w 1284"/>
                  <a:gd name="T14" fmla="+- 0 898 708"/>
                  <a:gd name="T15" fmla="*/ 898 h 296"/>
                  <a:gd name="T16" fmla="+- 0 2971 1687"/>
                  <a:gd name="T17" fmla="*/ T16 w 1284"/>
                  <a:gd name="T18" fmla="+- 0 828 708"/>
                  <a:gd name="T19" fmla="*/ 828 h 296"/>
                  <a:gd name="T20" fmla="+- 0 2935 1687"/>
                  <a:gd name="T21" fmla="*/ T20 w 1284"/>
                  <a:gd name="T22" fmla="+- 0 802 708"/>
                  <a:gd name="T23" fmla="*/ 802 h 2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284" h="296">
                    <a:moveTo>
                      <a:pt x="1248" y="94"/>
                    </a:moveTo>
                    <a:lnTo>
                      <a:pt x="1176" y="166"/>
                    </a:lnTo>
                    <a:lnTo>
                      <a:pt x="1104" y="190"/>
                    </a:lnTo>
                    <a:lnTo>
                      <a:pt x="1229" y="190"/>
                    </a:lnTo>
                    <a:lnTo>
                      <a:pt x="1284" y="120"/>
                    </a:lnTo>
                    <a:lnTo>
                      <a:pt x="1248" y="94"/>
                    </a:lnTo>
                    <a:close/>
                  </a:path>
                </a:pathLst>
              </a:custGeom>
              <a:solidFill>
                <a:srgbClr val="EA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35" name="Freeform 174"/>
              <p:cNvSpPr>
                <a:spLocks/>
              </p:cNvSpPr>
              <p:nvPr/>
            </p:nvSpPr>
            <p:spPr bwMode="auto">
              <a:xfrm>
                <a:off x="1687" y="708"/>
                <a:ext cx="1284" cy="296"/>
              </a:xfrm>
              <a:custGeom>
                <a:avLst/>
                <a:gdLst>
                  <a:gd name="T0" fmla="+- 0 1726 1687"/>
                  <a:gd name="T1" fmla="*/ T0 w 1284"/>
                  <a:gd name="T2" fmla="+- 0 787 708"/>
                  <a:gd name="T3" fmla="*/ 787 h 296"/>
                  <a:gd name="T4" fmla="+- 0 1687 1687"/>
                  <a:gd name="T5" fmla="*/ T4 w 1284"/>
                  <a:gd name="T6" fmla="+- 0 799 708"/>
                  <a:gd name="T7" fmla="*/ 799 h 296"/>
                  <a:gd name="T8" fmla="+- 0 1788 1687"/>
                  <a:gd name="T9" fmla="*/ T8 w 1284"/>
                  <a:gd name="T10" fmla="+- 0 828 708"/>
                  <a:gd name="T11" fmla="*/ 828 h 296"/>
                  <a:gd name="T12" fmla="+- 0 1922 1687"/>
                  <a:gd name="T13" fmla="*/ T12 w 1284"/>
                  <a:gd name="T14" fmla="+- 0 814 708"/>
                  <a:gd name="T15" fmla="*/ 814 h 296"/>
                  <a:gd name="T16" fmla="+- 0 1986 1687"/>
                  <a:gd name="T17" fmla="*/ T16 w 1284"/>
                  <a:gd name="T18" fmla="+- 0 792 708"/>
                  <a:gd name="T19" fmla="*/ 792 h 296"/>
                  <a:gd name="T20" fmla="+- 0 1810 1687"/>
                  <a:gd name="T21" fmla="*/ T20 w 1284"/>
                  <a:gd name="T22" fmla="+- 0 792 708"/>
                  <a:gd name="T23" fmla="*/ 792 h 296"/>
                  <a:gd name="T24" fmla="+- 0 1726 1687"/>
                  <a:gd name="T25" fmla="*/ T24 w 1284"/>
                  <a:gd name="T26" fmla="+- 0 787 708"/>
                  <a:gd name="T27" fmla="*/ 787 h 2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284" h="296">
                    <a:moveTo>
                      <a:pt x="39" y="79"/>
                    </a:moveTo>
                    <a:lnTo>
                      <a:pt x="0" y="91"/>
                    </a:lnTo>
                    <a:lnTo>
                      <a:pt x="101" y="120"/>
                    </a:lnTo>
                    <a:lnTo>
                      <a:pt x="235" y="106"/>
                    </a:lnTo>
                    <a:lnTo>
                      <a:pt x="299" y="84"/>
                    </a:lnTo>
                    <a:lnTo>
                      <a:pt x="123" y="84"/>
                    </a:lnTo>
                    <a:lnTo>
                      <a:pt x="39" y="79"/>
                    </a:lnTo>
                    <a:close/>
                  </a:path>
                </a:pathLst>
              </a:custGeom>
              <a:solidFill>
                <a:srgbClr val="EA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36" name="Freeform 173"/>
              <p:cNvSpPr>
                <a:spLocks/>
              </p:cNvSpPr>
              <p:nvPr/>
            </p:nvSpPr>
            <p:spPr bwMode="auto">
              <a:xfrm>
                <a:off x="1687" y="708"/>
                <a:ext cx="1284" cy="296"/>
              </a:xfrm>
              <a:custGeom>
                <a:avLst/>
                <a:gdLst>
                  <a:gd name="T0" fmla="+- 0 2117 1687"/>
                  <a:gd name="T1" fmla="*/ T0 w 1284"/>
                  <a:gd name="T2" fmla="+- 0 708 708"/>
                  <a:gd name="T3" fmla="*/ 708 h 296"/>
                  <a:gd name="T4" fmla="+- 0 2023 1687"/>
                  <a:gd name="T5" fmla="*/ T4 w 1284"/>
                  <a:gd name="T6" fmla="+- 0 737 708"/>
                  <a:gd name="T7" fmla="*/ 737 h 296"/>
                  <a:gd name="T8" fmla="+- 0 1922 1687"/>
                  <a:gd name="T9" fmla="*/ T8 w 1284"/>
                  <a:gd name="T10" fmla="+- 0 773 708"/>
                  <a:gd name="T11" fmla="*/ 773 h 296"/>
                  <a:gd name="T12" fmla="+- 0 1810 1687"/>
                  <a:gd name="T13" fmla="*/ T12 w 1284"/>
                  <a:gd name="T14" fmla="+- 0 792 708"/>
                  <a:gd name="T15" fmla="*/ 792 h 296"/>
                  <a:gd name="T16" fmla="+- 0 1986 1687"/>
                  <a:gd name="T17" fmla="*/ T16 w 1284"/>
                  <a:gd name="T18" fmla="+- 0 792 708"/>
                  <a:gd name="T19" fmla="*/ 792 h 296"/>
                  <a:gd name="T20" fmla="+- 0 2071 1687"/>
                  <a:gd name="T21" fmla="*/ T20 w 1284"/>
                  <a:gd name="T22" fmla="+- 0 763 708"/>
                  <a:gd name="T23" fmla="*/ 763 h 296"/>
                  <a:gd name="T24" fmla="+- 0 2671 1687"/>
                  <a:gd name="T25" fmla="*/ T24 w 1284"/>
                  <a:gd name="T26" fmla="+- 0 763 708"/>
                  <a:gd name="T27" fmla="*/ 763 h 296"/>
                  <a:gd name="T28" fmla="+- 0 2670 1687"/>
                  <a:gd name="T29" fmla="*/ T28 w 1284"/>
                  <a:gd name="T30" fmla="+- 0 756 708"/>
                  <a:gd name="T31" fmla="*/ 756 h 296"/>
                  <a:gd name="T32" fmla="+- 0 2606 1687"/>
                  <a:gd name="T33" fmla="*/ T32 w 1284"/>
                  <a:gd name="T34" fmla="+- 0 756 708"/>
                  <a:gd name="T35" fmla="*/ 756 h 296"/>
                  <a:gd name="T36" fmla="+- 0 2479 1687"/>
                  <a:gd name="T37" fmla="*/ T36 w 1284"/>
                  <a:gd name="T38" fmla="+- 0 754 708"/>
                  <a:gd name="T39" fmla="*/ 754 h 296"/>
                  <a:gd name="T40" fmla="+- 0 2381 1687"/>
                  <a:gd name="T41" fmla="*/ T40 w 1284"/>
                  <a:gd name="T42" fmla="+- 0 739 708"/>
                  <a:gd name="T43" fmla="*/ 739 h 296"/>
                  <a:gd name="T44" fmla="+- 0 2242 1687"/>
                  <a:gd name="T45" fmla="*/ T44 w 1284"/>
                  <a:gd name="T46" fmla="+- 0 725 708"/>
                  <a:gd name="T47" fmla="*/ 725 h 296"/>
                  <a:gd name="T48" fmla="+- 0 2117 1687"/>
                  <a:gd name="T49" fmla="*/ T48 w 1284"/>
                  <a:gd name="T50" fmla="+- 0 708 708"/>
                  <a:gd name="T51" fmla="*/ 708 h 2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284" h="296">
                    <a:moveTo>
                      <a:pt x="430" y="0"/>
                    </a:moveTo>
                    <a:lnTo>
                      <a:pt x="336" y="29"/>
                    </a:lnTo>
                    <a:lnTo>
                      <a:pt x="235" y="65"/>
                    </a:lnTo>
                    <a:lnTo>
                      <a:pt x="123" y="84"/>
                    </a:lnTo>
                    <a:lnTo>
                      <a:pt x="299" y="84"/>
                    </a:lnTo>
                    <a:lnTo>
                      <a:pt x="384" y="55"/>
                    </a:lnTo>
                    <a:lnTo>
                      <a:pt x="984" y="55"/>
                    </a:lnTo>
                    <a:lnTo>
                      <a:pt x="983" y="48"/>
                    </a:lnTo>
                    <a:lnTo>
                      <a:pt x="919" y="48"/>
                    </a:lnTo>
                    <a:lnTo>
                      <a:pt x="792" y="46"/>
                    </a:lnTo>
                    <a:lnTo>
                      <a:pt x="694" y="31"/>
                    </a:lnTo>
                    <a:lnTo>
                      <a:pt x="555" y="17"/>
                    </a:lnTo>
                    <a:lnTo>
                      <a:pt x="430" y="0"/>
                    </a:lnTo>
                    <a:close/>
                  </a:path>
                </a:pathLst>
              </a:custGeom>
              <a:solidFill>
                <a:srgbClr val="EA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37" name="Freeform 172"/>
              <p:cNvSpPr>
                <a:spLocks/>
              </p:cNvSpPr>
              <p:nvPr/>
            </p:nvSpPr>
            <p:spPr bwMode="auto">
              <a:xfrm>
                <a:off x="1687" y="708"/>
                <a:ext cx="1284" cy="296"/>
              </a:xfrm>
              <a:custGeom>
                <a:avLst/>
                <a:gdLst>
                  <a:gd name="T0" fmla="+- 0 2669 1687"/>
                  <a:gd name="T1" fmla="*/ T0 w 1284"/>
                  <a:gd name="T2" fmla="+- 0 746 708"/>
                  <a:gd name="T3" fmla="*/ 746 h 296"/>
                  <a:gd name="T4" fmla="+- 0 2606 1687"/>
                  <a:gd name="T5" fmla="*/ T4 w 1284"/>
                  <a:gd name="T6" fmla="+- 0 756 708"/>
                  <a:gd name="T7" fmla="*/ 756 h 296"/>
                  <a:gd name="T8" fmla="+- 0 2670 1687"/>
                  <a:gd name="T9" fmla="*/ T8 w 1284"/>
                  <a:gd name="T10" fmla="+- 0 756 708"/>
                  <a:gd name="T11" fmla="*/ 756 h 296"/>
                  <a:gd name="T12" fmla="+- 0 2669 1687"/>
                  <a:gd name="T13" fmla="*/ T12 w 1284"/>
                  <a:gd name="T14" fmla="+- 0 746 708"/>
                  <a:gd name="T15" fmla="*/ 746 h 2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84" h="296">
                    <a:moveTo>
                      <a:pt x="982" y="38"/>
                    </a:moveTo>
                    <a:lnTo>
                      <a:pt x="919" y="48"/>
                    </a:lnTo>
                    <a:lnTo>
                      <a:pt x="983" y="48"/>
                    </a:lnTo>
                    <a:lnTo>
                      <a:pt x="982" y="38"/>
                    </a:lnTo>
                    <a:close/>
                  </a:path>
                </a:pathLst>
              </a:custGeom>
              <a:solidFill>
                <a:srgbClr val="EA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91" name="Group 157"/>
            <p:cNvGrpSpPr>
              <a:grpSpLocks/>
            </p:cNvGrpSpPr>
            <p:nvPr/>
          </p:nvGrpSpPr>
          <p:grpSpPr bwMode="auto">
            <a:xfrm>
              <a:off x="1644" y="471"/>
              <a:ext cx="1251" cy="688"/>
              <a:chOff x="1644" y="471"/>
              <a:chExt cx="1251" cy="688"/>
            </a:xfrm>
          </p:grpSpPr>
          <p:sp>
            <p:nvSpPr>
              <p:cNvPr id="3121" name="Freeform 170"/>
              <p:cNvSpPr>
                <a:spLocks/>
              </p:cNvSpPr>
              <p:nvPr/>
            </p:nvSpPr>
            <p:spPr bwMode="auto">
              <a:xfrm>
                <a:off x="1644" y="471"/>
                <a:ext cx="1251" cy="688"/>
              </a:xfrm>
              <a:custGeom>
                <a:avLst/>
                <a:gdLst>
                  <a:gd name="T0" fmla="+- 0 2698 1644"/>
                  <a:gd name="T1" fmla="*/ T0 w 1251"/>
                  <a:gd name="T2" fmla="+- 0 1113 471"/>
                  <a:gd name="T3" fmla="*/ 1113 h 688"/>
                  <a:gd name="T4" fmla="+- 0 2695 1644"/>
                  <a:gd name="T5" fmla="*/ T4 w 1251"/>
                  <a:gd name="T6" fmla="+- 0 1113 471"/>
                  <a:gd name="T7" fmla="*/ 1113 h 688"/>
                  <a:gd name="T8" fmla="+- 0 2743 1644"/>
                  <a:gd name="T9" fmla="*/ T8 w 1251"/>
                  <a:gd name="T10" fmla="+- 0 1159 471"/>
                  <a:gd name="T11" fmla="*/ 1159 h 688"/>
                  <a:gd name="T12" fmla="+- 0 2772 1644"/>
                  <a:gd name="T13" fmla="*/ T12 w 1251"/>
                  <a:gd name="T14" fmla="+- 0 1159 471"/>
                  <a:gd name="T15" fmla="*/ 1159 h 688"/>
                  <a:gd name="T16" fmla="+- 0 2779 1644"/>
                  <a:gd name="T17" fmla="*/ T16 w 1251"/>
                  <a:gd name="T18" fmla="+- 0 1157 471"/>
                  <a:gd name="T19" fmla="*/ 1157 h 688"/>
                  <a:gd name="T20" fmla="+- 0 2791 1644"/>
                  <a:gd name="T21" fmla="*/ T20 w 1251"/>
                  <a:gd name="T22" fmla="+- 0 1155 471"/>
                  <a:gd name="T23" fmla="*/ 1155 h 688"/>
                  <a:gd name="T24" fmla="+- 0 2798 1644"/>
                  <a:gd name="T25" fmla="*/ T24 w 1251"/>
                  <a:gd name="T26" fmla="+- 0 1153 471"/>
                  <a:gd name="T27" fmla="*/ 1153 h 688"/>
                  <a:gd name="T28" fmla="+- 0 2818 1644"/>
                  <a:gd name="T29" fmla="*/ T28 w 1251"/>
                  <a:gd name="T30" fmla="+- 0 1149 471"/>
                  <a:gd name="T31" fmla="*/ 1149 h 688"/>
                  <a:gd name="T32" fmla="+- 0 2830 1644"/>
                  <a:gd name="T33" fmla="*/ T32 w 1251"/>
                  <a:gd name="T34" fmla="+- 0 1143 471"/>
                  <a:gd name="T35" fmla="*/ 1143 h 688"/>
                  <a:gd name="T36" fmla="+- 0 2839 1644"/>
                  <a:gd name="T37" fmla="*/ T36 w 1251"/>
                  <a:gd name="T38" fmla="+- 0 1139 471"/>
                  <a:gd name="T39" fmla="*/ 1139 h 688"/>
                  <a:gd name="T40" fmla="+- 0 2846 1644"/>
                  <a:gd name="T41" fmla="*/ T40 w 1251"/>
                  <a:gd name="T42" fmla="+- 0 1131 471"/>
                  <a:gd name="T43" fmla="*/ 1131 h 688"/>
                  <a:gd name="T44" fmla="+- 0 2856 1644"/>
                  <a:gd name="T45" fmla="*/ T44 w 1251"/>
                  <a:gd name="T46" fmla="+- 0 1125 471"/>
                  <a:gd name="T47" fmla="*/ 1125 h 688"/>
                  <a:gd name="T48" fmla="+- 0 2861 1644"/>
                  <a:gd name="T49" fmla="*/ T48 w 1251"/>
                  <a:gd name="T50" fmla="+- 0 1119 471"/>
                  <a:gd name="T51" fmla="*/ 1119 h 688"/>
                  <a:gd name="T52" fmla="+- 0 2743 1644"/>
                  <a:gd name="T53" fmla="*/ T52 w 1251"/>
                  <a:gd name="T54" fmla="+- 0 1119 471"/>
                  <a:gd name="T55" fmla="*/ 1119 h 688"/>
                  <a:gd name="T56" fmla="+- 0 2731 1644"/>
                  <a:gd name="T57" fmla="*/ T56 w 1251"/>
                  <a:gd name="T58" fmla="+- 0 1117 471"/>
                  <a:gd name="T59" fmla="*/ 1117 h 688"/>
                  <a:gd name="T60" fmla="+- 0 2722 1644"/>
                  <a:gd name="T61" fmla="*/ T60 w 1251"/>
                  <a:gd name="T62" fmla="+- 0 1117 471"/>
                  <a:gd name="T63" fmla="*/ 1117 h 688"/>
                  <a:gd name="T64" fmla="+- 0 2714 1644"/>
                  <a:gd name="T65" fmla="*/ T64 w 1251"/>
                  <a:gd name="T66" fmla="+- 0 1115 471"/>
                  <a:gd name="T67" fmla="*/ 1115 h 688"/>
                  <a:gd name="T68" fmla="+- 0 2710 1644"/>
                  <a:gd name="T69" fmla="*/ T68 w 1251"/>
                  <a:gd name="T70" fmla="+- 0 1115 471"/>
                  <a:gd name="T71" fmla="*/ 1115 h 688"/>
                  <a:gd name="T72" fmla="+- 0 2698 1644"/>
                  <a:gd name="T73" fmla="*/ T72 w 1251"/>
                  <a:gd name="T74" fmla="+- 0 1113 471"/>
                  <a:gd name="T75" fmla="*/ 1113 h 6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1251" h="688">
                    <a:moveTo>
                      <a:pt x="1054" y="642"/>
                    </a:moveTo>
                    <a:lnTo>
                      <a:pt x="1051" y="642"/>
                    </a:lnTo>
                    <a:lnTo>
                      <a:pt x="1099" y="688"/>
                    </a:lnTo>
                    <a:lnTo>
                      <a:pt x="1128" y="688"/>
                    </a:lnTo>
                    <a:lnTo>
                      <a:pt x="1135" y="686"/>
                    </a:lnTo>
                    <a:lnTo>
                      <a:pt x="1147" y="684"/>
                    </a:lnTo>
                    <a:lnTo>
                      <a:pt x="1154" y="682"/>
                    </a:lnTo>
                    <a:lnTo>
                      <a:pt x="1174" y="678"/>
                    </a:lnTo>
                    <a:lnTo>
                      <a:pt x="1186" y="672"/>
                    </a:lnTo>
                    <a:lnTo>
                      <a:pt x="1195" y="668"/>
                    </a:lnTo>
                    <a:lnTo>
                      <a:pt x="1202" y="660"/>
                    </a:lnTo>
                    <a:lnTo>
                      <a:pt x="1212" y="654"/>
                    </a:lnTo>
                    <a:lnTo>
                      <a:pt x="1217" y="648"/>
                    </a:lnTo>
                    <a:lnTo>
                      <a:pt x="1099" y="648"/>
                    </a:lnTo>
                    <a:lnTo>
                      <a:pt x="1087" y="646"/>
                    </a:lnTo>
                    <a:lnTo>
                      <a:pt x="1078" y="646"/>
                    </a:lnTo>
                    <a:lnTo>
                      <a:pt x="1070" y="644"/>
                    </a:lnTo>
                    <a:lnTo>
                      <a:pt x="1066" y="644"/>
                    </a:lnTo>
                    <a:lnTo>
                      <a:pt x="1054" y="6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22" name="Freeform 169"/>
              <p:cNvSpPr>
                <a:spLocks/>
              </p:cNvSpPr>
              <p:nvPr/>
            </p:nvSpPr>
            <p:spPr bwMode="auto">
              <a:xfrm>
                <a:off x="1644" y="471"/>
                <a:ext cx="1251" cy="688"/>
              </a:xfrm>
              <a:custGeom>
                <a:avLst/>
                <a:gdLst>
                  <a:gd name="T0" fmla="+- 0 2304 1644"/>
                  <a:gd name="T1" fmla="*/ T0 w 1251"/>
                  <a:gd name="T2" fmla="+- 0 803 471"/>
                  <a:gd name="T3" fmla="*/ 803 h 688"/>
                  <a:gd name="T4" fmla="+- 0 2321 1644"/>
                  <a:gd name="T5" fmla="*/ T4 w 1251"/>
                  <a:gd name="T6" fmla="+- 0 807 471"/>
                  <a:gd name="T7" fmla="*/ 807 h 688"/>
                  <a:gd name="T8" fmla="+- 0 2350 1644"/>
                  <a:gd name="T9" fmla="*/ T8 w 1251"/>
                  <a:gd name="T10" fmla="+- 0 809 471"/>
                  <a:gd name="T11" fmla="*/ 809 h 688"/>
                  <a:gd name="T12" fmla="+- 0 2381 1644"/>
                  <a:gd name="T13" fmla="*/ T12 w 1251"/>
                  <a:gd name="T14" fmla="+- 0 813 471"/>
                  <a:gd name="T15" fmla="*/ 813 h 688"/>
                  <a:gd name="T16" fmla="+- 0 2402 1644"/>
                  <a:gd name="T17" fmla="*/ T16 w 1251"/>
                  <a:gd name="T18" fmla="+- 0 815 471"/>
                  <a:gd name="T19" fmla="*/ 815 h 688"/>
                  <a:gd name="T20" fmla="+- 0 2424 1644"/>
                  <a:gd name="T21" fmla="*/ T20 w 1251"/>
                  <a:gd name="T22" fmla="+- 0 817 471"/>
                  <a:gd name="T23" fmla="*/ 817 h 688"/>
                  <a:gd name="T24" fmla="+- 0 2441 1644"/>
                  <a:gd name="T25" fmla="*/ T24 w 1251"/>
                  <a:gd name="T26" fmla="+- 0 819 471"/>
                  <a:gd name="T27" fmla="*/ 819 h 688"/>
                  <a:gd name="T28" fmla="+- 0 2467 1644"/>
                  <a:gd name="T29" fmla="*/ T28 w 1251"/>
                  <a:gd name="T30" fmla="+- 0 825 471"/>
                  <a:gd name="T31" fmla="*/ 825 h 688"/>
                  <a:gd name="T32" fmla="+- 0 2494 1644"/>
                  <a:gd name="T33" fmla="*/ T32 w 1251"/>
                  <a:gd name="T34" fmla="+- 0 837 471"/>
                  <a:gd name="T35" fmla="*/ 837 h 688"/>
                  <a:gd name="T36" fmla="+- 0 2518 1644"/>
                  <a:gd name="T37" fmla="*/ T36 w 1251"/>
                  <a:gd name="T38" fmla="+- 0 843 471"/>
                  <a:gd name="T39" fmla="*/ 843 h 688"/>
                  <a:gd name="T40" fmla="+- 0 2544 1644"/>
                  <a:gd name="T41" fmla="*/ T40 w 1251"/>
                  <a:gd name="T42" fmla="+- 0 853 471"/>
                  <a:gd name="T43" fmla="*/ 853 h 688"/>
                  <a:gd name="T44" fmla="+- 0 2566 1644"/>
                  <a:gd name="T45" fmla="*/ T44 w 1251"/>
                  <a:gd name="T46" fmla="+- 0 863 471"/>
                  <a:gd name="T47" fmla="*/ 863 h 688"/>
                  <a:gd name="T48" fmla="+- 0 2587 1644"/>
                  <a:gd name="T49" fmla="*/ T48 w 1251"/>
                  <a:gd name="T50" fmla="+- 0 875 471"/>
                  <a:gd name="T51" fmla="*/ 875 h 688"/>
                  <a:gd name="T52" fmla="+- 0 2606 1644"/>
                  <a:gd name="T53" fmla="*/ T52 w 1251"/>
                  <a:gd name="T54" fmla="+- 0 887 471"/>
                  <a:gd name="T55" fmla="*/ 887 h 688"/>
                  <a:gd name="T56" fmla="+- 0 2628 1644"/>
                  <a:gd name="T57" fmla="*/ T56 w 1251"/>
                  <a:gd name="T58" fmla="+- 0 899 471"/>
                  <a:gd name="T59" fmla="*/ 899 h 688"/>
                  <a:gd name="T60" fmla="+- 0 2645 1644"/>
                  <a:gd name="T61" fmla="*/ T60 w 1251"/>
                  <a:gd name="T62" fmla="+- 0 909 471"/>
                  <a:gd name="T63" fmla="*/ 909 h 688"/>
                  <a:gd name="T64" fmla="+- 0 2662 1644"/>
                  <a:gd name="T65" fmla="*/ T64 w 1251"/>
                  <a:gd name="T66" fmla="+- 0 919 471"/>
                  <a:gd name="T67" fmla="*/ 919 h 688"/>
                  <a:gd name="T68" fmla="+- 0 2688 1644"/>
                  <a:gd name="T69" fmla="*/ T68 w 1251"/>
                  <a:gd name="T70" fmla="+- 0 941 471"/>
                  <a:gd name="T71" fmla="*/ 941 h 688"/>
                  <a:gd name="T72" fmla="+- 0 2722 1644"/>
                  <a:gd name="T73" fmla="*/ T72 w 1251"/>
                  <a:gd name="T74" fmla="+- 0 971 471"/>
                  <a:gd name="T75" fmla="*/ 971 h 688"/>
                  <a:gd name="T76" fmla="+- 0 2755 1644"/>
                  <a:gd name="T77" fmla="*/ T76 w 1251"/>
                  <a:gd name="T78" fmla="+- 0 995 471"/>
                  <a:gd name="T79" fmla="*/ 995 h 688"/>
                  <a:gd name="T80" fmla="+- 0 2786 1644"/>
                  <a:gd name="T81" fmla="*/ T80 w 1251"/>
                  <a:gd name="T82" fmla="+- 0 1019 471"/>
                  <a:gd name="T83" fmla="*/ 1019 h 688"/>
                  <a:gd name="T84" fmla="+- 0 2808 1644"/>
                  <a:gd name="T85" fmla="*/ T84 w 1251"/>
                  <a:gd name="T86" fmla="+- 0 1043 471"/>
                  <a:gd name="T87" fmla="*/ 1043 h 688"/>
                  <a:gd name="T88" fmla="+- 0 2818 1644"/>
                  <a:gd name="T89" fmla="*/ T88 w 1251"/>
                  <a:gd name="T90" fmla="+- 0 1059 471"/>
                  <a:gd name="T91" fmla="*/ 1059 h 688"/>
                  <a:gd name="T92" fmla="+- 0 2820 1644"/>
                  <a:gd name="T93" fmla="*/ T92 w 1251"/>
                  <a:gd name="T94" fmla="+- 0 1077 471"/>
                  <a:gd name="T95" fmla="*/ 1077 h 688"/>
                  <a:gd name="T96" fmla="+- 0 2813 1644"/>
                  <a:gd name="T97" fmla="*/ T96 w 1251"/>
                  <a:gd name="T98" fmla="+- 0 1095 471"/>
                  <a:gd name="T99" fmla="*/ 1095 h 688"/>
                  <a:gd name="T100" fmla="+- 0 2798 1644"/>
                  <a:gd name="T101" fmla="*/ T100 w 1251"/>
                  <a:gd name="T102" fmla="+- 0 1105 471"/>
                  <a:gd name="T103" fmla="*/ 1105 h 688"/>
                  <a:gd name="T104" fmla="+- 0 2782 1644"/>
                  <a:gd name="T105" fmla="*/ T104 w 1251"/>
                  <a:gd name="T106" fmla="+- 0 1115 471"/>
                  <a:gd name="T107" fmla="*/ 1115 h 688"/>
                  <a:gd name="T108" fmla="+- 0 2760 1644"/>
                  <a:gd name="T109" fmla="*/ T108 w 1251"/>
                  <a:gd name="T110" fmla="+- 0 1117 471"/>
                  <a:gd name="T111" fmla="*/ 1117 h 688"/>
                  <a:gd name="T112" fmla="+- 0 2743 1644"/>
                  <a:gd name="T113" fmla="*/ T112 w 1251"/>
                  <a:gd name="T114" fmla="+- 0 1119 471"/>
                  <a:gd name="T115" fmla="*/ 1119 h 688"/>
                  <a:gd name="T116" fmla="+- 0 2863 1644"/>
                  <a:gd name="T117" fmla="*/ T116 w 1251"/>
                  <a:gd name="T118" fmla="+- 0 1117 471"/>
                  <a:gd name="T119" fmla="*/ 1117 h 688"/>
                  <a:gd name="T120" fmla="+- 0 2878 1644"/>
                  <a:gd name="T121" fmla="*/ T120 w 1251"/>
                  <a:gd name="T122" fmla="+- 0 1089 471"/>
                  <a:gd name="T123" fmla="*/ 1089 h 688"/>
                  <a:gd name="T124" fmla="+- 0 2885 1644"/>
                  <a:gd name="T125" fmla="*/ T124 w 1251"/>
                  <a:gd name="T126" fmla="+- 0 1077 471"/>
                  <a:gd name="T127" fmla="*/ 1077 h 688"/>
                  <a:gd name="T128" fmla="+- 0 2894 1644"/>
                  <a:gd name="T129" fmla="*/ T128 w 1251"/>
                  <a:gd name="T130" fmla="+- 0 1059 471"/>
                  <a:gd name="T131" fmla="*/ 1059 h 688"/>
                  <a:gd name="T132" fmla="+- 0 2882 1644"/>
                  <a:gd name="T133" fmla="*/ T132 w 1251"/>
                  <a:gd name="T134" fmla="+- 0 1025 471"/>
                  <a:gd name="T135" fmla="*/ 1025 h 688"/>
                  <a:gd name="T136" fmla="+- 0 2863 1644"/>
                  <a:gd name="T137" fmla="*/ T136 w 1251"/>
                  <a:gd name="T138" fmla="+- 0 1005 471"/>
                  <a:gd name="T139" fmla="*/ 1005 h 688"/>
                  <a:gd name="T140" fmla="+- 0 2846 1644"/>
                  <a:gd name="T141" fmla="*/ T140 w 1251"/>
                  <a:gd name="T142" fmla="+- 0 993 471"/>
                  <a:gd name="T143" fmla="*/ 993 h 688"/>
                  <a:gd name="T144" fmla="+- 0 2808 1644"/>
                  <a:gd name="T145" fmla="*/ T144 w 1251"/>
                  <a:gd name="T146" fmla="+- 0 957 471"/>
                  <a:gd name="T147" fmla="*/ 957 h 688"/>
                  <a:gd name="T148" fmla="+- 0 2784 1644"/>
                  <a:gd name="T149" fmla="*/ T148 w 1251"/>
                  <a:gd name="T150" fmla="+- 0 937 471"/>
                  <a:gd name="T151" fmla="*/ 937 h 688"/>
                  <a:gd name="T152" fmla="+- 0 2748 1644"/>
                  <a:gd name="T153" fmla="*/ T152 w 1251"/>
                  <a:gd name="T154" fmla="+- 0 911 471"/>
                  <a:gd name="T155" fmla="*/ 911 h 688"/>
                  <a:gd name="T156" fmla="+- 0 2710 1644"/>
                  <a:gd name="T157" fmla="*/ T156 w 1251"/>
                  <a:gd name="T158" fmla="+- 0 881 471"/>
                  <a:gd name="T159" fmla="*/ 881 h 688"/>
                  <a:gd name="T160" fmla="+- 0 2683 1644"/>
                  <a:gd name="T161" fmla="*/ T160 w 1251"/>
                  <a:gd name="T162" fmla="+- 0 865 471"/>
                  <a:gd name="T163" fmla="*/ 865 h 688"/>
                  <a:gd name="T164" fmla="+- 0 2657 1644"/>
                  <a:gd name="T165" fmla="*/ T164 w 1251"/>
                  <a:gd name="T166" fmla="+- 0 845 471"/>
                  <a:gd name="T167" fmla="*/ 845 h 688"/>
                  <a:gd name="T168" fmla="+- 0 2628 1644"/>
                  <a:gd name="T169" fmla="*/ T168 w 1251"/>
                  <a:gd name="T170" fmla="+- 0 831 471"/>
                  <a:gd name="T171" fmla="*/ 831 h 688"/>
                  <a:gd name="T172" fmla="+- 0 2602 1644"/>
                  <a:gd name="T173" fmla="*/ T172 w 1251"/>
                  <a:gd name="T174" fmla="+- 0 819 471"/>
                  <a:gd name="T175" fmla="*/ 819 h 688"/>
                  <a:gd name="T176" fmla="+- 0 2575 1644"/>
                  <a:gd name="T177" fmla="*/ T176 w 1251"/>
                  <a:gd name="T178" fmla="+- 0 807 471"/>
                  <a:gd name="T179" fmla="*/ 807 h 6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</a:cxnLst>
                <a:rect l="0" t="0" r="r" b="b"/>
                <a:pathLst>
                  <a:path w="1251" h="688">
                    <a:moveTo>
                      <a:pt x="919" y="332"/>
                    </a:moveTo>
                    <a:lnTo>
                      <a:pt x="660" y="332"/>
                    </a:lnTo>
                    <a:lnTo>
                      <a:pt x="667" y="334"/>
                    </a:lnTo>
                    <a:lnTo>
                      <a:pt x="677" y="336"/>
                    </a:lnTo>
                    <a:lnTo>
                      <a:pt x="698" y="336"/>
                    </a:lnTo>
                    <a:lnTo>
                      <a:pt x="706" y="338"/>
                    </a:lnTo>
                    <a:lnTo>
                      <a:pt x="727" y="338"/>
                    </a:lnTo>
                    <a:lnTo>
                      <a:pt x="737" y="342"/>
                    </a:lnTo>
                    <a:lnTo>
                      <a:pt x="751" y="342"/>
                    </a:lnTo>
                    <a:lnTo>
                      <a:pt x="758" y="344"/>
                    </a:lnTo>
                    <a:lnTo>
                      <a:pt x="773" y="344"/>
                    </a:lnTo>
                    <a:lnTo>
                      <a:pt x="780" y="346"/>
                    </a:lnTo>
                    <a:lnTo>
                      <a:pt x="790" y="346"/>
                    </a:lnTo>
                    <a:lnTo>
                      <a:pt x="797" y="348"/>
                    </a:lnTo>
                    <a:lnTo>
                      <a:pt x="809" y="350"/>
                    </a:lnTo>
                    <a:lnTo>
                      <a:pt x="823" y="354"/>
                    </a:lnTo>
                    <a:lnTo>
                      <a:pt x="835" y="358"/>
                    </a:lnTo>
                    <a:lnTo>
                      <a:pt x="850" y="366"/>
                    </a:lnTo>
                    <a:lnTo>
                      <a:pt x="862" y="368"/>
                    </a:lnTo>
                    <a:lnTo>
                      <a:pt x="874" y="372"/>
                    </a:lnTo>
                    <a:lnTo>
                      <a:pt x="888" y="374"/>
                    </a:lnTo>
                    <a:lnTo>
                      <a:pt x="900" y="382"/>
                    </a:lnTo>
                    <a:lnTo>
                      <a:pt x="910" y="386"/>
                    </a:lnTo>
                    <a:lnTo>
                      <a:pt x="922" y="392"/>
                    </a:lnTo>
                    <a:lnTo>
                      <a:pt x="934" y="396"/>
                    </a:lnTo>
                    <a:lnTo>
                      <a:pt x="943" y="404"/>
                    </a:lnTo>
                    <a:lnTo>
                      <a:pt x="953" y="408"/>
                    </a:lnTo>
                    <a:lnTo>
                      <a:pt x="962" y="416"/>
                    </a:lnTo>
                    <a:lnTo>
                      <a:pt x="974" y="420"/>
                    </a:lnTo>
                    <a:lnTo>
                      <a:pt x="984" y="428"/>
                    </a:lnTo>
                    <a:lnTo>
                      <a:pt x="991" y="432"/>
                    </a:lnTo>
                    <a:lnTo>
                      <a:pt x="1001" y="438"/>
                    </a:lnTo>
                    <a:lnTo>
                      <a:pt x="1008" y="444"/>
                    </a:lnTo>
                    <a:lnTo>
                      <a:pt x="1018" y="448"/>
                    </a:lnTo>
                    <a:lnTo>
                      <a:pt x="1039" y="464"/>
                    </a:lnTo>
                    <a:lnTo>
                      <a:pt x="1044" y="470"/>
                    </a:lnTo>
                    <a:lnTo>
                      <a:pt x="1068" y="490"/>
                    </a:lnTo>
                    <a:lnTo>
                      <a:pt x="1078" y="500"/>
                    </a:lnTo>
                    <a:lnTo>
                      <a:pt x="1090" y="506"/>
                    </a:lnTo>
                    <a:lnTo>
                      <a:pt x="1111" y="524"/>
                    </a:lnTo>
                    <a:lnTo>
                      <a:pt x="1121" y="530"/>
                    </a:lnTo>
                    <a:lnTo>
                      <a:pt x="1142" y="548"/>
                    </a:lnTo>
                    <a:lnTo>
                      <a:pt x="1150" y="558"/>
                    </a:lnTo>
                    <a:lnTo>
                      <a:pt x="1164" y="572"/>
                    </a:lnTo>
                    <a:lnTo>
                      <a:pt x="1169" y="578"/>
                    </a:lnTo>
                    <a:lnTo>
                      <a:pt x="1174" y="588"/>
                    </a:lnTo>
                    <a:lnTo>
                      <a:pt x="1174" y="598"/>
                    </a:lnTo>
                    <a:lnTo>
                      <a:pt x="1176" y="606"/>
                    </a:lnTo>
                    <a:lnTo>
                      <a:pt x="1171" y="614"/>
                    </a:lnTo>
                    <a:lnTo>
                      <a:pt x="1169" y="624"/>
                    </a:lnTo>
                    <a:lnTo>
                      <a:pt x="1159" y="628"/>
                    </a:lnTo>
                    <a:lnTo>
                      <a:pt x="1154" y="634"/>
                    </a:lnTo>
                    <a:lnTo>
                      <a:pt x="1147" y="638"/>
                    </a:lnTo>
                    <a:lnTo>
                      <a:pt x="1138" y="644"/>
                    </a:lnTo>
                    <a:lnTo>
                      <a:pt x="1128" y="644"/>
                    </a:lnTo>
                    <a:lnTo>
                      <a:pt x="1116" y="646"/>
                    </a:lnTo>
                    <a:lnTo>
                      <a:pt x="1106" y="646"/>
                    </a:lnTo>
                    <a:lnTo>
                      <a:pt x="1099" y="648"/>
                    </a:lnTo>
                    <a:lnTo>
                      <a:pt x="1217" y="648"/>
                    </a:lnTo>
                    <a:lnTo>
                      <a:pt x="1219" y="646"/>
                    </a:lnTo>
                    <a:lnTo>
                      <a:pt x="1224" y="634"/>
                    </a:lnTo>
                    <a:lnTo>
                      <a:pt x="1234" y="618"/>
                    </a:lnTo>
                    <a:lnTo>
                      <a:pt x="1238" y="612"/>
                    </a:lnTo>
                    <a:lnTo>
                      <a:pt x="1241" y="606"/>
                    </a:lnTo>
                    <a:lnTo>
                      <a:pt x="1246" y="598"/>
                    </a:lnTo>
                    <a:lnTo>
                      <a:pt x="1250" y="588"/>
                    </a:lnTo>
                    <a:lnTo>
                      <a:pt x="1250" y="564"/>
                    </a:lnTo>
                    <a:lnTo>
                      <a:pt x="1238" y="554"/>
                    </a:lnTo>
                    <a:lnTo>
                      <a:pt x="1224" y="540"/>
                    </a:lnTo>
                    <a:lnTo>
                      <a:pt x="1219" y="534"/>
                    </a:lnTo>
                    <a:lnTo>
                      <a:pt x="1210" y="526"/>
                    </a:lnTo>
                    <a:lnTo>
                      <a:pt x="1202" y="522"/>
                    </a:lnTo>
                    <a:lnTo>
                      <a:pt x="1183" y="502"/>
                    </a:lnTo>
                    <a:lnTo>
                      <a:pt x="1164" y="486"/>
                    </a:lnTo>
                    <a:lnTo>
                      <a:pt x="1152" y="478"/>
                    </a:lnTo>
                    <a:lnTo>
                      <a:pt x="1140" y="466"/>
                    </a:lnTo>
                    <a:lnTo>
                      <a:pt x="1128" y="458"/>
                    </a:lnTo>
                    <a:lnTo>
                      <a:pt x="1104" y="440"/>
                    </a:lnTo>
                    <a:lnTo>
                      <a:pt x="1075" y="420"/>
                    </a:lnTo>
                    <a:lnTo>
                      <a:pt x="1066" y="410"/>
                    </a:lnTo>
                    <a:lnTo>
                      <a:pt x="1051" y="402"/>
                    </a:lnTo>
                    <a:lnTo>
                      <a:pt x="1039" y="394"/>
                    </a:lnTo>
                    <a:lnTo>
                      <a:pt x="1025" y="382"/>
                    </a:lnTo>
                    <a:lnTo>
                      <a:pt x="1013" y="374"/>
                    </a:lnTo>
                    <a:lnTo>
                      <a:pt x="996" y="368"/>
                    </a:lnTo>
                    <a:lnTo>
                      <a:pt x="984" y="360"/>
                    </a:lnTo>
                    <a:lnTo>
                      <a:pt x="970" y="354"/>
                    </a:lnTo>
                    <a:lnTo>
                      <a:pt x="958" y="348"/>
                    </a:lnTo>
                    <a:lnTo>
                      <a:pt x="943" y="342"/>
                    </a:lnTo>
                    <a:lnTo>
                      <a:pt x="931" y="336"/>
                    </a:lnTo>
                    <a:lnTo>
                      <a:pt x="919" y="3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23" name="Freeform 168"/>
              <p:cNvSpPr>
                <a:spLocks/>
              </p:cNvSpPr>
              <p:nvPr/>
            </p:nvSpPr>
            <p:spPr bwMode="auto">
              <a:xfrm>
                <a:off x="1644" y="471"/>
                <a:ext cx="1251" cy="688"/>
              </a:xfrm>
              <a:custGeom>
                <a:avLst/>
                <a:gdLst>
                  <a:gd name="T0" fmla="+- 0 1798 1644"/>
                  <a:gd name="T1" fmla="*/ T0 w 1251"/>
                  <a:gd name="T2" fmla="+- 0 841 471"/>
                  <a:gd name="T3" fmla="*/ 841 h 688"/>
                  <a:gd name="T4" fmla="+- 0 1778 1644"/>
                  <a:gd name="T5" fmla="*/ T4 w 1251"/>
                  <a:gd name="T6" fmla="+- 0 841 471"/>
                  <a:gd name="T7" fmla="*/ 841 h 688"/>
                  <a:gd name="T8" fmla="+- 0 1788 1644"/>
                  <a:gd name="T9" fmla="*/ T8 w 1251"/>
                  <a:gd name="T10" fmla="+- 0 843 471"/>
                  <a:gd name="T11" fmla="*/ 843 h 688"/>
                  <a:gd name="T12" fmla="+- 0 1798 1644"/>
                  <a:gd name="T13" fmla="*/ T12 w 1251"/>
                  <a:gd name="T14" fmla="+- 0 841 471"/>
                  <a:gd name="T15" fmla="*/ 841 h 6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251" h="688">
                    <a:moveTo>
                      <a:pt x="154" y="370"/>
                    </a:moveTo>
                    <a:lnTo>
                      <a:pt x="134" y="370"/>
                    </a:lnTo>
                    <a:lnTo>
                      <a:pt x="144" y="372"/>
                    </a:lnTo>
                    <a:lnTo>
                      <a:pt x="154" y="3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24" name="Freeform 167"/>
              <p:cNvSpPr>
                <a:spLocks/>
              </p:cNvSpPr>
              <p:nvPr/>
            </p:nvSpPr>
            <p:spPr bwMode="auto">
              <a:xfrm>
                <a:off x="1644" y="471"/>
                <a:ext cx="1251" cy="688"/>
              </a:xfrm>
              <a:custGeom>
                <a:avLst/>
                <a:gdLst>
                  <a:gd name="T0" fmla="+- 0 1846 1644"/>
                  <a:gd name="T1" fmla="*/ T0 w 1251"/>
                  <a:gd name="T2" fmla="+- 0 839 471"/>
                  <a:gd name="T3" fmla="*/ 839 h 688"/>
                  <a:gd name="T4" fmla="+- 0 1764 1644"/>
                  <a:gd name="T5" fmla="*/ T4 w 1251"/>
                  <a:gd name="T6" fmla="+- 0 839 471"/>
                  <a:gd name="T7" fmla="*/ 839 h 688"/>
                  <a:gd name="T8" fmla="+- 0 1771 1644"/>
                  <a:gd name="T9" fmla="*/ T8 w 1251"/>
                  <a:gd name="T10" fmla="+- 0 841 471"/>
                  <a:gd name="T11" fmla="*/ 841 h 688"/>
                  <a:gd name="T12" fmla="+- 0 1834 1644"/>
                  <a:gd name="T13" fmla="*/ T12 w 1251"/>
                  <a:gd name="T14" fmla="+- 0 841 471"/>
                  <a:gd name="T15" fmla="*/ 841 h 688"/>
                  <a:gd name="T16" fmla="+- 0 1846 1644"/>
                  <a:gd name="T17" fmla="*/ T16 w 1251"/>
                  <a:gd name="T18" fmla="+- 0 839 471"/>
                  <a:gd name="T19" fmla="*/ 839 h 6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51" h="688">
                    <a:moveTo>
                      <a:pt x="202" y="368"/>
                    </a:moveTo>
                    <a:lnTo>
                      <a:pt x="120" y="368"/>
                    </a:lnTo>
                    <a:lnTo>
                      <a:pt x="127" y="370"/>
                    </a:lnTo>
                    <a:lnTo>
                      <a:pt x="190" y="370"/>
                    </a:lnTo>
                    <a:lnTo>
                      <a:pt x="202" y="3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25" name="Freeform 166"/>
              <p:cNvSpPr>
                <a:spLocks/>
              </p:cNvSpPr>
              <p:nvPr/>
            </p:nvSpPr>
            <p:spPr bwMode="auto">
              <a:xfrm>
                <a:off x="1644" y="471"/>
                <a:ext cx="1251" cy="688"/>
              </a:xfrm>
              <a:custGeom>
                <a:avLst/>
                <a:gdLst>
                  <a:gd name="T0" fmla="+- 0 2131 1644"/>
                  <a:gd name="T1" fmla="*/ T0 w 1251"/>
                  <a:gd name="T2" fmla="+- 0 533 471"/>
                  <a:gd name="T3" fmla="*/ 533 h 688"/>
                  <a:gd name="T4" fmla="+- 0 2090 1644"/>
                  <a:gd name="T5" fmla="*/ T4 w 1251"/>
                  <a:gd name="T6" fmla="+- 0 543 471"/>
                  <a:gd name="T7" fmla="*/ 543 h 688"/>
                  <a:gd name="T8" fmla="+- 0 2054 1644"/>
                  <a:gd name="T9" fmla="*/ T8 w 1251"/>
                  <a:gd name="T10" fmla="+- 0 555 471"/>
                  <a:gd name="T11" fmla="*/ 555 h 688"/>
                  <a:gd name="T12" fmla="+- 0 2014 1644"/>
                  <a:gd name="T13" fmla="*/ T12 w 1251"/>
                  <a:gd name="T14" fmla="+- 0 563 471"/>
                  <a:gd name="T15" fmla="*/ 563 h 688"/>
                  <a:gd name="T16" fmla="+- 0 1973 1644"/>
                  <a:gd name="T17" fmla="*/ T16 w 1251"/>
                  <a:gd name="T18" fmla="+- 0 577 471"/>
                  <a:gd name="T19" fmla="*/ 577 h 688"/>
                  <a:gd name="T20" fmla="+- 0 1939 1644"/>
                  <a:gd name="T21" fmla="*/ T20 w 1251"/>
                  <a:gd name="T22" fmla="+- 0 587 471"/>
                  <a:gd name="T23" fmla="*/ 587 h 688"/>
                  <a:gd name="T24" fmla="+- 0 1903 1644"/>
                  <a:gd name="T25" fmla="*/ T24 w 1251"/>
                  <a:gd name="T26" fmla="+- 0 599 471"/>
                  <a:gd name="T27" fmla="*/ 599 h 688"/>
                  <a:gd name="T28" fmla="+- 0 1879 1644"/>
                  <a:gd name="T29" fmla="*/ T28 w 1251"/>
                  <a:gd name="T30" fmla="+- 0 611 471"/>
                  <a:gd name="T31" fmla="*/ 611 h 688"/>
                  <a:gd name="T32" fmla="+- 0 1829 1644"/>
                  <a:gd name="T33" fmla="*/ T32 w 1251"/>
                  <a:gd name="T34" fmla="+- 0 635 471"/>
                  <a:gd name="T35" fmla="*/ 635 h 688"/>
                  <a:gd name="T36" fmla="+- 0 1788 1644"/>
                  <a:gd name="T37" fmla="*/ T36 w 1251"/>
                  <a:gd name="T38" fmla="+- 0 657 471"/>
                  <a:gd name="T39" fmla="*/ 657 h 688"/>
                  <a:gd name="T40" fmla="+- 0 1757 1644"/>
                  <a:gd name="T41" fmla="*/ T40 w 1251"/>
                  <a:gd name="T42" fmla="+- 0 675 471"/>
                  <a:gd name="T43" fmla="*/ 675 h 688"/>
                  <a:gd name="T44" fmla="+- 0 1728 1644"/>
                  <a:gd name="T45" fmla="*/ T44 w 1251"/>
                  <a:gd name="T46" fmla="+- 0 693 471"/>
                  <a:gd name="T47" fmla="*/ 693 h 688"/>
                  <a:gd name="T48" fmla="+- 0 1685 1644"/>
                  <a:gd name="T49" fmla="*/ T48 w 1251"/>
                  <a:gd name="T50" fmla="+- 0 717 471"/>
                  <a:gd name="T51" fmla="*/ 717 h 688"/>
                  <a:gd name="T52" fmla="+- 0 1658 1644"/>
                  <a:gd name="T53" fmla="*/ T52 w 1251"/>
                  <a:gd name="T54" fmla="+- 0 731 471"/>
                  <a:gd name="T55" fmla="*/ 731 h 688"/>
                  <a:gd name="T56" fmla="+- 0 1644 1644"/>
                  <a:gd name="T57" fmla="*/ T56 w 1251"/>
                  <a:gd name="T58" fmla="+- 0 739 471"/>
                  <a:gd name="T59" fmla="*/ 739 h 688"/>
                  <a:gd name="T60" fmla="+- 0 1654 1644"/>
                  <a:gd name="T61" fmla="*/ T60 w 1251"/>
                  <a:gd name="T62" fmla="+- 0 781 471"/>
                  <a:gd name="T63" fmla="*/ 781 h 688"/>
                  <a:gd name="T64" fmla="+- 0 1668 1644"/>
                  <a:gd name="T65" fmla="*/ T64 w 1251"/>
                  <a:gd name="T66" fmla="+- 0 803 471"/>
                  <a:gd name="T67" fmla="*/ 803 h 688"/>
                  <a:gd name="T68" fmla="+- 0 1697 1644"/>
                  <a:gd name="T69" fmla="*/ T68 w 1251"/>
                  <a:gd name="T70" fmla="+- 0 825 471"/>
                  <a:gd name="T71" fmla="*/ 825 h 688"/>
                  <a:gd name="T72" fmla="+- 0 1726 1644"/>
                  <a:gd name="T73" fmla="*/ T72 w 1251"/>
                  <a:gd name="T74" fmla="+- 0 837 471"/>
                  <a:gd name="T75" fmla="*/ 837 h 688"/>
                  <a:gd name="T76" fmla="+- 0 1867 1644"/>
                  <a:gd name="T77" fmla="*/ T76 w 1251"/>
                  <a:gd name="T78" fmla="+- 0 839 471"/>
                  <a:gd name="T79" fmla="*/ 839 h 688"/>
                  <a:gd name="T80" fmla="+- 0 1920 1644"/>
                  <a:gd name="T81" fmla="*/ T80 w 1251"/>
                  <a:gd name="T82" fmla="+- 0 825 471"/>
                  <a:gd name="T83" fmla="*/ 825 h 688"/>
                  <a:gd name="T84" fmla="+- 0 1798 1644"/>
                  <a:gd name="T85" fmla="*/ T84 w 1251"/>
                  <a:gd name="T86" fmla="+- 0 813 471"/>
                  <a:gd name="T87" fmla="*/ 813 h 688"/>
                  <a:gd name="T88" fmla="+- 0 1774 1644"/>
                  <a:gd name="T89" fmla="*/ T88 w 1251"/>
                  <a:gd name="T90" fmla="+- 0 807 471"/>
                  <a:gd name="T91" fmla="*/ 807 h 688"/>
                  <a:gd name="T92" fmla="+- 0 1747 1644"/>
                  <a:gd name="T93" fmla="*/ T92 w 1251"/>
                  <a:gd name="T94" fmla="+- 0 799 471"/>
                  <a:gd name="T95" fmla="*/ 799 h 688"/>
                  <a:gd name="T96" fmla="+- 0 1721 1644"/>
                  <a:gd name="T97" fmla="*/ T96 w 1251"/>
                  <a:gd name="T98" fmla="+- 0 785 471"/>
                  <a:gd name="T99" fmla="*/ 785 h 688"/>
                  <a:gd name="T100" fmla="+- 0 1699 1644"/>
                  <a:gd name="T101" fmla="*/ T100 w 1251"/>
                  <a:gd name="T102" fmla="+- 0 765 471"/>
                  <a:gd name="T103" fmla="*/ 765 h 688"/>
                  <a:gd name="T104" fmla="+- 0 1704 1644"/>
                  <a:gd name="T105" fmla="*/ T104 w 1251"/>
                  <a:gd name="T106" fmla="+- 0 753 471"/>
                  <a:gd name="T107" fmla="*/ 753 h 688"/>
                  <a:gd name="T108" fmla="+- 0 1778 1644"/>
                  <a:gd name="T109" fmla="*/ T108 w 1251"/>
                  <a:gd name="T110" fmla="+- 0 707 471"/>
                  <a:gd name="T111" fmla="*/ 707 h 688"/>
                  <a:gd name="T112" fmla="+- 0 1812 1644"/>
                  <a:gd name="T113" fmla="*/ T112 w 1251"/>
                  <a:gd name="T114" fmla="+- 0 685 471"/>
                  <a:gd name="T115" fmla="*/ 685 h 688"/>
                  <a:gd name="T116" fmla="+- 0 1843 1644"/>
                  <a:gd name="T117" fmla="*/ T116 w 1251"/>
                  <a:gd name="T118" fmla="+- 0 669 471"/>
                  <a:gd name="T119" fmla="*/ 669 h 688"/>
                  <a:gd name="T120" fmla="+- 0 1877 1644"/>
                  <a:gd name="T121" fmla="*/ T120 w 1251"/>
                  <a:gd name="T122" fmla="+- 0 653 471"/>
                  <a:gd name="T123" fmla="*/ 653 h 688"/>
                  <a:gd name="T124" fmla="+- 0 1932 1644"/>
                  <a:gd name="T125" fmla="*/ T124 w 1251"/>
                  <a:gd name="T126" fmla="+- 0 633 471"/>
                  <a:gd name="T127" fmla="*/ 633 h 688"/>
                  <a:gd name="T128" fmla="+- 0 1966 1644"/>
                  <a:gd name="T129" fmla="*/ T128 w 1251"/>
                  <a:gd name="T130" fmla="+- 0 623 471"/>
                  <a:gd name="T131" fmla="*/ 623 h 688"/>
                  <a:gd name="T132" fmla="+- 0 2014 1644"/>
                  <a:gd name="T133" fmla="*/ T132 w 1251"/>
                  <a:gd name="T134" fmla="+- 0 611 471"/>
                  <a:gd name="T135" fmla="*/ 611 h 688"/>
                  <a:gd name="T136" fmla="+- 0 2050 1644"/>
                  <a:gd name="T137" fmla="*/ T136 w 1251"/>
                  <a:gd name="T138" fmla="+- 0 599 471"/>
                  <a:gd name="T139" fmla="*/ 599 h 688"/>
                  <a:gd name="T140" fmla="+- 0 2100 1644"/>
                  <a:gd name="T141" fmla="*/ T140 w 1251"/>
                  <a:gd name="T142" fmla="+- 0 589 471"/>
                  <a:gd name="T143" fmla="*/ 589 h 688"/>
                  <a:gd name="T144" fmla="+- 0 2143 1644"/>
                  <a:gd name="T145" fmla="*/ T144 w 1251"/>
                  <a:gd name="T146" fmla="+- 0 579 471"/>
                  <a:gd name="T147" fmla="*/ 579 h 688"/>
                  <a:gd name="T148" fmla="+- 0 2182 1644"/>
                  <a:gd name="T149" fmla="*/ T148 w 1251"/>
                  <a:gd name="T150" fmla="+- 0 569 471"/>
                  <a:gd name="T151" fmla="*/ 569 h 688"/>
                  <a:gd name="T152" fmla="+- 0 2309 1644"/>
                  <a:gd name="T153" fmla="*/ T152 w 1251"/>
                  <a:gd name="T154" fmla="+- 0 551 471"/>
                  <a:gd name="T155" fmla="*/ 551 h 688"/>
                  <a:gd name="T156" fmla="+- 0 2342 1644"/>
                  <a:gd name="T157" fmla="*/ T156 w 1251"/>
                  <a:gd name="T158" fmla="+- 0 545 471"/>
                  <a:gd name="T159" fmla="*/ 545 h 688"/>
                  <a:gd name="T160" fmla="+- 0 2393 1644"/>
                  <a:gd name="T161" fmla="*/ T160 w 1251"/>
                  <a:gd name="T162" fmla="+- 0 541 471"/>
                  <a:gd name="T163" fmla="*/ 541 h 688"/>
                  <a:gd name="T164" fmla="+- 0 2446 1644"/>
                  <a:gd name="T165" fmla="*/ T164 w 1251"/>
                  <a:gd name="T166" fmla="+- 0 539 471"/>
                  <a:gd name="T167" fmla="*/ 539 h 688"/>
                  <a:gd name="T168" fmla="+- 0 2484 1644"/>
                  <a:gd name="T169" fmla="*/ T168 w 1251"/>
                  <a:gd name="T170" fmla="+- 0 533 471"/>
                  <a:gd name="T171" fmla="*/ 533 h 688"/>
                  <a:gd name="T172" fmla="+- 0 2575 1644"/>
                  <a:gd name="T173" fmla="*/ T172 w 1251"/>
                  <a:gd name="T174" fmla="+- 0 531 471"/>
                  <a:gd name="T175" fmla="*/ 531 h 6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</a:cxnLst>
                <a:rect l="0" t="0" r="r" b="b"/>
                <a:pathLst>
                  <a:path w="1251" h="688">
                    <a:moveTo>
                      <a:pt x="941" y="58"/>
                    </a:moveTo>
                    <a:lnTo>
                      <a:pt x="504" y="58"/>
                    </a:lnTo>
                    <a:lnTo>
                      <a:pt x="487" y="62"/>
                    </a:lnTo>
                    <a:lnTo>
                      <a:pt x="473" y="66"/>
                    </a:lnTo>
                    <a:lnTo>
                      <a:pt x="461" y="70"/>
                    </a:lnTo>
                    <a:lnTo>
                      <a:pt x="446" y="72"/>
                    </a:lnTo>
                    <a:lnTo>
                      <a:pt x="434" y="78"/>
                    </a:lnTo>
                    <a:lnTo>
                      <a:pt x="422" y="80"/>
                    </a:lnTo>
                    <a:lnTo>
                      <a:pt x="410" y="84"/>
                    </a:lnTo>
                    <a:lnTo>
                      <a:pt x="396" y="86"/>
                    </a:lnTo>
                    <a:lnTo>
                      <a:pt x="384" y="88"/>
                    </a:lnTo>
                    <a:lnTo>
                      <a:pt x="370" y="92"/>
                    </a:lnTo>
                    <a:lnTo>
                      <a:pt x="360" y="94"/>
                    </a:lnTo>
                    <a:lnTo>
                      <a:pt x="336" y="102"/>
                    </a:lnTo>
                    <a:lnTo>
                      <a:pt x="329" y="106"/>
                    </a:lnTo>
                    <a:lnTo>
                      <a:pt x="314" y="108"/>
                    </a:lnTo>
                    <a:lnTo>
                      <a:pt x="307" y="114"/>
                    </a:lnTo>
                    <a:lnTo>
                      <a:pt x="295" y="116"/>
                    </a:lnTo>
                    <a:lnTo>
                      <a:pt x="286" y="118"/>
                    </a:lnTo>
                    <a:lnTo>
                      <a:pt x="266" y="126"/>
                    </a:lnTo>
                    <a:lnTo>
                      <a:pt x="259" y="128"/>
                    </a:lnTo>
                    <a:lnTo>
                      <a:pt x="252" y="132"/>
                    </a:lnTo>
                    <a:lnTo>
                      <a:pt x="242" y="134"/>
                    </a:lnTo>
                    <a:lnTo>
                      <a:pt x="235" y="140"/>
                    </a:lnTo>
                    <a:lnTo>
                      <a:pt x="206" y="154"/>
                    </a:lnTo>
                    <a:lnTo>
                      <a:pt x="197" y="156"/>
                    </a:lnTo>
                    <a:lnTo>
                      <a:pt x="185" y="164"/>
                    </a:lnTo>
                    <a:lnTo>
                      <a:pt x="175" y="170"/>
                    </a:lnTo>
                    <a:lnTo>
                      <a:pt x="156" y="180"/>
                    </a:lnTo>
                    <a:lnTo>
                      <a:pt x="144" y="186"/>
                    </a:lnTo>
                    <a:lnTo>
                      <a:pt x="134" y="192"/>
                    </a:lnTo>
                    <a:lnTo>
                      <a:pt x="122" y="198"/>
                    </a:lnTo>
                    <a:lnTo>
                      <a:pt x="113" y="204"/>
                    </a:lnTo>
                    <a:lnTo>
                      <a:pt x="103" y="208"/>
                    </a:lnTo>
                    <a:lnTo>
                      <a:pt x="94" y="216"/>
                    </a:lnTo>
                    <a:lnTo>
                      <a:pt x="84" y="222"/>
                    </a:lnTo>
                    <a:lnTo>
                      <a:pt x="72" y="226"/>
                    </a:lnTo>
                    <a:lnTo>
                      <a:pt x="62" y="230"/>
                    </a:lnTo>
                    <a:lnTo>
                      <a:pt x="41" y="246"/>
                    </a:lnTo>
                    <a:lnTo>
                      <a:pt x="31" y="248"/>
                    </a:lnTo>
                    <a:lnTo>
                      <a:pt x="26" y="254"/>
                    </a:lnTo>
                    <a:lnTo>
                      <a:pt x="14" y="260"/>
                    </a:lnTo>
                    <a:lnTo>
                      <a:pt x="7" y="266"/>
                    </a:lnTo>
                    <a:lnTo>
                      <a:pt x="2" y="268"/>
                    </a:lnTo>
                    <a:lnTo>
                      <a:pt x="0" y="268"/>
                    </a:lnTo>
                    <a:lnTo>
                      <a:pt x="0" y="286"/>
                    </a:lnTo>
                    <a:lnTo>
                      <a:pt x="5" y="300"/>
                    </a:lnTo>
                    <a:lnTo>
                      <a:pt x="10" y="310"/>
                    </a:lnTo>
                    <a:lnTo>
                      <a:pt x="12" y="318"/>
                    </a:lnTo>
                    <a:lnTo>
                      <a:pt x="19" y="324"/>
                    </a:lnTo>
                    <a:lnTo>
                      <a:pt x="24" y="332"/>
                    </a:lnTo>
                    <a:lnTo>
                      <a:pt x="34" y="342"/>
                    </a:lnTo>
                    <a:lnTo>
                      <a:pt x="43" y="346"/>
                    </a:lnTo>
                    <a:lnTo>
                      <a:pt x="53" y="354"/>
                    </a:lnTo>
                    <a:lnTo>
                      <a:pt x="62" y="358"/>
                    </a:lnTo>
                    <a:lnTo>
                      <a:pt x="72" y="360"/>
                    </a:lnTo>
                    <a:lnTo>
                      <a:pt x="82" y="366"/>
                    </a:lnTo>
                    <a:lnTo>
                      <a:pt x="94" y="366"/>
                    </a:lnTo>
                    <a:lnTo>
                      <a:pt x="103" y="368"/>
                    </a:lnTo>
                    <a:lnTo>
                      <a:pt x="223" y="368"/>
                    </a:lnTo>
                    <a:lnTo>
                      <a:pt x="242" y="362"/>
                    </a:lnTo>
                    <a:lnTo>
                      <a:pt x="266" y="358"/>
                    </a:lnTo>
                    <a:lnTo>
                      <a:pt x="276" y="354"/>
                    </a:lnTo>
                    <a:lnTo>
                      <a:pt x="312" y="346"/>
                    </a:lnTo>
                    <a:lnTo>
                      <a:pt x="324" y="342"/>
                    </a:lnTo>
                    <a:lnTo>
                      <a:pt x="154" y="342"/>
                    </a:lnTo>
                    <a:lnTo>
                      <a:pt x="144" y="338"/>
                    </a:lnTo>
                    <a:lnTo>
                      <a:pt x="137" y="338"/>
                    </a:lnTo>
                    <a:lnTo>
                      <a:pt x="130" y="336"/>
                    </a:lnTo>
                    <a:lnTo>
                      <a:pt x="125" y="336"/>
                    </a:lnTo>
                    <a:lnTo>
                      <a:pt x="113" y="332"/>
                    </a:lnTo>
                    <a:lnTo>
                      <a:pt x="103" y="328"/>
                    </a:lnTo>
                    <a:lnTo>
                      <a:pt x="94" y="322"/>
                    </a:lnTo>
                    <a:lnTo>
                      <a:pt x="86" y="320"/>
                    </a:lnTo>
                    <a:lnTo>
                      <a:pt x="77" y="314"/>
                    </a:lnTo>
                    <a:lnTo>
                      <a:pt x="72" y="310"/>
                    </a:lnTo>
                    <a:lnTo>
                      <a:pt x="62" y="298"/>
                    </a:lnTo>
                    <a:lnTo>
                      <a:pt x="55" y="294"/>
                    </a:lnTo>
                    <a:lnTo>
                      <a:pt x="53" y="286"/>
                    </a:lnTo>
                    <a:lnTo>
                      <a:pt x="53" y="284"/>
                    </a:lnTo>
                    <a:lnTo>
                      <a:pt x="60" y="282"/>
                    </a:lnTo>
                    <a:lnTo>
                      <a:pt x="65" y="276"/>
                    </a:lnTo>
                    <a:lnTo>
                      <a:pt x="125" y="240"/>
                    </a:lnTo>
                    <a:lnTo>
                      <a:pt x="134" y="236"/>
                    </a:lnTo>
                    <a:lnTo>
                      <a:pt x="149" y="226"/>
                    </a:lnTo>
                    <a:lnTo>
                      <a:pt x="158" y="218"/>
                    </a:lnTo>
                    <a:lnTo>
                      <a:pt x="168" y="214"/>
                    </a:lnTo>
                    <a:lnTo>
                      <a:pt x="178" y="206"/>
                    </a:lnTo>
                    <a:lnTo>
                      <a:pt x="190" y="202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1" y="186"/>
                    </a:lnTo>
                    <a:lnTo>
                      <a:pt x="233" y="182"/>
                    </a:lnTo>
                    <a:lnTo>
                      <a:pt x="242" y="178"/>
                    </a:lnTo>
                    <a:lnTo>
                      <a:pt x="278" y="164"/>
                    </a:lnTo>
                    <a:lnTo>
                      <a:pt x="288" y="162"/>
                    </a:lnTo>
                    <a:lnTo>
                      <a:pt x="300" y="158"/>
                    </a:lnTo>
                    <a:lnTo>
                      <a:pt x="310" y="154"/>
                    </a:lnTo>
                    <a:lnTo>
                      <a:pt x="322" y="152"/>
                    </a:lnTo>
                    <a:lnTo>
                      <a:pt x="331" y="146"/>
                    </a:lnTo>
                    <a:lnTo>
                      <a:pt x="346" y="144"/>
                    </a:lnTo>
                    <a:lnTo>
                      <a:pt x="370" y="140"/>
                    </a:lnTo>
                    <a:lnTo>
                      <a:pt x="379" y="134"/>
                    </a:lnTo>
                    <a:lnTo>
                      <a:pt x="394" y="132"/>
                    </a:lnTo>
                    <a:lnTo>
                      <a:pt x="406" y="128"/>
                    </a:lnTo>
                    <a:lnTo>
                      <a:pt x="418" y="126"/>
                    </a:lnTo>
                    <a:lnTo>
                      <a:pt x="432" y="122"/>
                    </a:lnTo>
                    <a:lnTo>
                      <a:pt x="456" y="118"/>
                    </a:lnTo>
                    <a:lnTo>
                      <a:pt x="470" y="114"/>
                    </a:lnTo>
                    <a:lnTo>
                      <a:pt x="482" y="110"/>
                    </a:lnTo>
                    <a:lnTo>
                      <a:pt x="499" y="108"/>
                    </a:lnTo>
                    <a:lnTo>
                      <a:pt x="511" y="106"/>
                    </a:lnTo>
                    <a:lnTo>
                      <a:pt x="523" y="102"/>
                    </a:lnTo>
                    <a:lnTo>
                      <a:pt x="538" y="98"/>
                    </a:lnTo>
                    <a:lnTo>
                      <a:pt x="564" y="94"/>
                    </a:lnTo>
                    <a:lnTo>
                      <a:pt x="648" y="80"/>
                    </a:lnTo>
                    <a:lnTo>
                      <a:pt x="665" y="80"/>
                    </a:lnTo>
                    <a:lnTo>
                      <a:pt x="677" y="78"/>
                    </a:lnTo>
                    <a:lnTo>
                      <a:pt x="691" y="78"/>
                    </a:lnTo>
                    <a:lnTo>
                      <a:pt x="698" y="74"/>
                    </a:lnTo>
                    <a:lnTo>
                      <a:pt x="708" y="72"/>
                    </a:lnTo>
                    <a:lnTo>
                      <a:pt x="734" y="72"/>
                    </a:lnTo>
                    <a:lnTo>
                      <a:pt x="749" y="70"/>
                    </a:lnTo>
                    <a:lnTo>
                      <a:pt x="775" y="70"/>
                    </a:lnTo>
                    <a:lnTo>
                      <a:pt x="790" y="68"/>
                    </a:lnTo>
                    <a:lnTo>
                      <a:pt x="802" y="68"/>
                    </a:lnTo>
                    <a:lnTo>
                      <a:pt x="814" y="66"/>
                    </a:lnTo>
                    <a:lnTo>
                      <a:pt x="828" y="66"/>
                    </a:lnTo>
                    <a:lnTo>
                      <a:pt x="840" y="62"/>
                    </a:lnTo>
                    <a:lnTo>
                      <a:pt x="876" y="62"/>
                    </a:lnTo>
                    <a:lnTo>
                      <a:pt x="888" y="60"/>
                    </a:lnTo>
                    <a:lnTo>
                      <a:pt x="931" y="60"/>
                    </a:lnTo>
                    <a:lnTo>
                      <a:pt x="941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26" name="Freeform 165"/>
              <p:cNvSpPr>
                <a:spLocks/>
              </p:cNvSpPr>
              <p:nvPr/>
            </p:nvSpPr>
            <p:spPr bwMode="auto">
              <a:xfrm>
                <a:off x="1644" y="471"/>
                <a:ext cx="1251" cy="688"/>
              </a:xfrm>
              <a:custGeom>
                <a:avLst/>
                <a:gdLst>
                  <a:gd name="T0" fmla="+- 0 2105 1644"/>
                  <a:gd name="T1" fmla="*/ T0 w 1251"/>
                  <a:gd name="T2" fmla="+- 0 739 471"/>
                  <a:gd name="T3" fmla="*/ 739 h 688"/>
                  <a:gd name="T4" fmla="+- 0 2071 1644"/>
                  <a:gd name="T5" fmla="*/ T4 w 1251"/>
                  <a:gd name="T6" fmla="+- 0 739 471"/>
                  <a:gd name="T7" fmla="*/ 739 h 688"/>
                  <a:gd name="T8" fmla="+- 0 2066 1644"/>
                  <a:gd name="T9" fmla="*/ T8 w 1251"/>
                  <a:gd name="T10" fmla="+- 0 745 471"/>
                  <a:gd name="T11" fmla="*/ 745 h 688"/>
                  <a:gd name="T12" fmla="+- 0 2059 1644"/>
                  <a:gd name="T13" fmla="*/ T12 w 1251"/>
                  <a:gd name="T14" fmla="+- 0 747 471"/>
                  <a:gd name="T15" fmla="*/ 747 h 688"/>
                  <a:gd name="T16" fmla="+- 0 2054 1644"/>
                  <a:gd name="T17" fmla="*/ T16 w 1251"/>
                  <a:gd name="T18" fmla="+- 0 749 471"/>
                  <a:gd name="T19" fmla="*/ 749 h 688"/>
                  <a:gd name="T20" fmla="+- 0 2035 1644"/>
                  <a:gd name="T21" fmla="*/ T20 w 1251"/>
                  <a:gd name="T22" fmla="+- 0 755 471"/>
                  <a:gd name="T23" fmla="*/ 755 h 688"/>
                  <a:gd name="T24" fmla="+- 0 2023 1644"/>
                  <a:gd name="T25" fmla="*/ T24 w 1251"/>
                  <a:gd name="T26" fmla="+- 0 757 471"/>
                  <a:gd name="T27" fmla="*/ 757 h 688"/>
                  <a:gd name="T28" fmla="+- 0 1994 1644"/>
                  <a:gd name="T29" fmla="*/ T28 w 1251"/>
                  <a:gd name="T30" fmla="+- 0 769 471"/>
                  <a:gd name="T31" fmla="*/ 769 h 688"/>
                  <a:gd name="T32" fmla="+- 0 1982 1644"/>
                  <a:gd name="T33" fmla="*/ T32 w 1251"/>
                  <a:gd name="T34" fmla="+- 0 773 471"/>
                  <a:gd name="T35" fmla="*/ 773 h 688"/>
                  <a:gd name="T36" fmla="+- 0 1973 1644"/>
                  <a:gd name="T37" fmla="*/ T36 w 1251"/>
                  <a:gd name="T38" fmla="+- 0 777 471"/>
                  <a:gd name="T39" fmla="*/ 777 h 688"/>
                  <a:gd name="T40" fmla="+- 0 1958 1644"/>
                  <a:gd name="T41" fmla="*/ T40 w 1251"/>
                  <a:gd name="T42" fmla="+- 0 781 471"/>
                  <a:gd name="T43" fmla="*/ 781 h 688"/>
                  <a:gd name="T44" fmla="+- 0 1934 1644"/>
                  <a:gd name="T45" fmla="*/ T44 w 1251"/>
                  <a:gd name="T46" fmla="+- 0 785 471"/>
                  <a:gd name="T47" fmla="*/ 785 h 688"/>
                  <a:gd name="T48" fmla="+- 0 1922 1644"/>
                  <a:gd name="T49" fmla="*/ T48 w 1251"/>
                  <a:gd name="T50" fmla="+- 0 791 471"/>
                  <a:gd name="T51" fmla="*/ 791 h 688"/>
                  <a:gd name="T52" fmla="+- 0 1898 1644"/>
                  <a:gd name="T53" fmla="*/ T52 w 1251"/>
                  <a:gd name="T54" fmla="+- 0 795 471"/>
                  <a:gd name="T55" fmla="*/ 795 h 688"/>
                  <a:gd name="T56" fmla="+- 0 1886 1644"/>
                  <a:gd name="T57" fmla="*/ T56 w 1251"/>
                  <a:gd name="T58" fmla="+- 0 799 471"/>
                  <a:gd name="T59" fmla="*/ 799 h 688"/>
                  <a:gd name="T60" fmla="+- 0 1877 1644"/>
                  <a:gd name="T61" fmla="*/ T60 w 1251"/>
                  <a:gd name="T62" fmla="+- 0 803 471"/>
                  <a:gd name="T63" fmla="*/ 803 h 688"/>
                  <a:gd name="T64" fmla="+- 0 1862 1644"/>
                  <a:gd name="T65" fmla="*/ T64 w 1251"/>
                  <a:gd name="T66" fmla="+- 0 803 471"/>
                  <a:gd name="T67" fmla="*/ 803 h 688"/>
                  <a:gd name="T68" fmla="+- 0 1850 1644"/>
                  <a:gd name="T69" fmla="*/ T68 w 1251"/>
                  <a:gd name="T70" fmla="+- 0 807 471"/>
                  <a:gd name="T71" fmla="*/ 807 h 688"/>
                  <a:gd name="T72" fmla="+- 0 1841 1644"/>
                  <a:gd name="T73" fmla="*/ T72 w 1251"/>
                  <a:gd name="T74" fmla="+- 0 807 471"/>
                  <a:gd name="T75" fmla="*/ 807 h 688"/>
                  <a:gd name="T76" fmla="+- 0 1831 1644"/>
                  <a:gd name="T77" fmla="*/ T76 w 1251"/>
                  <a:gd name="T78" fmla="+- 0 809 471"/>
                  <a:gd name="T79" fmla="*/ 809 h 688"/>
                  <a:gd name="T80" fmla="+- 0 1802 1644"/>
                  <a:gd name="T81" fmla="*/ T80 w 1251"/>
                  <a:gd name="T82" fmla="+- 0 809 471"/>
                  <a:gd name="T83" fmla="*/ 809 h 688"/>
                  <a:gd name="T84" fmla="+- 0 1798 1644"/>
                  <a:gd name="T85" fmla="*/ T84 w 1251"/>
                  <a:gd name="T86" fmla="+- 0 813 471"/>
                  <a:gd name="T87" fmla="*/ 813 h 688"/>
                  <a:gd name="T88" fmla="+- 0 1968 1644"/>
                  <a:gd name="T89" fmla="*/ T88 w 1251"/>
                  <a:gd name="T90" fmla="+- 0 813 471"/>
                  <a:gd name="T91" fmla="*/ 813 h 688"/>
                  <a:gd name="T92" fmla="+- 0 1980 1644"/>
                  <a:gd name="T93" fmla="*/ T92 w 1251"/>
                  <a:gd name="T94" fmla="+- 0 807 471"/>
                  <a:gd name="T95" fmla="*/ 807 h 688"/>
                  <a:gd name="T96" fmla="+- 0 2009 1644"/>
                  <a:gd name="T97" fmla="*/ T96 w 1251"/>
                  <a:gd name="T98" fmla="+- 0 799 471"/>
                  <a:gd name="T99" fmla="*/ 799 h 688"/>
                  <a:gd name="T100" fmla="+- 0 2021 1644"/>
                  <a:gd name="T101" fmla="*/ T100 w 1251"/>
                  <a:gd name="T102" fmla="+- 0 793 471"/>
                  <a:gd name="T103" fmla="*/ 793 h 688"/>
                  <a:gd name="T104" fmla="+- 0 2057 1644"/>
                  <a:gd name="T105" fmla="*/ T104 w 1251"/>
                  <a:gd name="T106" fmla="+- 0 781 471"/>
                  <a:gd name="T107" fmla="*/ 781 h 688"/>
                  <a:gd name="T108" fmla="+- 0 2064 1644"/>
                  <a:gd name="T109" fmla="*/ T108 w 1251"/>
                  <a:gd name="T110" fmla="+- 0 777 471"/>
                  <a:gd name="T111" fmla="*/ 777 h 688"/>
                  <a:gd name="T112" fmla="+- 0 2402 1644"/>
                  <a:gd name="T113" fmla="*/ T112 w 1251"/>
                  <a:gd name="T114" fmla="+- 0 777 471"/>
                  <a:gd name="T115" fmla="*/ 777 h 688"/>
                  <a:gd name="T116" fmla="+- 0 2393 1644"/>
                  <a:gd name="T117" fmla="*/ T116 w 1251"/>
                  <a:gd name="T118" fmla="+- 0 773 471"/>
                  <a:gd name="T119" fmla="*/ 773 h 688"/>
                  <a:gd name="T120" fmla="+- 0 2376 1644"/>
                  <a:gd name="T121" fmla="*/ T120 w 1251"/>
                  <a:gd name="T122" fmla="+- 0 773 471"/>
                  <a:gd name="T123" fmla="*/ 773 h 688"/>
                  <a:gd name="T124" fmla="+- 0 2369 1644"/>
                  <a:gd name="T125" fmla="*/ T124 w 1251"/>
                  <a:gd name="T126" fmla="+- 0 769 471"/>
                  <a:gd name="T127" fmla="*/ 769 h 688"/>
                  <a:gd name="T128" fmla="+- 0 2352 1644"/>
                  <a:gd name="T129" fmla="*/ T128 w 1251"/>
                  <a:gd name="T130" fmla="+- 0 769 471"/>
                  <a:gd name="T131" fmla="*/ 769 h 688"/>
                  <a:gd name="T132" fmla="+- 0 2342 1644"/>
                  <a:gd name="T133" fmla="*/ T132 w 1251"/>
                  <a:gd name="T134" fmla="+- 0 767 471"/>
                  <a:gd name="T135" fmla="*/ 767 h 688"/>
                  <a:gd name="T136" fmla="+- 0 2323 1644"/>
                  <a:gd name="T137" fmla="*/ T136 w 1251"/>
                  <a:gd name="T138" fmla="+- 0 767 471"/>
                  <a:gd name="T139" fmla="*/ 767 h 688"/>
                  <a:gd name="T140" fmla="+- 0 2314 1644"/>
                  <a:gd name="T141" fmla="*/ T140 w 1251"/>
                  <a:gd name="T142" fmla="+- 0 765 471"/>
                  <a:gd name="T143" fmla="*/ 765 h 688"/>
                  <a:gd name="T144" fmla="+- 0 2306 1644"/>
                  <a:gd name="T145" fmla="*/ T144 w 1251"/>
                  <a:gd name="T146" fmla="+- 0 765 471"/>
                  <a:gd name="T147" fmla="*/ 765 h 688"/>
                  <a:gd name="T148" fmla="+- 0 2299 1644"/>
                  <a:gd name="T149" fmla="*/ T148 w 1251"/>
                  <a:gd name="T150" fmla="+- 0 761 471"/>
                  <a:gd name="T151" fmla="*/ 761 h 688"/>
                  <a:gd name="T152" fmla="+- 0 2290 1644"/>
                  <a:gd name="T153" fmla="*/ T152 w 1251"/>
                  <a:gd name="T154" fmla="+- 0 761 471"/>
                  <a:gd name="T155" fmla="*/ 761 h 688"/>
                  <a:gd name="T156" fmla="+- 0 2280 1644"/>
                  <a:gd name="T157" fmla="*/ T156 w 1251"/>
                  <a:gd name="T158" fmla="+- 0 759 471"/>
                  <a:gd name="T159" fmla="*/ 759 h 688"/>
                  <a:gd name="T160" fmla="+- 0 2254 1644"/>
                  <a:gd name="T161" fmla="*/ T160 w 1251"/>
                  <a:gd name="T162" fmla="+- 0 759 471"/>
                  <a:gd name="T163" fmla="*/ 759 h 688"/>
                  <a:gd name="T164" fmla="+- 0 2239 1644"/>
                  <a:gd name="T165" fmla="*/ T164 w 1251"/>
                  <a:gd name="T166" fmla="+- 0 755 471"/>
                  <a:gd name="T167" fmla="*/ 755 h 688"/>
                  <a:gd name="T168" fmla="+- 0 2213 1644"/>
                  <a:gd name="T169" fmla="*/ T168 w 1251"/>
                  <a:gd name="T170" fmla="+- 0 755 471"/>
                  <a:gd name="T171" fmla="*/ 755 h 688"/>
                  <a:gd name="T172" fmla="+- 0 2206 1644"/>
                  <a:gd name="T173" fmla="*/ T172 w 1251"/>
                  <a:gd name="T174" fmla="+- 0 753 471"/>
                  <a:gd name="T175" fmla="*/ 753 h 688"/>
                  <a:gd name="T176" fmla="+- 0 2191 1644"/>
                  <a:gd name="T177" fmla="*/ T176 w 1251"/>
                  <a:gd name="T178" fmla="+- 0 753 471"/>
                  <a:gd name="T179" fmla="*/ 753 h 688"/>
                  <a:gd name="T180" fmla="+- 0 2177 1644"/>
                  <a:gd name="T181" fmla="*/ T180 w 1251"/>
                  <a:gd name="T182" fmla="+- 0 749 471"/>
                  <a:gd name="T183" fmla="*/ 749 h 688"/>
                  <a:gd name="T184" fmla="+- 0 2165 1644"/>
                  <a:gd name="T185" fmla="*/ T184 w 1251"/>
                  <a:gd name="T186" fmla="+- 0 747 471"/>
                  <a:gd name="T187" fmla="*/ 747 h 688"/>
                  <a:gd name="T188" fmla="+- 0 2148 1644"/>
                  <a:gd name="T189" fmla="*/ T188 w 1251"/>
                  <a:gd name="T190" fmla="+- 0 747 471"/>
                  <a:gd name="T191" fmla="*/ 747 h 688"/>
                  <a:gd name="T192" fmla="+- 0 2136 1644"/>
                  <a:gd name="T193" fmla="*/ T192 w 1251"/>
                  <a:gd name="T194" fmla="+- 0 745 471"/>
                  <a:gd name="T195" fmla="*/ 745 h 688"/>
                  <a:gd name="T196" fmla="+- 0 2126 1644"/>
                  <a:gd name="T197" fmla="*/ T196 w 1251"/>
                  <a:gd name="T198" fmla="+- 0 745 471"/>
                  <a:gd name="T199" fmla="*/ 745 h 688"/>
                  <a:gd name="T200" fmla="+- 0 2117 1644"/>
                  <a:gd name="T201" fmla="*/ T200 w 1251"/>
                  <a:gd name="T202" fmla="+- 0 743 471"/>
                  <a:gd name="T203" fmla="*/ 743 h 688"/>
                  <a:gd name="T204" fmla="+- 0 2105 1644"/>
                  <a:gd name="T205" fmla="*/ T204 w 1251"/>
                  <a:gd name="T206" fmla="+- 0 739 471"/>
                  <a:gd name="T207" fmla="*/ 739 h 6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  <a:cxn ang="0">
                    <a:pos x="T205" y="T207"/>
                  </a:cxn>
                </a:cxnLst>
                <a:rect l="0" t="0" r="r" b="b"/>
                <a:pathLst>
                  <a:path w="1251" h="688">
                    <a:moveTo>
                      <a:pt x="461" y="268"/>
                    </a:moveTo>
                    <a:lnTo>
                      <a:pt x="427" y="268"/>
                    </a:lnTo>
                    <a:lnTo>
                      <a:pt x="422" y="274"/>
                    </a:lnTo>
                    <a:lnTo>
                      <a:pt x="415" y="276"/>
                    </a:lnTo>
                    <a:lnTo>
                      <a:pt x="410" y="278"/>
                    </a:lnTo>
                    <a:lnTo>
                      <a:pt x="391" y="284"/>
                    </a:lnTo>
                    <a:lnTo>
                      <a:pt x="379" y="286"/>
                    </a:lnTo>
                    <a:lnTo>
                      <a:pt x="350" y="298"/>
                    </a:lnTo>
                    <a:lnTo>
                      <a:pt x="338" y="302"/>
                    </a:lnTo>
                    <a:lnTo>
                      <a:pt x="329" y="306"/>
                    </a:lnTo>
                    <a:lnTo>
                      <a:pt x="314" y="310"/>
                    </a:lnTo>
                    <a:lnTo>
                      <a:pt x="290" y="314"/>
                    </a:lnTo>
                    <a:lnTo>
                      <a:pt x="278" y="320"/>
                    </a:lnTo>
                    <a:lnTo>
                      <a:pt x="254" y="324"/>
                    </a:lnTo>
                    <a:lnTo>
                      <a:pt x="242" y="328"/>
                    </a:lnTo>
                    <a:lnTo>
                      <a:pt x="233" y="332"/>
                    </a:lnTo>
                    <a:lnTo>
                      <a:pt x="218" y="332"/>
                    </a:lnTo>
                    <a:lnTo>
                      <a:pt x="206" y="336"/>
                    </a:lnTo>
                    <a:lnTo>
                      <a:pt x="197" y="336"/>
                    </a:lnTo>
                    <a:lnTo>
                      <a:pt x="187" y="338"/>
                    </a:lnTo>
                    <a:lnTo>
                      <a:pt x="158" y="338"/>
                    </a:lnTo>
                    <a:lnTo>
                      <a:pt x="154" y="342"/>
                    </a:lnTo>
                    <a:lnTo>
                      <a:pt x="324" y="342"/>
                    </a:lnTo>
                    <a:lnTo>
                      <a:pt x="336" y="336"/>
                    </a:lnTo>
                    <a:lnTo>
                      <a:pt x="365" y="328"/>
                    </a:lnTo>
                    <a:lnTo>
                      <a:pt x="377" y="322"/>
                    </a:lnTo>
                    <a:lnTo>
                      <a:pt x="413" y="310"/>
                    </a:lnTo>
                    <a:lnTo>
                      <a:pt x="420" y="306"/>
                    </a:lnTo>
                    <a:lnTo>
                      <a:pt x="758" y="306"/>
                    </a:lnTo>
                    <a:lnTo>
                      <a:pt x="749" y="302"/>
                    </a:lnTo>
                    <a:lnTo>
                      <a:pt x="732" y="302"/>
                    </a:lnTo>
                    <a:lnTo>
                      <a:pt x="725" y="298"/>
                    </a:lnTo>
                    <a:lnTo>
                      <a:pt x="708" y="298"/>
                    </a:lnTo>
                    <a:lnTo>
                      <a:pt x="698" y="296"/>
                    </a:lnTo>
                    <a:lnTo>
                      <a:pt x="679" y="296"/>
                    </a:lnTo>
                    <a:lnTo>
                      <a:pt x="670" y="294"/>
                    </a:lnTo>
                    <a:lnTo>
                      <a:pt x="662" y="294"/>
                    </a:lnTo>
                    <a:lnTo>
                      <a:pt x="655" y="290"/>
                    </a:lnTo>
                    <a:lnTo>
                      <a:pt x="646" y="290"/>
                    </a:lnTo>
                    <a:lnTo>
                      <a:pt x="636" y="288"/>
                    </a:lnTo>
                    <a:lnTo>
                      <a:pt x="610" y="288"/>
                    </a:lnTo>
                    <a:lnTo>
                      <a:pt x="595" y="284"/>
                    </a:lnTo>
                    <a:lnTo>
                      <a:pt x="569" y="284"/>
                    </a:lnTo>
                    <a:lnTo>
                      <a:pt x="562" y="282"/>
                    </a:lnTo>
                    <a:lnTo>
                      <a:pt x="547" y="282"/>
                    </a:lnTo>
                    <a:lnTo>
                      <a:pt x="533" y="278"/>
                    </a:lnTo>
                    <a:lnTo>
                      <a:pt x="521" y="276"/>
                    </a:lnTo>
                    <a:lnTo>
                      <a:pt x="504" y="276"/>
                    </a:lnTo>
                    <a:lnTo>
                      <a:pt x="492" y="274"/>
                    </a:lnTo>
                    <a:lnTo>
                      <a:pt x="482" y="274"/>
                    </a:lnTo>
                    <a:lnTo>
                      <a:pt x="473" y="272"/>
                    </a:lnTo>
                    <a:lnTo>
                      <a:pt x="461" y="2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27" name="Freeform 164"/>
              <p:cNvSpPr>
                <a:spLocks/>
              </p:cNvSpPr>
              <p:nvPr/>
            </p:nvSpPr>
            <p:spPr bwMode="auto">
              <a:xfrm>
                <a:off x="1644" y="471"/>
                <a:ext cx="1251" cy="688"/>
              </a:xfrm>
              <a:custGeom>
                <a:avLst/>
                <a:gdLst>
                  <a:gd name="T0" fmla="+- 0 2479 1644"/>
                  <a:gd name="T1" fmla="*/ T0 w 1251"/>
                  <a:gd name="T2" fmla="+- 0 785 471"/>
                  <a:gd name="T3" fmla="*/ 785 h 688"/>
                  <a:gd name="T4" fmla="+- 0 2148 1644"/>
                  <a:gd name="T5" fmla="*/ T4 w 1251"/>
                  <a:gd name="T6" fmla="+- 0 785 471"/>
                  <a:gd name="T7" fmla="*/ 785 h 688"/>
                  <a:gd name="T8" fmla="+- 0 2160 1644"/>
                  <a:gd name="T9" fmla="*/ T8 w 1251"/>
                  <a:gd name="T10" fmla="+- 0 789 471"/>
                  <a:gd name="T11" fmla="*/ 789 h 688"/>
                  <a:gd name="T12" fmla="+- 0 2172 1644"/>
                  <a:gd name="T13" fmla="*/ T12 w 1251"/>
                  <a:gd name="T14" fmla="+- 0 789 471"/>
                  <a:gd name="T15" fmla="*/ 789 h 688"/>
                  <a:gd name="T16" fmla="+- 0 2182 1644"/>
                  <a:gd name="T17" fmla="*/ T16 w 1251"/>
                  <a:gd name="T18" fmla="+- 0 791 471"/>
                  <a:gd name="T19" fmla="*/ 791 h 688"/>
                  <a:gd name="T20" fmla="+- 0 2196 1644"/>
                  <a:gd name="T21" fmla="*/ T20 w 1251"/>
                  <a:gd name="T22" fmla="+- 0 793 471"/>
                  <a:gd name="T23" fmla="*/ 793 h 688"/>
                  <a:gd name="T24" fmla="+- 0 2208 1644"/>
                  <a:gd name="T25" fmla="*/ T24 w 1251"/>
                  <a:gd name="T26" fmla="+- 0 793 471"/>
                  <a:gd name="T27" fmla="*/ 793 h 688"/>
                  <a:gd name="T28" fmla="+- 0 2220 1644"/>
                  <a:gd name="T29" fmla="*/ T28 w 1251"/>
                  <a:gd name="T30" fmla="+- 0 795 471"/>
                  <a:gd name="T31" fmla="*/ 795 h 688"/>
                  <a:gd name="T32" fmla="+- 0 2234 1644"/>
                  <a:gd name="T33" fmla="*/ T32 w 1251"/>
                  <a:gd name="T34" fmla="+- 0 795 471"/>
                  <a:gd name="T35" fmla="*/ 795 h 688"/>
                  <a:gd name="T36" fmla="+- 0 2249 1644"/>
                  <a:gd name="T37" fmla="*/ T36 w 1251"/>
                  <a:gd name="T38" fmla="+- 0 797 471"/>
                  <a:gd name="T39" fmla="*/ 797 h 688"/>
                  <a:gd name="T40" fmla="+- 0 2261 1644"/>
                  <a:gd name="T41" fmla="*/ T40 w 1251"/>
                  <a:gd name="T42" fmla="+- 0 799 471"/>
                  <a:gd name="T43" fmla="*/ 799 h 688"/>
                  <a:gd name="T44" fmla="+- 0 2275 1644"/>
                  <a:gd name="T45" fmla="*/ T44 w 1251"/>
                  <a:gd name="T46" fmla="+- 0 799 471"/>
                  <a:gd name="T47" fmla="*/ 799 h 688"/>
                  <a:gd name="T48" fmla="+- 0 2290 1644"/>
                  <a:gd name="T49" fmla="*/ T48 w 1251"/>
                  <a:gd name="T50" fmla="+- 0 803 471"/>
                  <a:gd name="T51" fmla="*/ 803 h 688"/>
                  <a:gd name="T52" fmla="+- 0 2551 1644"/>
                  <a:gd name="T53" fmla="*/ T52 w 1251"/>
                  <a:gd name="T54" fmla="+- 0 803 471"/>
                  <a:gd name="T55" fmla="*/ 803 h 688"/>
                  <a:gd name="T56" fmla="+- 0 2537 1644"/>
                  <a:gd name="T57" fmla="*/ T56 w 1251"/>
                  <a:gd name="T58" fmla="+- 0 799 471"/>
                  <a:gd name="T59" fmla="*/ 799 h 688"/>
                  <a:gd name="T60" fmla="+- 0 2525 1644"/>
                  <a:gd name="T61" fmla="*/ T60 w 1251"/>
                  <a:gd name="T62" fmla="+- 0 795 471"/>
                  <a:gd name="T63" fmla="*/ 795 h 688"/>
                  <a:gd name="T64" fmla="+- 0 2508 1644"/>
                  <a:gd name="T65" fmla="*/ T64 w 1251"/>
                  <a:gd name="T66" fmla="+- 0 793 471"/>
                  <a:gd name="T67" fmla="*/ 793 h 688"/>
                  <a:gd name="T68" fmla="+- 0 2494 1644"/>
                  <a:gd name="T69" fmla="*/ T68 w 1251"/>
                  <a:gd name="T70" fmla="+- 0 791 471"/>
                  <a:gd name="T71" fmla="*/ 791 h 688"/>
                  <a:gd name="T72" fmla="+- 0 2479 1644"/>
                  <a:gd name="T73" fmla="*/ T72 w 1251"/>
                  <a:gd name="T74" fmla="+- 0 785 471"/>
                  <a:gd name="T75" fmla="*/ 785 h 6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</a:cxnLst>
                <a:rect l="0" t="0" r="r" b="b"/>
                <a:pathLst>
                  <a:path w="1251" h="688">
                    <a:moveTo>
                      <a:pt x="835" y="314"/>
                    </a:moveTo>
                    <a:lnTo>
                      <a:pt x="504" y="314"/>
                    </a:lnTo>
                    <a:lnTo>
                      <a:pt x="516" y="318"/>
                    </a:lnTo>
                    <a:lnTo>
                      <a:pt x="528" y="318"/>
                    </a:lnTo>
                    <a:lnTo>
                      <a:pt x="538" y="320"/>
                    </a:lnTo>
                    <a:lnTo>
                      <a:pt x="552" y="322"/>
                    </a:lnTo>
                    <a:lnTo>
                      <a:pt x="564" y="322"/>
                    </a:lnTo>
                    <a:lnTo>
                      <a:pt x="576" y="324"/>
                    </a:lnTo>
                    <a:lnTo>
                      <a:pt x="590" y="324"/>
                    </a:lnTo>
                    <a:lnTo>
                      <a:pt x="605" y="326"/>
                    </a:lnTo>
                    <a:lnTo>
                      <a:pt x="617" y="328"/>
                    </a:lnTo>
                    <a:lnTo>
                      <a:pt x="631" y="328"/>
                    </a:lnTo>
                    <a:lnTo>
                      <a:pt x="646" y="332"/>
                    </a:lnTo>
                    <a:lnTo>
                      <a:pt x="907" y="332"/>
                    </a:lnTo>
                    <a:lnTo>
                      <a:pt x="893" y="328"/>
                    </a:lnTo>
                    <a:lnTo>
                      <a:pt x="881" y="324"/>
                    </a:lnTo>
                    <a:lnTo>
                      <a:pt x="864" y="322"/>
                    </a:lnTo>
                    <a:lnTo>
                      <a:pt x="850" y="320"/>
                    </a:lnTo>
                    <a:lnTo>
                      <a:pt x="835" y="3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28" name="Freeform 163"/>
              <p:cNvSpPr>
                <a:spLocks/>
              </p:cNvSpPr>
              <p:nvPr/>
            </p:nvSpPr>
            <p:spPr bwMode="auto">
              <a:xfrm>
                <a:off x="1644" y="471"/>
                <a:ext cx="1251" cy="688"/>
              </a:xfrm>
              <a:custGeom>
                <a:avLst/>
                <a:gdLst>
                  <a:gd name="T0" fmla="+- 0 2446 1644"/>
                  <a:gd name="T1" fmla="*/ T0 w 1251"/>
                  <a:gd name="T2" fmla="+- 0 781 471"/>
                  <a:gd name="T3" fmla="*/ 781 h 688"/>
                  <a:gd name="T4" fmla="+- 0 2112 1644"/>
                  <a:gd name="T5" fmla="*/ T4 w 1251"/>
                  <a:gd name="T6" fmla="+- 0 781 471"/>
                  <a:gd name="T7" fmla="*/ 781 h 688"/>
                  <a:gd name="T8" fmla="+- 0 2122 1644"/>
                  <a:gd name="T9" fmla="*/ T8 w 1251"/>
                  <a:gd name="T10" fmla="+- 0 783 471"/>
                  <a:gd name="T11" fmla="*/ 783 h 688"/>
                  <a:gd name="T12" fmla="+- 0 2129 1644"/>
                  <a:gd name="T13" fmla="*/ T12 w 1251"/>
                  <a:gd name="T14" fmla="+- 0 783 471"/>
                  <a:gd name="T15" fmla="*/ 783 h 688"/>
                  <a:gd name="T16" fmla="+- 0 2138 1644"/>
                  <a:gd name="T17" fmla="*/ T16 w 1251"/>
                  <a:gd name="T18" fmla="+- 0 785 471"/>
                  <a:gd name="T19" fmla="*/ 785 h 688"/>
                  <a:gd name="T20" fmla="+- 0 2462 1644"/>
                  <a:gd name="T21" fmla="*/ T20 w 1251"/>
                  <a:gd name="T22" fmla="+- 0 785 471"/>
                  <a:gd name="T23" fmla="*/ 785 h 688"/>
                  <a:gd name="T24" fmla="+- 0 2453 1644"/>
                  <a:gd name="T25" fmla="*/ T24 w 1251"/>
                  <a:gd name="T26" fmla="+- 0 783 471"/>
                  <a:gd name="T27" fmla="*/ 783 h 688"/>
                  <a:gd name="T28" fmla="+- 0 2446 1644"/>
                  <a:gd name="T29" fmla="*/ T28 w 1251"/>
                  <a:gd name="T30" fmla="+- 0 781 471"/>
                  <a:gd name="T31" fmla="*/ 781 h 6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251" h="688">
                    <a:moveTo>
                      <a:pt x="802" y="310"/>
                    </a:moveTo>
                    <a:lnTo>
                      <a:pt x="468" y="310"/>
                    </a:lnTo>
                    <a:lnTo>
                      <a:pt x="478" y="312"/>
                    </a:lnTo>
                    <a:lnTo>
                      <a:pt x="485" y="312"/>
                    </a:lnTo>
                    <a:lnTo>
                      <a:pt x="494" y="314"/>
                    </a:lnTo>
                    <a:lnTo>
                      <a:pt x="818" y="314"/>
                    </a:lnTo>
                    <a:lnTo>
                      <a:pt x="809" y="312"/>
                    </a:lnTo>
                    <a:lnTo>
                      <a:pt x="802" y="3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29" name="Freeform 162"/>
              <p:cNvSpPr>
                <a:spLocks/>
              </p:cNvSpPr>
              <p:nvPr/>
            </p:nvSpPr>
            <p:spPr bwMode="auto">
              <a:xfrm>
                <a:off x="1644" y="471"/>
                <a:ext cx="1251" cy="688"/>
              </a:xfrm>
              <a:custGeom>
                <a:avLst/>
                <a:gdLst>
                  <a:gd name="T0" fmla="+- 0 2422 1644"/>
                  <a:gd name="T1" fmla="*/ T0 w 1251"/>
                  <a:gd name="T2" fmla="+- 0 777 471"/>
                  <a:gd name="T3" fmla="*/ 777 h 688"/>
                  <a:gd name="T4" fmla="+- 0 2071 1644"/>
                  <a:gd name="T5" fmla="*/ T4 w 1251"/>
                  <a:gd name="T6" fmla="+- 0 777 471"/>
                  <a:gd name="T7" fmla="*/ 777 h 688"/>
                  <a:gd name="T8" fmla="+- 0 2078 1644"/>
                  <a:gd name="T9" fmla="*/ T8 w 1251"/>
                  <a:gd name="T10" fmla="+- 0 779 471"/>
                  <a:gd name="T11" fmla="*/ 779 h 688"/>
                  <a:gd name="T12" fmla="+- 0 2090 1644"/>
                  <a:gd name="T13" fmla="*/ T12 w 1251"/>
                  <a:gd name="T14" fmla="+- 0 781 471"/>
                  <a:gd name="T15" fmla="*/ 781 h 688"/>
                  <a:gd name="T16" fmla="+- 0 2431 1644"/>
                  <a:gd name="T17" fmla="*/ T16 w 1251"/>
                  <a:gd name="T18" fmla="+- 0 781 471"/>
                  <a:gd name="T19" fmla="*/ 781 h 688"/>
                  <a:gd name="T20" fmla="+- 0 2422 1644"/>
                  <a:gd name="T21" fmla="*/ T20 w 1251"/>
                  <a:gd name="T22" fmla="+- 0 777 471"/>
                  <a:gd name="T23" fmla="*/ 777 h 6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251" h="688">
                    <a:moveTo>
                      <a:pt x="778" y="306"/>
                    </a:moveTo>
                    <a:lnTo>
                      <a:pt x="427" y="306"/>
                    </a:lnTo>
                    <a:lnTo>
                      <a:pt x="434" y="308"/>
                    </a:lnTo>
                    <a:lnTo>
                      <a:pt x="446" y="310"/>
                    </a:lnTo>
                    <a:lnTo>
                      <a:pt x="787" y="310"/>
                    </a:lnTo>
                    <a:lnTo>
                      <a:pt x="778" y="3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30" name="Freeform 161"/>
              <p:cNvSpPr>
                <a:spLocks/>
              </p:cNvSpPr>
              <p:nvPr/>
            </p:nvSpPr>
            <p:spPr bwMode="auto">
              <a:xfrm>
                <a:off x="1644" y="471"/>
                <a:ext cx="1251" cy="688"/>
              </a:xfrm>
              <a:custGeom>
                <a:avLst/>
                <a:gdLst>
                  <a:gd name="T0" fmla="+- 0 2093 1644"/>
                  <a:gd name="T1" fmla="*/ T0 w 1251"/>
                  <a:gd name="T2" fmla="+- 0 737 471"/>
                  <a:gd name="T3" fmla="*/ 737 h 688"/>
                  <a:gd name="T4" fmla="+- 0 2086 1644"/>
                  <a:gd name="T5" fmla="*/ T4 w 1251"/>
                  <a:gd name="T6" fmla="+- 0 737 471"/>
                  <a:gd name="T7" fmla="*/ 737 h 688"/>
                  <a:gd name="T8" fmla="+- 0 2078 1644"/>
                  <a:gd name="T9" fmla="*/ T8 w 1251"/>
                  <a:gd name="T10" fmla="+- 0 739 471"/>
                  <a:gd name="T11" fmla="*/ 739 h 688"/>
                  <a:gd name="T12" fmla="+- 0 2100 1644"/>
                  <a:gd name="T13" fmla="*/ T12 w 1251"/>
                  <a:gd name="T14" fmla="+- 0 739 471"/>
                  <a:gd name="T15" fmla="*/ 739 h 688"/>
                  <a:gd name="T16" fmla="+- 0 2093 1644"/>
                  <a:gd name="T17" fmla="*/ T16 w 1251"/>
                  <a:gd name="T18" fmla="+- 0 737 471"/>
                  <a:gd name="T19" fmla="*/ 737 h 6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251" h="688">
                    <a:moveTo>
                      <a:pt x="449" y="266"/>
                    </a:moveTo>
                    <a:lnTo>
                      <a:pt x="442" y="266"/>
                    </a:lnTo>
                    <a:lnTo>
                      <a:pt x="434" y="268"/>
                    </a:lnTo>
                    <a:lnTo>
                      <a:pt x="456" y="268"/>
                    </a:lnTo>
                    <a:lnTo>
                      <a:pt x="449" y="2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32" name="Freeform 160"/>
              <p:cNvSpPr>
                <a:spLocks/>
              </p:cNvSpPr>
              <p:nvPr/>
            </p:nvSpPr>
            <p:spPr bwMode="auto">
              <a:xfrm>
                <a:off x="1644" y="471"/>
                <a:ext cx="1251" cy="688"/>
              </a:xfrm>
              <a:custGeom>
                <a:avLst/>
                <a:gdLst>
                  <a:gd name="T0" fmla="+- 0 2611 1644"/>
                  <a:gd name="T1" fmla="*/ T0 w 1251"/>
                  <a:gd name="T2" fmla="+- 0 471 471"/>
                  <a:gd name="T3" fmla="*/ 471 h 688"/>
                  <a:gd name="T4" fmla="+- 0 2534 1644"/>
                  <a:gd name="T5" fmla="*/ T4 w 1251"/>
                  <a:gd name="T6" fmla="+- 0 471 471"/>
                  <a:gd name="T7" fmla="*/ 471 h 688"/>
                  <a:gd name="T8" fmla="+- 0 2525 1644"/>
                  <a:gd name="T9" fmla="*/ T8 w 1251"/>
                  <a:gd name="T10" fmla="+- 0 473 471"/>
                  <a:gd name="T11" fmla="*/ 473 h 688"/>
                  <a:gd name="T12" fmla="+- 0 2479 1644"/>
                  <a:gd name="T13" fmla="*/ T12 w 1251"/>
                  <a:gd name="T14" fmla="+- 0 473 471"/>
                  <a:gd name="T15" fmla="*/ 473 h 688"/>
                  <a:gd name="T16" fmla="+- 0 2465 1644"/>
                  <a:gd name="T17" fmla="*/ T16 w 1251"/>
                  <a:gd name="T18" fmla="+- 0 477 471"/>
                  <a:gd name="T19" fmla="*/ 477 h 688"/>
                  <a:gd name="T20" fmla="+- 0 2453 1644"/>
                  <a:gd name="T21" fmla="*/ T20 w 1251"/>
                  <a:gd name="T22" fmla="+- 0 479 471"/>
                  <a:gd name="T23" fmla="*/ 479 h 688"/>
                  <a:gd name="T24" fmla="+- 0 2441 1644"/>
                  <a:gd name="T25" fmla="*/ T24 w 1251"/>
                  <a:gd name="T26" fmla="+- 0 479 471"/>
                  <a:gd name="T27" fmla="*/ 479 h 688"/>
                  <a:gd name="T28" fmla="+- 0 2429 1644"/>
                  <a:gd name="T29" fmla="*/ T28 w 1251"/>
                  <a:gd name="T30" fmla="+- 0 481 471"/>
                  <a:gd name="T31" fmla="*/ 481 h 688"/>
                  <a:gd name="T32" fmla="+- 0 2412 1644"/>
                  <a:gd name="T33" fmla="*/ T32 w 1251"/>
                  <a:gd name="T34" fmla="+- 0 481 471"/>
                  <a:gd name="T35" fmla="*/ 481 h 688"/>
                  <a:gd name="T36" fmla="+- 0 2405 1644"/>
                  <a:gd name="T37" fmla="*/ T36 w 1251"/>
                  <a:gd name="T38" fmla="+- 0 483 471"/>
                  <a:gd name="T39" fmla="*/ 483 h 688"/>
                  <a:gd name="T40" fmla="+- 0 2390 1644"/>
                  <a:gd name="T41" fmla="*/ T40 w 1251"/>
                  <a:gd name="T42" fmla="+- 0 483 471"/>
                  <a:gd name="T43" fmla="*/ 483 h 688"/>
                  <a:gd name="T44" fmla="+- 0 2383 1644"/>
                  <a:gd name="T45" fmla="*/ T44 w 1251"/>
                  <a:gd name="T46" fmla="+- 0 485 471"/>
                  <a:gd name="T47" fmla="*/ 485 h 688"/>
                  <a:gd name="T48" fmla="+- 0 2374 1644"/>
                  <a:gd name="T49" fmla="*/ T48 w 1251"/>
                  <a:gd name="T50" fmla="+- 0 485 471"/>
                  <a:gd name="T51" fmla="*/ 485 h 688"/>
                  <a:gd name="T52" fmla="+- 0 2369 1644"/>
                  <a:gd name="T53" fmla="*/ T52 w 1251"/>
                  <a:gd name="T54" fmla="+- 0 489 471"/>
                  <a:gd name="T55" fmla="*/ 489 h 688"/>
                  <a:gd name="T56" fmla="+- 0 2352 1644"/>
                  <a:gd name="T57" fmla="*/ T56 w 1251"/>
                  <a:gd name="T58" fmla="+- 0 489 471"/>
                  <a:gd name="T59" fmla="*/ 489 h 688"/>
                  <a:gd name="T60" fmla="+- 0 2342 1644"/>
                  <a:gd name="T61" fmla="*/ T60 w 1251"/>
                  <a:gd name="T62" fmla="+- 0 491 471"/>
                  <a:gd name="T63" fmla="*/ 491 h 688"/>
                  <a:gd name="T64" fmla="+- 0 2335 1644"/>
                  <a:gd name="T65" fmla="*/ T64 w 1251"/>
                  <a:gd name="T66" fmla="+- 0 493 471"/>
                  <a:gd name="T67" fmla="*/ 493 h 688"/>
                  <a:gd name="T68" fmla="+- 0 2328 1644"/>
                  <a:gd name="T69" fmla="*/ T68 w 1251"/>
                  <a:gd name="T70" fmla="+- 0 493 471"/>
                  <a:gd name="T71" fmla="*/ 493 h 688"/>
                  <a:gd name="T72" fmla="+- 0 2321 1644"/>
                  <a:gd name="T73" fmla="*/ T72 w 1251"/>
                  <a:gd name="T74" fmla="+- 0 497 471"/>
                  <a:gd name="T75" fmla="*/ 497 h 688"/>
                  <a:gd name="T76" fmla="+- 0 2311 1644"/>
                  <a:gd name="T77" fmla="*/ T76 w 1251"/>
                  <a:gd name="T78" fmla="+- 0 497 471"/>
                  <a:gd name="T79" fmla="*/ 497 h 688"/>
                  <a:gd name="T80" fmla="+- 0 2304 1644"/>
                  <a:gd name="T81" fmla="*/ T80 w 1251"/>
                  <a:gd name="T82" fmla="+- 0 499 471"/>
                  <a:gd name="T83" fmla="*/ 499 h 688"/>
                  <a:gd name="T84" fmla="+- 0 2294 1644"/>
                  <a:gd name="T85" fmla="*/ T84 w 1251"/>
                  <a:gd name="T86" fmla="+- 0 499 471"/>
                  <a:gd name="T87" fmla="*/ 499 h 688"/>
                  <a:gd name="T88" fmla="+- 0 2287 1644"/>
                  <a:gd name="T89" fmla="*/ T88 w 1251"/>
                  <a:gd name="T90" fmla="+- 0 503 471"/>
                  <a:gd name="T91" fmla="*/ 503 h 688"/>
                  <a:gd name="T92" fmla="+- 0 2278 1644"/>
                  <a:gd name="T93" fmla="*/ T92 w 1251"/>
                  <a:gd name="T94" fmla="+- 0 503 471"/>
                  <a:gd name="T95" fmla="*/ 503 h 688"/>
                  <a:gd name="T96" fmla="+- 0 2270 1644"/>
                  <a:gd name="T97" fmla="*/ T96 w 1251"/>
                  <a:gd name="T98" fmla="+- 0 505 471"/>
                  <a:gd name="T99" fmla="*/ 505 h 688"/>
                  <a:gd name="T100" fmla="+- 0 2261 1644"/>
                  <a:gd name="T101" fmla="*/ T100 w 1251"/>
                  <a:gd name="T102" fmla="+- 0 505 471"/>
                  <a:gd name="T103" fmla="*/ 505 h 688"/>
                  <a:gd name="T104" fmla="+- 0 2246 1644"/>
                  <a:gd name="T105" fmla="*/ T104 w 1251"/>
                  <a:gd name="T106" fmla="+- 0 509 471"/>
                  <a:gd name="T107" fmla="*/ 509 h 688"/>
                  <a:gd name="T108" fmla="+- 0 2239 1644"/>
                  <a:gd name="T109" fmla="*/ T108 w 1251"/>
                  <a:gd name="T110" fmla="+- 0 513 471"/>
                  <a:gd name="T111" fmla="*/ 513 h 688"/>
                  <a:gd name="T112" fmla="+- 0 2230 1644"/>
                  <a:gd name="T113" fmla="*/ T112 w 1251"/>
                  <a:gd name="T114" fmla="+- 0 513 471"/>
                  <a:gd name="T115" fmla="*/ 513 h 688"/>
                  <a:gd name="T116" fmla="+- 0 2220 1644"/>
                  <a:gd name="T117" fmla="*/ T116 w 1251"/>
                  <a:gd name="T118" fmla="+- 0 515 471"/>
                  <a:gd name="T119" fmla="*/ 515 h 688"/>
                  <a:gd name="T120" fmla="+- 0 2213 1644"/>
                  <a:gd name="T121" fmla="*/ T120 w 1251"/>
                  <a:gd name="T122" fmla="+- 0 515 471"/>
                  <a:gd name="T123" fmla="*/ 515 h 688"/>
                  <a:gd name="T124" fmla="+- 0 2206 1644"/>
                  <a:gd name="T125" fmla="*/ T124 w 1251"/>
                  <a:gd name="T126" fmla="+- 0 517 471"/>
                  <a:gd name="T127" fmla="*/ 517 h 688"/>
                  <a:gd name="T128" fmla="+- 0 2191 1644"/>
                  <a:gd name="T129" fmla="*/ T128 w 1251"/>
                  <a:gd name="T130" fmla="+- 0 519 471"/>
                  <a:gd name="T131" fmla="*/ 519 h 688"/>
                  <a:gd name="T132" fmla="+- 0 2170 1644"/>
                  <a:gd name="T133" fmla="*/ T132 w 1251"/>
                  <a:gd name="T134" fmla="+- 0 527 471"/>
                  <a:gd name="T135" fmla="*/ 527 h 688"/>
                  <a:gd name="T136" fmla="+- 0 2160 1644"/>
                  <a:gd name="T137" fmla="*/ T136 w 1251"/>
                  <a:gd name="T138" fmla="+- 0 527 471"/>
                  <a:gd name="T139" fmla="*/ 527 h 688"/>
                  <a:gd name="T140" fmla="+- 0 2153 1644"/>
                  <a:gd name="T141" fmla="*/ T140 w 1251"/>
                  <a:gd name="T142" fmla="+- 0 529 471"/>
                  <a:gd name="T143" fmla="*/ 529 h 688"/>
                  <a:gd name="T144" fmla="+- 0 2652 1644"/>
                  <a:gd name="T145" fmla="*/ T144 w 1251"/>
                  <a:gd name="T146" fmla="+- 0 529 471"/>
                  <a:gd name="T147" fmla="*/ 529 h 688"/>
                  <a:gd name="T148" fmla="+- 0 2611 1644"/>
                  <a:gd name="T149" fmla="*/ T148 w 1251"/>
                  <a:gd name="T150" fmla="+- 0 471 471"/>
                  <a:gd name="T151" fmla="*/ 471 h 6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</a:cxnLst>
                <a:rect l="0" t="0" r="r" b="b"/>
                <a:pathLst>
                  <a:path w="1251" h="688">
                    <a:moveTo>
                      <a:pt x="967" y="0"/>
                    </a:moveTo>
                    <a:lnTo>
                      <a:pt x="890" y="0"/>
                    </a:lnTo>
                    <a:lnTo>
                      <a:pt x="881" y="2"/>
                    </a:lnTo>
                    <a:lnTo>
                      <a:pt x="835" y="2"/>
                    </a:lnTo>
                    <a:lnTo>
                      <a:pt x="821" y="6"/>
                    </a:lnTo>
                    <a:lnTo>
                      <a:pt x="809" y="8"/>
                    </a:lnTo>
                    <a:lnTo>
                      <a:pt x="797" y="8"/>
                    </a:lnTo>
                    <a:lnTo>
                      <a:pt x="785" y="10"/>
                    </a:lnTo>
                    <a:lnTo>
                      <a:pt x="768" y="10"/>
                    </a:lnTo>
                    <a:lnTo>
                      <a:pt x="761" y="12"/>
                    </a:lnTo>
                    <a:lnTo>
                      <a:pt x="746" y="12"/>
                    </a:lnTo>
                    <a:lnTo>
                      <a:pt x="739" y="14"/>
                    </a:lnTo>
                    <a:lnTo>
                      <a:pt x="730" y="14"/>
                    </a:lnTo>
                    <a:lnTo>
                      <a:pt x="725" y="18"/>
                    </a:lnTo>
                    <a:lnTo>
                      <a:pt x="708" y="18"/>
                    </a:lnTo>
                    <a:lnTo>
                      <a:pt x="698" y="20"/>
                    </a:lnTo>
                    <a:lnTo>
                      <a:pt x="691" y="22"/>
                    </a:lnTo>
                    <a:lnTo>
                      <a:pt x="684" y="22"/>
                    </a:lnTo>
                    <a:lnTo>
                      <a:pt x="677" y="26"/>
                    </a:lnTo>
                    <a:lnTo>
                      <a:pt x="667" y="26"/>
                    </a:lnTo>
                    <a:lnTo>
                      <a:pt x="660" y="28"/>
                    </a:lnTo>
                    <a:lnTo>
                      <a:pt x="650" y="28"/>
                    </a:lnTo>
                    <a:lnTo>
                      <a:pt x="643" y="32"/>
                    </a:lnTo>
                    <a:lnTo>
                      <a:pt x="634" y="32"/>
                    </a:lnTo>
                    <a:lnTo>
                      <a:pt x="626" y="34"/>
                    </a:lnTo>
                    <a:lnTo>
                      <a:pt x="617" y="34"/>
                    </a:lnTo>
                    <a:lnTo>
                      <a:pt x="602" y="38"/>
                    </a:lnTo>
                    <a:lnTo>
                      <a:pt x="595" y="42"/>
                    </a:lnTo>
                    <a:lnTo>
                      <a:pt x="586" y="42"/>
                    </a:lnTo>
                    <a:lnTo>
                      <a:pt x="576" y="44"/>
                    </a:lnTo>
                    <a:lnTo>
                      <a:pt x="569" y="44"/>
                    </a:lnTo>
                    <a:lnTo>
                      <a:pt x="562" y="46"/>
                    </a:lnTo>
                    <a:lnTo>
                      <a:pt x="547" y="48"/>
                    </a:lnTo>
                    <a:lnTo>
                      <a:pt x="526" y="56"/>
                    </a:lnTo>
                    <a:lnTo>
                      <a:pt x="516" y="56"/>
                    </a:lnTo>
                    <a:lnTo>
                      <a:pt x="509" y="58"/>
                    </a:lnTo>
                    <a:lnTo>
                      <a:pt x="1008" y="58"/>
                    </a:lnTo>
                    <a:lnTo>
                      <a:pt x="9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3231" name="Picture 159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1" y="686"/>
                <a:ext cx="101" cy="1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30" name="Picture 158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3" y="814"/>
                <a:ext cx="178" cy="2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2" name="Group 154"/>
            <p:cNvGrpSpPr>
              <a:grpSpLocks/>
            </p:cNvGrpSpPr>
            <p:nvPr/>
          </p:nvGrpSpPr>
          <p:grpSpPr bwMode="auto">
            <a:xfrm>
              <a:off x="1886" y="1214"/>
              <a:ext cx="108" cy="89"/>
              <a:chOff x="1886" y="1214"/>
              <a:chExt cx="108" cy="89"/>
            </a:xfrm>
          </p:grpSpPr>
          <p:sp>
            <p:nvSpPr>
              <p:cNvPr id="3119" name="Freeform 156"/>
              <p:cNvSpPr>
                <a:spLocks/>
              </p:cNvSpPr>
              <p:nvPr/>
            </p:nvSpPr>
            <p:spPr bwMode="auto">
              <a:xfrm>
                <a:off x="1886" y="1214"/>
                <a:ext cx="108" cy="89"/>
              </a:xfrm>
              <a:custGeom>
                <a:avLst/>
                <a:gdLst>
                  <a:gd name="T0" fmla="+- 0 1977 1886"/>
                  <a:gd name="T1" fmla="*/ T0 w 108"/>
                  <a:gd name="T2" fmla="+- 0 1238 1214"/>
                  <a:gd name="T3" fmla="*/ 1238 h 89"/>
                  <a:gd name="T4" fmla="+- 0 1937 1886"/>
                  <a:gd name="T5" fmla="*/ T4 w 108"/>
                  <a:gd name="T6" fmla="+- 0 1238 1214"/>
                  <a:gd name="T7" fmla="*/ 1238 h 89"/>
                  <a:gd name="T8" fmla="+- 0 1942 1886"/>
                  <a:gd name="T9" fmla="*/ T8 w 108"/>
                  <a:gd name="T10" fmla="+- 0 1241 1214"/>
                  <a:gd name="T11" fmla="*/ 1241 h 89"/>
                  <a:gd name="T12" fmla="+- 0 1944 1886"/>
                  <a:gd name="T13" fmla="*/ T12 w 108"/>
                  <a:gd name="T14" fmla="+- 0 1243 1214"/>
                  <a:gd name="T15" fmla="*/ 1243 h 89"/>
                  <a:gd name="T16" fmla="+- 0 1949 1886"/>
                  <a:gd name="T17" fmla="*/ T16 w 108"/>
                  <a:gd name="T18" fmla="+- 0 1253 1214"/>
                  <a:gd name="T19" fmla="*/ 1253 h 89"/>
                  <a:gd name="T20" fmla="+- 0 1949 1886"/>
                  <a:gd name="T21" fmla="*/ T20 w 108"/>
                  <a:gd name="T22" fmla="+- 0 1260 1214"/>
                  <a:gd name="T23" fmla="*/ 1260 h 89"/>
                  <a:gd name="T24" fmla="+- 0 1946 1886"/>
                  <a:gd name="T25" fmla="*/ T24 w 108"/>
                  <a:gd name="T26" fmla="+- 0 1270 1214"/>
                  <a:gd name="T27" fmla="*/ 1270 h 89"/>
                  <a:gd name="T28" fmla="+- 0 1942 1886"/>
                  <a:gd name="T29" fmla="*/ T28 w 108"/>
                  <a:gd name="T30" fmla="+- 0 1272 1214"/>
                  <a:gd name="T31" fmla="*/ 1272 h 89"/>
                  <a:gd name="T32" fmla="+- 0 1937 1886"/>
                  <a:gd name="T33" fmla="*/ T32 w 108"/>
                  <a:gd name="T34" fmla="+- 0 1277 1214"/>
                  <a:gd name="T35" fmla="*/ 1277 h 89"/>
                  <a:gd name="T36" fmla="+- 0 1930 1886"/>
                  <a:gd name="T37" fmla="*/ T36 w 108"/>
                  <a:gd name="T38" fmla="+- 0 1277 1214"/>
                  <a:gd name="T39" fmla="*/ 1277 h 89"/>
                  <a:gd name="T40" fmla="+- 0 1922 1886"/>
                  <a:gd name="T41" fmla="*/ T40 w 108"/>
                  <a:gd name="T42" fmla="+- 0 1279 1214"/>
                  <a:gd name="T43" fmla="*/ 1279 h 89"/>
                  <a:gd name="T44" fmla="+- 0 1901 1886"/>
                  <a:gd name="T45" fmla="*/ T44 w 108"/>
                  <a:gd name="T46" fmla="+- 0 1279 1214"/>
                  <a:gd name="T47" fmla="*/ 1279 h 89"/>
                  <a:gd name="T48" fmla="+- 0 1910 1886"/>
                  <a:gd name="T49" fmla="*/ T48 w 108"/>
                  <a:gd name="T50" fmla="+- 0 1303 1214"/>
                  <a:gd name="T51" fmla="*/ 1303 h 89"/>
                  <a:gd name="T52" fmla="+- 0 1920 1886"/>
                  <a:gd name="T53" fmla="*/ T52 w 108"/>
                  <a:gd name="T54" fmla="+- 0 1303 1214"/>
                  <a:gd name="T55" fmla="*/ 1303 h 89"/>
                  <a:gd name="T56" fmla="+- 0 1925 1886"/>
                  <a:gd name="T57" fmla="*/ T56 w 108"/>
                  <a:gd name="T58" fmla="+- 0 1301 1214"/>
                  <a:gd name="T59" fmla="*/ 1301 h 89"/>
                  <a:gd name="T60" fmla="+- 0 1954 1886"/>
                  <a:gd name="T61" fmla="*/ T60 w 108"/>
                  <a:gd name="T62" fmla="+- 0 1301 1214"/>
                  <a:gd name="T63" fmla="*/ 1301 h 89"/>
                  <a:gd name="T64" fmla="+- 0 1963 1886"/>
                  <a:gd name="T65" fmla="*/ T64 w 108"/>
                  <a:gd name="T66" fmla="+- 0 1298 1214"/>
                  <a:gd name="T67" fmla="*/ 1298 h 89"/>
                  <a:gd name="T68" fmla="+- 0 1968 1886"/>
                  <a:gd name="T69" fmla="*/ T68 w 108"/>
                  <a:gd name="T70" fmla="+- 0 1298 1214"/>
                  <a:gd name="T71" fmla="*/ 1298 h 89"/>
                  <a:gd name="T72" fmla="+- 0 1975 1886"/>
                  <a:gd name="T73" fmla="*/ T72 w 108"/>
                  <a:gd name="T74" fmla="+- 0 1294 1214"/>
                  <a:gd name="T75" fmla="*/ 1294 h 89"/>
                  <a:gd name="T76" fmla="+- 0 1985 1886"/>
                  <a:gd name="T77" fmla="*/ T76 w 108"/>
                  <a:gd name="T78" fmla="+- 0 1286 1214"/>
                  <a:gd name="T79" fmla="*/ 1286 h 89"/>
                  <a:gd name="T80" fmla="+- 0 1994 1886"/>
                  <a:gd name="T81" fmla="*/ T80 w 108"/>
                  <a:gd name="T82" fmla="+- 0 1279 1214"/>
                  <a:gd name="T83" fmla="*/ 1279 h 89"/>
                  <a:gd name="T84" fmla="+- 0 1992 1886"/>
                  <a:gd name="T85" fmla="*/ T84 w 108"/>
                  <a:gd name="T86" fmla="+- 0 1272 1214"/>
                  <a:gd name="T87" fmla="*/ 1272 h 89"/>
                  <a:gd name="T88" fmla="+- 0 1992 1886"/>
                  <a:gd name="T89" fmla="*/ T88 w 108"/>
                  <a:gd name="T90" fmla="+- 0 1267 1214"/>
                  <a:gd name="T91" fmla="*/ 1267 h 89"/>
                  <a:gd name="T92" fmla="+- 0 1990 1886"/>
                  <a:gd name="T93" fmla="*/ T92 w 108"/>
                  <a:gd name="T94" fmla="+- 0 1260 1214"/>
                  <a:gd name="T95" fmla="*/ 1260 h 89"/>
                  <a:gd name="T96" fmla="+- 0 1987 1886"/>
                  <a:gd name="T97" fmla="*/ T96 w 108"/>
                  <a:gd name="T98" fmla="+- 0 1255 1214"/>
                  <a:gd name="T99" fmla="*/ 1255 h 89"/>
                  <a:gd name="T100" fmla="+- 0 1980 1886"/>
                  <a:gd name="T101" fmla="*/ T100 w 108"/>
                  <a:gd name="T102" fmla="+- 0 1243 1214"/>
                  <a:gd name="T103" fmla="*/ 1243 h 89"/>
                  <a:gd name="T104" fmla="+- 0 1977 1886"/>
                  <a:gd name="T105" fmla="*/ T104 w 108"/>
                  <a:gd name="T106" fmla="+- 0 1238 1214"/>
                  <a:gd name="T107" fmla="*/ 1238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</a:cxnLst>
                <a:rect l="0" t="0" r="r" b="b"/>
                <a:pathLst>
                  <a:path w="108" h="89">
                    <a:moveTo>
                      <a:pt x="91" y="24"/>
                    </a:moveTo>
                    <a:lnTo>
                      <a:pt x="51" y="24"/>
                    </a:lnTo>
                    <a:lnTo>
                      <a:pt x="56" y="27"/>
                    </a:lnTo>
                    <a:lnTo>
                      <a:pt x="58" y="29"/>
                    </a:lnTo>
                    <a:lnTo>
                      <a:pt x="63" y="39"/>
                    </a:lnTo>
                    <a:lnTo>
                      <a:pt x="63" y="46"/>
                    </a:lnTo>
                    <a:lnTo>
                      <a:pt x="60" y="56"/>
                    </a:lnTo>
                    <a:lnTo>
                      <a:pt x="56" y="58"/>
                    </a:lnTo>
                    <a:lnTo>
                      <a:pt x="51" y="63"/>
                    </a:lnTo>
                    <a:lnTo>
                      <a:pt x="44" y="63"/>
                    </a:lnTo>
                    <a:lnTo>
                      <a:pt x="36" y="65"/>
                    </a:lnTo>
                    <a:lnTo>
                      <a:pt x="15" y="65"/>
                    </a:lnTo>
                    <a:lnTo>
                      <a:pt x="24" y="89"/>
                    </a:lnTo>
                    <a:lnTo>
                      <a:pt x="34" y="89"/>
                    </a:lnTo>
                    <a:lnTo>
                      <a:pt x="39" y="87"/>
                    </a:lnTo>
                    <a:lnTo>
                      <a:pt x="68" y="87"/>
                    </a:lnTo>
                    <a:lnTo>
                      <a:pt x="77" y="84"/>
                    </a:lnTo>
                    <a:lnTo>
                      <a:pt x="82" y="84"/>
                    </a:lnTo>
                    <a:lnTo>
                      <a:pt x="89" y="80"/>
                    </a:lnTo>
                    <a:lnTo>
                      <a:pt x="99" y="72"/>
                    </a:lnTo>
                    <a:lnTo>
                      <a:pt x="108" y="65"/>
                    </a:lnTo>
                    <a:lnTo>
                      <a:pt x="106" y="58"/>
                    </a:lnTo>
                    <a:lnTo>
                      <a:pt x="106" y="53"/>
                    </a:lnTo>
                    <a:lnTo>
                      <a:pt x="104" y="46"/>
                    </a:lnTo>
                    <a:lnTo>
                      <a:pt x="101" y="41"/>
                    </a:lnTo>
                    <a:lnTo>
                      <a:pt x="94" y="29"/>
                    </a:lnTo>
                    <a:lnTo>
                      <a:pt x="91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20" name="Freeform 155"/>
              <p:cNvSpPr>
                <a:spLocks/>
              </p:cNvSpPr>
              <p:nvPr/>
            </p:nvSpPr>
            <p:spPr bwMode="auto">
              <a:xfrm>
                <a:off x="1886" y="1214"/>
                <a:ext cx="108" cy="89"/>
              </a:xfrm>
              <a:custGeom>
                <a:avLst/>
                <a:gdLst>
                  <a:gd name="T0" fmla="+- 0 1954 1886"/>
                  <a:gd name="T1" fmla="*/ T0 w 108"/>
                  <a:gd name="T2" fmla="+- 0 1214 1214"/>
                  <a:gd name="T3" fmla="*/ 1214 h 89"/>
                  <a:gd name="T4" fmla="+- 0 1894 1886"/>
                  <a:gd name="T5" fmla="*/ T4 w 108"/>
                  <a:gd name="T6" fmla="+- 0 1214 1214"/>
                  <a:gd name="T7" fmla="*/ 1214 h 89"/>
                  <a:gd name="T8" fmla="+- 0 1891 1886"/>
                  <a:gd name="T9" fmla="*/ T8 w 108"/>
                  <a:gd name="T10" fmla="+- 0 1217 1214"/>
                  <a:gd name="T11" fmla="*/ 1217 h 89"/>
                  <a:gd name="T12" fmla="+- 0 1886 1886"/>
                  <a:gd name="T13" fmla="*/ T12 w 108"/>
                  <a:gd name="T14" fmla="+- 0 1217 1214"/>
                  <a:gd name="T15" fmla="*/ 1217 h 89"/>
                  <a:gd name="T16" fmla="+- 0 1886 1886"/>
                  <a:gd name="T17" fmla="*/ T16 w 108"/>
                  <a:gd name="T18" fmla="+- 0 1219 1214"/>
                  <a:gd name="T19" fmla="*/ 1219 h 89"/>
                  <a:gd name="T20" fmla="+- 0 1894 1886"/>
                  <a:gd name="T21" fmla="*/ T20 w 108"/>
                  <a:gd name="T22" fmla="+- 0 1241 1214"/>
                  <a:gd name="T23" fmla="*/ 1241 h 89"/>
                  <a:gd name="T24" fmla="+- 0 1894 1886"/>
                  <a:gd name="T25" fmla="*/ T24 w 108"/>
                  <a:gd name="T26" fmla="+- 0 1238 1214"/>
                  <a:gd name="T27" fmla="*/ 1238 h 89"/>
                  <a:gd name="T28" fmla="+- 0 1977 1886"/>
                  <a:gd name="T29" fmla="*/ T28 w 108"/>
                  <a:gd name="T30" fmla="+- 0 1238 1214"/>
                  <a:gd name="T31" fmla="*/ 1238 h 89"/>
                  <a:gd name="T32" fmla="+- 0 1975 1886"/>
                  <a:gd name="T33" fmla="*/ T32 w 108"/>
                  <a:gd name="T34" fmla="+- 0 1236 1214"/>
                  <a:gd name="T35" fmla="*/ 1236 h 89"/>
                  <a:gd name="T36" fmla="+- 0 1966 1886"/>
                  <a:gd name="T37" fmla="*/ T36 w 108"/>
                  <a:gd name="T38" fmla="+- 0 1226 1214"/>
                  <a:gd name="T39" fmla="*/ 1226 h 89"/>
                  <a:gd name="T40" fmla="+- 0 1961 1886"/>
                  <a:gd name="T41" fmla="*/ T40 w 108"/>
                  <a:gd name="T42" fmla="+- 0 1222 1214"/>
                  <a:gd name="T43" fmla="*/ 1222 h 89"/>
                  <a:gd name="T44" fmla="+- 0 1954 1886"/>
                  <a:gd name="T45" fmla="*/ T44 w 108"/>
                  <a:gd name="T46" fmla="+- 0 1217 1214"/>
                  <a:gd name="T47" fmla="*/ 1217 h 89"/>
                  <a:gd name="T48" fmla="+- 0 1954 1886"/>
                  <a:gd name="T49" fmla="*/ T48 w 108"/>
                  <a:gd name="T50" fmla="+- 0 1214 1214"/>
                  <a:gd name="T51" fmla="*/ 1214 h 8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108" h="89">
                    <a:moveTo>
                      <a:pt x="68" y="0"/>
                    </a:moveTo>
                    <a:lnTo>
                      <a:pt x="8" y="0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8" y="27"/>
                    </a:lnTo>
                    <a:lnTo>
                      <a:pt x="8" y="24"/>
                    </a:lnTo>
                    <a:lnTo>
                      <a:pt x="91" y="24"/>
                    </a:lnTo>
                    <a:lnTo>
                      <a:pt x="89" y="22"/>
                    </a:lnTo>
                    <a:lnTo>
                      <a:pt x="80" y="12"/>
                    </a:lnTo>
                    <a:lnTo>
                      <a:pt x="75" y="8"/>
                    </a:lnTo>
                    <a:lnTo>
                      <a:pt x="68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93" name="Group 152"/>
            <p:cNvGrpSpPr>
              <a:grpSpLocks/>
            </p:cNvGrpSpPr>
            <p:nvPr/>
          </p:nvGrpSpPr>
          <p:grpSpPr bwMode="auto">
            <a:xfrm>
              <a:off x="2035" y="1303"/>
              <a:ext cx="178" cy="101"/>
              <a:chOff x="2035" y="1303"/>
              <a:chExt cx="178" cy="101"/>
            </a:xfrm>
          </p:grpSpPr>
          <p:sp>
            <p:nvSpPr>
              <p:cNvPr id="3118" name="Freeform 153"/>
              <p:cNvSpPr>
                <a:spLocks/>
              </p:cNvSpPr>
              <p:nvPr/>
            </p:nvSpPr>
            <p:spPr bwMode="auto">
              <a:xfrm>
                <a:off x="2035" y="1303"/>
                <a:ext cx="178" cy="101"/>
              </a:xfrm>
              <a:custGeom>
                <a:avLst/>
                <a:gdLst>
                  <a:gd name="T0" fmla="+- 0 2059 2035"/>
                  <a:gd name="T1" fmla="*/ T0 w 178"/>
                  <a:gd name="T2" fmla="+- 0 1303 1303"/>
                  <a:gd name="T3" fmla="*/ 1303 h 101"/>
                  <a:gd name="T4" fmla="+- 0 2100 2035"/>
                  <a:gd name="T5" fmla="*/ T4 w 178"/>
                  <a:gd name="T6" fmla="+- 0 1351 1303"/>
                  <a:gd name="T7" fmla="*/ 1351 h 101"/>
                  <a:gd name="T8" fmla="+- 0 2110 2035"/>
                  <a:gd name="T9" fmla="*/ T8 w 178"/>
                  <a:gd name="T10" fmla="+- 0 1378 1303"/>
                  <a:gd name="T11" fmla="*/ 1378 h 101"/>
                  <a:gd name="T12" fmla="+- 0 2088 2035"/>
                  <a:gd name="T13" fmla="*/ T12 w 178"/>
                  <a:gd name="T14" fmla="+- 0 1392 1303"/>
                  <a:gd name="T15" fmla="*/ 1392 h 101"/>
                  <a:gd name="T16" fmla="+- 0 2035 2035"/>
                  <a:gd name="T17" fmla="*/ T16 w 178"/>
                  <a:gd name="T18" fmla="+- 0 1399 1303"/>
                  <a:gd name="T19" fmla="*/ 1399 h 101"/>
                  <a:gd name="T20" fmla="+- 0 2167 2035"/>
                  <a:gd name="T21" fmla="*/ T20 w 178"/>
                  <a:gd name="T22" fmla="+- 0 1404 1303"/>
                  <a:gd name="T23" fmla="*/ 1404 h 101"/>
                  <a:gd name="T24" fmla="+- 0 2213 2035"/>
                  <a:gd name="T25" fmla="*/ T24 w 178"/>
                  <a:gd name="T26" fmla="+- 0 1370 1303"/>
                  <a:gd name="T27" fmla="*/ 1370 h 101"/>
                  <a:gd name="T28" fmla="+- 0 2059 2035"/>
                  <a:gd name="T29" fmla="*/ T28 w 178"/>
                  <a:gd name="T30" fmla="+- 0 1303 1303"/>
                  <a:gd name="T31" fmla="*/ 1303 h 10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78" h="101">
                    <a:moveTo>
                      <a:pt x="24" y="0"/>
                    </a:moveTo>
                    <a:lnTo>
                      <a:pt x="65" y="48"/>
                    </a:lnTo>
                    <a:lnTo>
                      <a:pt x="75" y="75"/>
                    </a:lnTo>
                    <a:lnTo>
                      <a:pt x="53" y="89"/>
                    </a:lnTo>
                    <a:lnTo>
                      <a:pt x="0" y="96"/>
                    </a:lnTo>
                    <a:lnTo>
                      <a:pt x="132" y="101"/>
                    </a:lnTo>
                    <a:lnTo>
                      <a:pt x="178" y="6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EA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94" name="Group 148"/>
            <p:cNvGrpSpPr>
              <a:grpSpLocks/>
            </p:cNvGrpSpPr>
            <p:nvPr/>
          </p:nvGrpSpPr>
          <p:grpSpPr bwMode="auto">
            <a:xfrm>
              <a:off x="1603" y="1104"/>
              <a:ext cx="144" cy="226"/>
              <a:chOff x="1603" y="1104"/>
              <a:chExt cx="144" cy="226"/>
            </a:xfrm>
          </p:grpSpPr>
          <p:sp>
            <p:nvSpPr>
              <p:cNvPr id="3116" name="Freeform 151"/>
              <p:cNvSpPr>
                <a:spLocks/>
              </p:cNvSpPr>
              <p:nvPr/>
            </p:nvSpPr>
            <p:spPr bwMode="auto">
              <a:xfrm>
                <a:off x="1603" y="1104"/>
                <a:ext cx="144" cy="226"/>
              </a:xfrm>
              <a:custGeom>
                <a:avLst/>
                <a:gdLst>
                  <a:gd name="T0" fmla="+- 0 1603 1603"/>
                  <a:gd name="T1" fmla="*/ T0 w 144"/>
                  <a:gd name="T2" fmla="+- 0 1294 1104"/>
                  <a:gd name="T3" fmla="*/ 1294 h 226"/>
                  <a:gd name="T4" fmla="+- 0 1656 1603"/>
                  <a:gd name="T5" fmla="*/ T4 w 144"/>
                  <a:gd name="T6" fmla="+- 0 1330 1104"/>
                  <a:gd name="T7" fmla="*/ 1330 h 226"/>
                  <a:gd name="T8" fmla="+- 0 1742 1603"/>
                  <a:gd name="T9" fmla="*/ T8 w 144"/>
                  <a:gd name="T10" fmla="+- 0 1330 1104"/>
                  <a:gd name="T11" fmla="*/ 1330 h 226"/>
                  <a:gd name="T12" fmla="+- 0 1745 1603"/>
                  <a:gd name="T13" fmla="*/ T12 w 144"/>
                  <a:gd name="T14" fmla="+- 0 1303 1104"/>
                  <a:gd name="T15" fmla="*/ 1303 h 226"/>
                  <a:gd name="T16" fmla="+- 0 1642 1603"/>
                  <a:gd name="T17" fmla="*/ T16 w 144"/>
                  <a:gd name="T18" fmla="+- 0 1303 1104"/>
                  <a:gd name="T19" fmla="*/ 1303 h 226"/>
                  <a:gd name="T20" fmla="+- 0 1603 1603"/>
                  <a:gd name="T21" fmla="*/ T20 w 144"/>
                  <a:gd name="T22" fmla="+- 0 1294 1104"/>
                  <a:gd name="T23" fmla="*/ 1294 h 2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44" h="226">
                    <a:moveTo>
                      <a:pt x="0" y="190"/>
                    </a:moveTo>
                    <a:lnTo>
                      <a:pt x="53" y="226"/>
                    </a:lnTo>
                    <a:lnTo>
                      <a:pt x="139" y="226"/>
                    </a:lnTo>
                    <a:lnTo>
                      <a:pt x="142" y="199"/>
                    </a:lnTo>
                    <a:lnTo>
                      <a:pt x="39" y="199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EA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17" name="Freeform 150"/>
              <p:cNvSpPr>
                <a:spLocks/>
              </p:cNvSpPr>
              <p:nvPr/>
            </p:nvSpPr>
            <p:spPr bwMode="auto">
              <a:xfrm>
                <a:off x="1603" y="1104"/>
                <a:ext cx="144" cy="226"/>
              </a:xfrm>
              <a:custGeom>
                <a:avLst/>
                <a:gdLst>
                  <a:gd name="T0" fmla="+- 0 1682 1603"/>
                  <a:gd name="T1" fmla="*/ T0 w 144"/>
                  <a:gd name="T2" fmla="+- 0 1104 1104"/>
                  <a:gd name="T3" fmla="*/ 1104 h 226"/>
                  <a:gd name="T4" fmla="+- 0 1678 1603"/>
                  <a:gd name="T5" fmla="*/ T4 w 144"/>
                  <a:gd name="T6" fmla="+- 0 1109 1104"/>
                  <a:gd name="T7" fmla="*/ 1109 h 226"/>
                  <a:gd name="T8" fmla="+- 0 1704 1603"/>
                  <a:gd name="T9" fmla="*/ T8 w 144"/>
                  <a:gd name="T10" fmla="+- 0 1154 1104"/>
                  <a:gd name="T11" fmla="*/ 1154 h 226"/>
                  <a:gd name="T12" fmla="+- 0 1714 1603"/>
                  <a:gd name="T13" fmla="*/ T12 w 144"/>
                  <a:gd name="T14" fmla="+- 0 1205 1104"/>
                  <a:gd name="T15" fmla="*/ 1205 h 226"/>
                  <a:gd name="T16" fmla="+- 0 1714 1603"/>
                  <a:gd name="T17" fmla="*/ T16 w 144"/>
                  <a:gd name="T18" fmla="+- 0 1260 1104"/>
                  <a:gd name="T19" fmla="*/ 1260 h 226"/>
                  <a:gd name="T20" fmla="+- 0 1706 1603"/>
                  <a:gd name="T21" fmla="*/ T20 w 144"/>
                  <a:gd name="T22" fmla="+- 0 1282 1104"/>
                  <a:gd name="T23" fmla="*/ 1282 h 226"/>
                  <a:gd name="T24" fmla="+- 0 1678 1603"/>
                  <a:gd name="T25" fmla="*/ T24 w 144"/>
                  <a:gd name="T26" fmla="+- 0 1301 1104"/>
                  <a:gd name="T27" fmla="*/ 1301 h 226"/>
                  <a:gd name="T28" fmla="+- 0 1642 1603"/>
                  <a:gd name="T29" fmla="*/ T28 w 144"/>
                  <a:gd name="T30" fmla="+- 0 1303 1104"/>
                  <a:gd name="T31" fmla="*/ 1303 h 226"/>
                  <a:gd name="T32" fmla="+- 0 1745 1603"/>
                  <a:gd name="T33" fmla="*/ T32 w 144"/>
                  <a:gd name="T34" fmla="+- 0 1303 1104"/>
                  <a:gd name="T35" fmla="*/ 1303 h 226"/>
                  <a:gd name="T36" fmla="+- 0 1747 1603"/>
                  <a:gd name="T37" fmla="*/ T36 w 144"/>
                  <a:gd name="T38" fmla="+- 0 1282 1104"/>
                  <a:gd name="T39" fmla="*/ 1282 h 226"/>
                  <a:gd name="T40" fmla="+- 0 1738 1603"/>
                  <a:gd name="T41" fmla="*/ T40 w 144"/>
                  <a:gd name="T42" fmla="+- 0 1166 1104"/>
                  <a:gd name="T43" fmla="*/ 1166 h 226"/>
                  <a:gd name="T44" fmla="+- 0 1682 1603"/>
                  <a:gd name="T45" fmla="*/ T44 w 144"/>
                  <a:gd name="T46" fmla="+- 0 1104 1104"/>
                  <a:gd name="T47" fmla="*/ 1104 h 22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44" h="226">
                    <a:moveTo>
                      <a:pt x="79" y="0"/>
                    </a:moveTo>
                    <a:lnTo>
                      <a:pt x="75" y="5"/>
                    </a:lnTo>
                    <a:lnTo>
                      <a:pt x="101" y="50"/>
                    </a:lnTo>
                    <a:lnTo>
                      <a:pt x="111" y="101"/>
                    </a:lnTo>
                    <a:lnTo>
                      <a:pt x="111" y="156"/>
                    </a:lnTo>
                    <a:lnTo>
                      <a:pt x="103" y="178"/>
                    </a:lnTo>
                    <a:lnTo>
                      <a:pt x="75" y="197"/>
                    </a:lnTo>
                    <a:lnTo>
                      <a:pt x="39" y="199"/>
                    </a:lnTo>
                    <a:lnTo>
                      <a:pt x="142" y="199"/>
                    </a:lnTo>
                    <a:lnTo>
                      <a:pt x="144" y="178"/>
                    </a:lnTo>
                    <a:lnTo>
                      <a:pt x="135" y="62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EA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3221" name="Picture 149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0" y="1142"/>
                <a:ext cx="122" cy="1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5" name="Group 145"/>
            <p:cNvGrpSpPr>
              <a:grpSpLocks/>
            </p:cNvGrpSpPr>
            <p:nvPr/>
          </p:nvGrpSpPr>
          <p:grpSpPr bwMode="auto">
            <a:xfrm>
              <a:off x="1757" y="1111"/>
              <a:ext cx="188" cy="267"/>
              <a:chOff x="1757" y="1111"/>
              <a:chExt cx="188" cy="267"/>
            </a:xfrm>
          </p:grpSpPr>
          <p:sp>
            <p:nvSpPr>
              <p:cNvPr id="3114" name="Freeform 147"/>
              <p:cNvSpPr>
                <a:spLocks/>
              </p:cNvSpPr>
              <p:nvPr/>
            </p:nvSpPr>
            <p:spPr bwMode="auto">
              <a:xfrm>
                <a:off x="1757" y="1111"/>
                <a:ext cx="188" cy="267"/>
              </a:xfrm>
              <a:custGeom>
                <a:avLst/>
                <a:gdLst>
                  <a:gd name="T0" fmla="+- 0 1759 1757"/>
                  <a:gd name="T1" fmla="*/ T0 w 188"/>
                  <a:gd name="T2" fmla="+- 0 1265 1111"/>
                  <a:gd name="T3" fmla="*/ 1265 h 267"/>
                  <a:gd name="T4" fmla="+- 0 1757 1757"/>
                  <a:gd name="T5" fmla="*/ T4 w 188"/>
                  <a:gd name="T6" fmla="+- 0 1320 1111"/>
                  <a:gd name="T7" fmla="*/ 1320 h 267"/>
                  <a:gd name="T8" fmla="+- 0 1834 1757"/>
                  <a:gd name="T9" fmla="*/ T8 w 188"/>
                  <a:gd name="T10" fmla="+- 0 1378 1111"/>
                  <a:gd name="T11" fmla="*/ 1378 h 267"/>
                  <a:gd name="T12" fmla="+- 0 1915 1757"/>
                  <a:gd name="T13" fmla="*/ T12 w 188"/>
                  <a:gd name="T14" fmla="+- 0 1378 1111"/>
                  <a:gd name="T15" fmla="*/ 1378 h 267"/>
                  <a:gd name="T16" fmla="+- 0 1944 1757"/>
                  <a:gd name="T17" fmla="*/ T16 w 188"/>
                  <a:gd name="T18" fmla="+- 0 1358 1111"/>
                  <a:gd name="T19" fmla="*/ 1358 h 267"/>
                  <a:gd name="T20" fmla="+- 0 1938 1757"/>
                  <a:gd name="T21" fmla="*/ T20 w 188"/>
                  <a:gd name="T22" fmla="+- 0 1349 1111"/>
                  <a:gd name="T23" fmla="*/ 1349 h 267"/>
                  <a:gd name="T24" fmla="+- 0 1822 1757"/>
                  <a:gd name="T25" fmla="*/ T24 w 188"/>
                  <a:gd name="T26" fmla="+- 0 1349 1111"/>
                  <a:gd name="T27" fmla="*/ 1349 h 267"/>
                  <a:gd name="T28" fmla="+- 0 1800 1757"/>
                  <a:gd name="T29" fmla="*/ T28 w 188"/>
                  <a:gd name="T30" fmla="+- 0 1342 1111"/>
                  <a:gd name="T31" fmla="*/ 1342 h 267"/>
                  <a:gd name="T32" fmla="+- 0 1776 1757"/>
                  <a:gd name="T33" fmla="*/ T32 w 188"/>
                  <a:gd name="T34" fmla="+- 0 1313 1111"/>
                  <a:gd name="T35" fmla="*/ 1313 h 267"/>
                  <a:gd name="T36" fmla="+- 0 1759 1757"/>
                  <a:gd name="T37" fmla="*/ T36 w 188"/>
                  <a:gd name="T38" fmla="+- 0 1265 1111"/>
                  <a:gd name="T39" fmla="*/ 1265 h 2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88" h="267">
                    <a:moveTo>
                      <a:pt x="2" y="154"/>
                    </a:moveTo>
                    <a:lnTo>
                      <a:pt x="0" y="209"/>
                    </a:lnTo>
                    <a:lnTo>
                      <a:pt x="77" y="267"/>
                    </a:lnTo>
                    <a:lnTo>
                      <a:pt x="158" y="267"/>
                    </a:lnTo>
                    <a:lnTo>
                      <a:pt x="187" y="247"/>
                    </a:lnTo>
                    <a:lnTo>
                      <a:pt x="181" y="238"/>
                    </a:lnTo>
                    <a:lnTo>
                      <a:pt x="65" y="238"/>
                    </a:lnTo>
                    <a:lnTo>
                      <a:pt x="43" y="231"/>
                    </a:lnTo>
                    <a:lnTo>
                      <a:pt x="19" y="202"/>
                    </a:lnTo>
                    <a:lnTo>
                      <a:pt x="2" y="154"/>
                    </a:lnTo>
                    <a:close/>
                  </a:path>
                </a:pathLst>
              </a:custGeom>
              <a:solidFill>
                <a:srgbClr val="EA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15" name="Freeform 146"/>
              <p:cNvSpPr>
                <a:spLocks/>
              </p:cNvSpPr>
              <p:nvPr/>
            </p:nvSpPr>
            <p:spPr bwMode="auto">
              <a:xfrm>
                <a:off x="1757" y="1111"/>
                <a:ext cx="188" cy="267"/>
              </a:xfrm>
              <a:custGeom>
                <a:avLst/>
                <a:gdLst>
                  <a:gd name="T0" fmla="+- 0 1834 1757"/>
                  <a:gd name="T1" fmla="*/ T0 w 188"/>
                  <a:gd name="T2" fmla="+- 0 1111 1111"/>
                  <a:gd name="T3" fmla="*/ 1111 h 267"/>
                  <a:gd name="T4" fmla="+- 0 1817 1757"/>
                  <a:gd name="T5" fmla="*/ T4 w 188"/>
                  <a:gd name="T6" fmla="+- 0 1118 1111"/>
                  <a:gd name="T7" fmla="*/ 1118 h 267"/>
                  <a:gd name="T8" fmla="+- 0 1848 1757"/>
                  <a:gd name="T9" fmla="*/ T8 w 188"/>
                  <a:gd name="T10" fmla="+- 0 1147 1111"/>
                  <a:gd name="T11" fmla="*/ 1147 h 267"/>
                  <a:gd name="T12" fmla="+- 0 1860 1757"/>
                  <a:gd name="T13" fmla="*/ T12 w 188"/>
                  <a:gd name="T14" fmla="+- 0 1188 1111"/>
                  <a:gd name="T15" fmla="*/ 1188 h 267"/>
                  <a:gd name="T16" fmla="+- 0 1870 1757"/>
                  <a:gd name="T17" fmla="*/ T16 w 188"/>
                  <a:gd name="T18" fmla="+- 0 1248 1111"/>
                  <a:gd name="T19" fmla="*/ 1248 h 267"/>
                  <a:gd name="T20" fmla="+- 0 1877 1757"/>
                  <a:gd name="T21" fmla="*/ T20 w 188"/>
                  <a:gd name="T22" fmla="+- 0 1308 1111"/>
                  <a:gd name="T23" fmla="*/ 1308 h 267"/>
                  <a:gd name="T24" fmla="+- 0 1870 1757"/>
                  <a:gd name="T25" fmla="*/ T24 w 188"/>
                  <a:gd name="T26" fmla="+- 0 1330 1111"/>
                  <a:gd name="T27" fmla="*/ 1330 h 267"/>
                  <a:gd name="T28" fmla="+- 0 1855 1757"/>
                  <a:gd name="T29" fmla="*/ T28 w 188"/>
                  <a:gd name="T30" fmla="+- 0 1344 1111"/>
                  <a:gd name="T31" fmla="*/ 1344 h 267"/>
                  <a:gd name="T32" fmla="+- 0 1822 1757"/>
                  <a:gd name="T33" fmla="*/ T32 w 188"/>
                  <a:gd name="T34" fmla="+- 0 1349 1111"/>
                  <a:gd name="T35" fmla="*/ 1349 h 267"/>
                  <a:gd name="T36" fmla="+- 0 1938 1757"/>
                  <a:gd name="T37" fmla="*/ T36 w 188"/>
                  <a:gd name="T38" fmla="+- 0 1349 1111"/>
                  <a:gd name="T39" fmla="*/ 1349 h 267"/>
                  <a:gd name="T40" fmla="+- 0 1896 1757"/>
                  <a:gd name="T41" fmla="*/ T40 w 188"/>
                  <a:gd name="T42" fmla="+- 0 1282 1111"/>
                  <a:gd name="T43" fmla="*/ 1282 h 267"/>
                  <a:gd name="T44" fmla="+- 0 1877 1757"/>
                  <a:gd name="T45" fmla="*/ T44 w 188"/>
                  <a:gd name="T46" fmla="+- 0 1198 1111"/>
                  <a:gd name="T47" fmla="*/ 1198 h 267"/>
                  <a:gd name="T48" fmla="+- 0 1915 1757"/>
                  <a:gd name="T49" fmla="*/ T48 w 188"/>
                  <a:gd name="T50" fmla="+- 0 1178 1111"/>
                  <a:gd name="T51" fmla="*/ 1178 h 267"/>
                  <a:gd name="T52" fmla="+- 0 1889 1757"/>
                  <a:gd name="T53" fmla="*/ T52 w 188"/>
                  <a:gd name="T54" fmla="+- 0 1130 1111"/>
                  <a:gd name="T55" fmla="*/ 1130 h 267"/>
                  <a:gd name="T56" fmla="+- 0 1834 1757"/>
                  <a:gd name="T57" fmla="*/ T56 w 188"/>
                  <a:gd name="T58" fmla="+- 0 1111 1111"/>
                  <a:gd name="T59" fmla="*/ 1111 h 2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188" h="267">
                    <a:moveTo>
                      <a:pt x="77" y="0"/>
                    </a:moveTo>
                    <a:lnTo>
                      <a:pt x="60" y="7"/>
                    </a:lnTo>
                    <a:lnTo>
                      <a:pt x="91" y="36"/>
                    </a:lnTo>
                    <a:lnTo>
                      <a:pt x="103" y="77"/>
                    </a:lnTo>
                    <a:lnTo>
                      <a:pt x="113" y="137"/>
                    </a:lnTo>
                    <a:lnTo>
                      <a:pt x="120" y="197"/>
                    </a:lnTo>
                    <a:lnTo>
                      <a:pt x="113" y="219"/>
                    </a:lnTo>
                    <a:lnTo>
                      <a:pt x="98" y="233"/>
                    </a:lnTo>
                    <a:lnTo>
                      <a:pt x="65" y="238"/>
                    </a:lnTo>
                    <a:lnTo>
                      <a:pt x="181" y="238"/>
                    </a:lnTo>
                    <a:lnTo>
                      <a:pt x="139" y="171"/>
                    </a:lnTo>
                    <a:lnTo>
                      <a:pt x="120" y="87"/>
                    </a:lnTo>
                    <a:lnTo>
                      <a:pt x="158" y="67"/>
                    </a:lnTo>
                    <a:lnTo>
                      <a:pt x="132" y="19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EA7F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96" name="Group 141"/>
            <p:cNvGrpSpPr>
              <a:grpSpLocks/>
            </p:cNvGrpSpPr>
            <p:nvPr/>
          </p:nvGrpSpPr>
          <p:grpSpPr bwMode="auto">
            <a:xfrm>
              <a:off x="1728" y="1097"/>
              <a:ext cx="224" cy="298"/>
              <a:chOff x="1728" y="1097"/>
              <a:chExt cx="224" cy="298"/>
            </a:xfrm>
          </p:grpSpPr>
          <p:sp>
            <p:nvSpPr>
              <p:cNvPr id="3111" name="Freeform 144"/>
              <p:cNvSpPr>
                <a:spLocks/>
              </p:cNvSpPr>
              <p:nvPr/>
            </p:nvSpPr>
            <p:spPr bwMode="auto">
              <a:xfrm>
                <a:off x="1728" y="1097"/>
                <a:ext cx="224" cy="298"/>
              </a:xfrm>
              <a:custGeom>
                <a:avLst/>
                <a:gdLst>
                  <a:gd name="T0" fmla="+- 0 1800 1728"/>
                  <a:gd name="T1" fmla="*/ T0 w 224"/>
                  <a:gd name="T2" fmla="+- 0 1097 1097"/>
                  <a:gd name="T3" fmla="*/ 1097 h 298"/>
                  <a:gd name="T4" fmla="+- 0 1783 1728"/>
                  <a:gd name="T5" fmla="*/ T4 w 224"/>
                  <a:gd name="T6" fmla="+- 0 1102 1097"/>
                  <a:gd name="T7" fmla="*/ 1102 h 298"/>
                  <a:gd name="T8" fmla="+- 0 1766 1728"/>
                  <a:gd name="T9" fmla="*/ T8 w 224"/>
                  <a:gd name="T10" fmla="+- 0 1114 1097"/>
                  <a:gd name="T11" fmla="*/ 1114 h 298"/>
                  <a:gd name="T12" fmla="+- 0 1747 1728"/>
                  <a:gd name="T13" fmla="*/ T12 w 224"/>
                  <a:gd name="T14" fmla="+- 0 1130 1097"/>
                  <a:gd name="T15" fmla="*/ 1130 h 298"/>
                  <a:gd name="T16" fmla="+- 0 1738 1728"/>
                  <a:gd name="T17" fmla="*/ T16 w 224"/>
                  <a:gd name="T18" fmla="+- 0 1147 1097"/>
                  <a:gd name="T19" fmla="*/ 1147 h 298"/>
                  <a:gd name="T20" fmla="+- 0 1728 1728"/>
                  <a:gd name="T21" fmla="*/ T20 w 224"/>
                  <a:gd name="T22" fmla="+- 0 1162 1097"/>
                  <a:gd name="T23" fmla="*/ 1162 h 298"/>
                  <a:gd name="T24" fmla="+- 0 1730 1728"/>
                  <a:gd name="T25" fmla="*/ T24 w 224"/>
                  <a:gd name="T26" fmla="+- 0 1272 1097"/>
                  <a:gd name="T27" fmla="*/ 1272 h 298"/>
                  <a:gd name="T28" fmla="+- 0 1733 1728"/>
                  <a:gd name="T29" fmla="*/ T28 w 224"/>
                  <a:gd name="T30" fmla="+- 0 1313 1097"/>
                  <a:gd name="T31" fmla="*/ 1313 h 298"/>
                  <a:gd name="T32" fmla="+- 0 1738 1728"/>
                  <a:gd name="T33" fmla="*/ T32 w 224"/>
                  <a:gd name="T34" fmla="+- 0 1334 1097"/>
                  <a:gd name="T35" fmla="*/ 1334 h 298"/>
                  <a:gd name="T36" fmla="+- 0 1747 1728"/>
                  <a:gd name="T37" fmla="*/ T36 w 224"/>
                  <a:gd name="T38" fmla="+- 0 1349 1097"/>
                  <a:gd name="T39" fmla="*/ 1349 h 298"/>
                  <a:gd name="T40" fmla="+- 0 1757 1728"/>
                  <a:gd name="T41" fmla="*/ T40 w 224"/>
                  <a:gd name="T42" fmla="+- 0 1358 1097"/>
                  <a:gd name="T43" fmla="*/ 1358 h 298"/>
                  <a:gd name="T44" fmla="+- 0 1778 1728"/>
                  <a:gd name="T45" fmla="*/ T44 w 224"/>
                  <a:gd name="T46" fmla="+- 0 1375 1097"/>
                  <a:gd name="T47" fmla="*/ 1375 h 298"/>
                  <a:gd name="T48" fmla="+- 0 1800 1728"/>
                  <a:gd name="T49" fmla="*/ T48 w 224"/>
                  <a:gd name="T50" fmla="+- 0 1385 1097"/>
                  <a:gd name="T51" fmla="*/ 1385 h 298"/>
                  <a:gd name="T52" fmla="+- 0 1836 1728"/>
                  <a:gd name="T53" fmla="*/ T52 w 224"/>
                  <a:gd name="T54" fmla="+- 0 1394 1097"/>
                  <a:gd name="T55" fmla="*/ 1394 h 298"/>
                  <a:gd name="T56" fmla="+- 0 1872 1728"/>
                  <a:gd name="T57" fmla="*/ T56 w 224"/>
                  <a:gd name="T58" fmla="+- 0 1392 1097"/>
                  <a:gd name="T59" fmla="*/ 1392 h 298"/>
                  <a:gd name="T60" fmla="+- 0 1898 1728"/>
                  <a:gd name="T61" fmla="*/ T60 w 224"/>
                  <a:gd name="T62" fmla="+- 0 1390 1097"/>
                  <a:gd name="T63" fmla="*/ 1390 h 298"/>
                  <a:gd name="T64" fmla="+- 0 1918 1728"/>
                  <a:gd name="T65" fmla="*/ T64 w 224"/>
                  <a:gd name="T66" fmla="+- 0 1385 1097"/>
                  <a:gd name="T67" fmla="*/ 1385 h 298"/>
                  <a:gd name="T68" fmla="+- 0 1934 1728"/>
                  <a:gd name="T69" fmla="*/ T68 w 224"/>
                  <a:gd name="T70" fmla="+- 0 1378 1097"/>
                  <a:gd name="T71" fmla="*/ 1378 h 298"/>
                  <a:gd name="T72" fmla="+- 0 1951 1728"/>
                  <a:gd name="T73" fmla="*/ T72 w 224"/>
                  <a:gd name="T74" fmla="+- 0 1375 1097"/>
                  <a:gd name="T75" fmla="*/ 1375 h 298"/>
                  <a:gd name="T76" fmla="+- 0 1822 1728"/>
                  <a:gd name="T77" fmla="*/ T76 w 224"/>
                  <a:gd name="T78" fmla="+- 0 1358 1097"/>
                  <a:gd name="T79" fmla="*/ 1358 h 298"/>
                  <a:gd name="T80" fmla="+- 0 1802 1728"/>
                  <a:gd name="T81" fmla="*/ T80 w 224"/>
                  <a:gd name="T82" fmla="+- 0 1349 1097"/>
                  <a:gd name="T83" fmla="*/ 1349 h 298"/>
                  <a:gd name="T84" fmla="+- 0 1781 1728"/>
                  <a:gd name="T85" fmla="*/ T84 w 224"/>
                  <a:gd name="T86" fmla="+- 0 1322 1097"/>
                  <a:gd name="T87" fmla="*/ 1322 h 298"/>
                  <a:gd name="T88" fmla="+- 0 1769 1728"/>
                  <a:gd name="T89" fmla="*/ T88 w 224"/>
                  <a:gd name="T90" fmla="+- 0 1306 1097"/>
                  <a:gd name="T91" fmla="*/ 1306 h 298"/>
                  <a:gd name="T92" fmla="+- 0 1764 1728"/>
                  <a:gd name="T93" fmla="*/ T92 w 224"/>
                  <a:gd name="T94" fmla="+- 0 1277 1097"/>
                  <a:gd name="T95" fmla="*/ 1277 h 298"/>
                  <a:gd name="T96" fmla="+- 0 1762 1728"/>
                  <a:gd name="T97" fmla="*/ T96 w 224"/>
                  <a:gd name="T98" fmla="+- 0 1253 1097"/>
                  <a:gd name="T99" fmla="*/ 1253 h 298"/>
                  <a:gd name="T100" fmla="+- 0 1759 1728"/>
                  <a:gd name="T101" fmla="*/ T100 w 224"/>
                  <a:gd name="T102" fmla="+- 0 1222 1097"/>
                  <a:gd name="T103" fmla="*/ 1222 h 298"/>
                  <a:gd name="T104" fmla="+- 0 1762 1728"/>
                  <a:gd name="T105" fmla="*/ T104 w 224"/>
                  <a:gd name="T106" fmla="+- 0 1186 1097"/>
                  <a:gd name="T107" fmla="*/ 1186 h 298"/>
                  <a:gd name="T108" fmla="+- 0 1764 1728"/>
                  <a:gd name="T109" fmla="*/ T108 w 224"/>
                  <a:gd name="T110" fmla="+- 0 1166 1097"/>
                  <a:gd name="T111" fmla="*/ 1166 h 298"/>
                  <a:gd name="T112" fmla="+- 0 1771 1728"/>
                  <a:gd name="T113" fmla="*/ T112 w 224"/>
                  <a:gd name="T114" fmla="+- 0 1152 1097"/>
                  <a:gd name="T115" fmla="*/ 1152 h 298"/>
                  <a:gd name="T116" fmla="+- 0 1778 1728"/>
                  <a:gd name="T117" fmla="*/ T116 w 224"/>
                  <a:gd name="T118" fmla="+- 0 1138 1097"/>
                  <a:gd name="T119" fmla="*/ 1138 h 298"/>
                  <a:gd name="T120" fmla="+- 0 1790 1728"/>
                  <a:gd name="T121" fmla="*/ T120 w 224"/>
                  <a:gd name="T122" fmla="+- 0 1128 1097"/>
                  <a:gd name="T123" fmla="*/ 1128 h 298"/>
                  <a:gd name="T124" fmla="+- 0 1802 1728"/>
                  <a:gd name="T125" fmla="*/ T124 w 224"/>
                  <a:gd name="T126" fmla="+- 0 1123 1097"/>
                  <a:gd name="T127" fmla="*/ 1123 h 298"/>
                  <a:gd name="T128" fmla="+- 0 1894 1728"/>
                  <a:gd name="T129" fmla="*/ T128 w 224"/>
                  <a:gd name="T130" fmla="+- 0 1121 1097"/>
                  <a:gd name="T131" fmla="*/ 1121 h 298"/>
                  <a:gd name="T132" fmla="+- 0 1872 1728"/>
                  <a:gd name="T133" fmla="*/ T132 w 224"/>
                  <a:gd name="T134" fmla="+- 0 1109 1097"/>
                  <a:gd name="T135" fmla="*/ 1109 h 298"/>
                  <a:gd name="T136" fmla="+- 0 1855 1728"/>
                  <a:gd name="T137" fmla="*/ T136 w 224"/>
                  <a:gd name="T138" fmla="+- 0 1102 1097"/>
                  <a:gd name="T139" fmla="*/ 1102 h 2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</a:cxnLst>
                <a:rect l="0" t="0" r="r" b="b"/>
                <a:pathLst>
                  <a:path w="224" h="298">
                    <a:moveTo>
                      <a:pt x="118" y="0"/>
                    </a:moveTo>
                    <a:lnTo>
                      <a:pt x="72" y="0"/>
                    </a:lnTo>
                    <a:lnTo>
                      <a:pt x="62" y="5"/>
                    </a:lnTo>
                    <a:lnTo>
                      <a:pt x="55" y="5"/>
                    </a:lnTo>
                    <a:lnTo>
                      <a:pt x="41" y="12"/>
                    </a:lnTo>
                    <a:lnTo>
                      <a:pt x="38" y="17"/>
                    </a:lnTo>
                    <a:lnTo>
                      <a:pt x="29" y="24"/>
                    </a:lnTo>
                    <a:lnTo>
                      <a:pt x="19" y="33"/>
                    </a:lnTo>
                    <a:lnTo>
                      <a:pt x="14" y="41"/>
                    </a:lnTo>
                    <a:lnTo>
                      <a:pt x="10" y="50"/>
                    </a:lnTo>
                    <a:lnTo>
                      <a:pt x="10" y="55"/>
                    </a:lnTo>
                    <a:lnTo>
                      <a:pt x="0" y="65"/>
                    </a:lnTo>
                    <a:lnTo>
                      <a:pt x="0" y="168"/>
                    </a:lnTo>
                    <a:lnTo>
                      <a:pt x="2" y="175"/>
                    </a:lnTo>
                    <a:lnTo>
                      <a:pt x="2" y="204"/>
                    </a:lnTo>
                    <a:lnTo>
                      <a:pt x="5" y="216"/>
                    </a:lnTo>
                    <a:lnTo>
                      <a:pt x="10" y="230"/>
                    </a:lnTo>
                    <a:lnTo>
                      <a:pt x="10" y="237"/>
                    </a:lnTo>
                    <a:lnTo>
                      <a:pt x="14" y="247"/>
                    </a:lnTo>
                    <a:lnTo>
                      <a:pt x="19" y="252"/>
                    </a:lnTo>
                    <a:lnTo>
                      <a:pt x="24" y="259"/>
                    </a:lnTo>
                    <a:lnTo>
                      <a:pt x="29" y="261"/>
                    </a:lnTo>
                    <a:lnTo>
                      <a:pt x="41" y="273"/>
                    </a:lnTo>
                    <a:lnTo>
                      <a:pt x="50" y="278"/>
                    </a:lnTo>
                    <a:lnTo>
                      <a:pt x="60" y="285"/>
                    </a:lnTo>
                    <a:lnTo>
                      <a:pt x="72" y="288"/>
                    </a:lnTo>
                    <a:lnTo>
                      <a:pt x="84" y="293"/>
                    </a:lnTo>
                    <a:lnTo>
                      <a:pt x="108" y="297"/>
                    </a:lnTo>
                    <a:lnTo>
                      <a:pt x="132" y="297"/>
                    </a:lnTo>
                    <a:lnTo>
                      <a:pt x="144" y="295"/>
                    </a:lnTo>
                    <a:lnTo>
                      <a:pt x="156" y="295"/>
                    </a:lnTo>
                    <a:lnTo>
                      <a:pt x="170" y="293"/>
                    </a:lnTo>
                    <a:lnTo>
                      <a:pt x="178" y="288"/>
                    </a:lnTo>
                    <a:lnTo>
                      <a:pt x="190" y="288"/>
                    </a:lnTo>
                    <a:lnTo>
                      <a:pt x="197" y="285"/>
                    </a:lnTo>
                    <a:lnTo>
                      <a:pt x="206" y="281"/>
                    </a:lnTo>
                    <a:lnTo>
                      <a:pt x="216" y="278"/>
                    </a:lnTo>
                    <a:lnTo>
                      <a:pt x="223" y="278"/>
                    </a:lnTo>
                    <a:lnTo>
                      <a:pt x="208" y="261"/>
                    </a:lnTo>
                    <a:lnTo>
                      <a:pt x="94" y="261"/>
                    </a:lnTo>
                    <a:lnTo>
                      <a:pt x="84" y="254"/>
                    </a:lnTo>
                    <a:lnTo>
                      <a:pt x="74" y="252"/>
                    </a:lnTo>
                    <a:lnTo>
                      <a:pt x="67" y="247"/>
                    </a:lnTo>
                    <a:lnTo>
                      <a:pt x="53" y="225"/>
                    </a:lnTo>
                    <a:lnTo>
                      <a:pt x="43" y="216"/>
                    </a:lnTo>
                    <a:lnTo>
                      <a:pt x="41" y="209"/>
                    </a:lnTo>
                    <a:lnTo>
                      <a:pt x="41" y="194"/>
                    </a:lnTo>
                    <a:lnTo>
                      <a:pt x="36" y="180"/>
                    </a:lnTo>
                    <a:lnTo>
                      <a:pt x="36" y="165"/>
                    </a:lnTo>
                    <a:lnTo>
                      <a:pt x="34" y="156"/>
                    </a:lnTo>
                    <a:lnTo>
                      <a:pt x="34" y="129"/>
                    </a:lnTo>
                    <a:lnTo>
                      <a:pt x="31" y="125"/>
                    </a:lnTo>
                    <a:lnTo>
                      <a:pt x="31" y="98"/>
                    </a:lnTo>
                    <a:lnTo>
                      <a:pt x="34" y="89"/>
                    </a:lnTo>
                    <a:lnTo>
                      <a:pt x="34" y="79"/>
                    </a:lnTo>
                    <a:lnTo>
                      <a:pt x="36" y="69"/>
                    </a:lnTo>
                    <a:lnTo>
                      <a:pt x="41" y="62"/>
                    </a:lnTo>
                    <a:lnTo>
                      <a:pt x="43" y="55"/>
                    </a:lnTo>
                    <a:lnTo>
                      <a:pt x="46" y="45"/>
                    </a:lnTo>
                    <a:lnTo>
                      <a:pt x="50" y="41"/>
                    </a:lnTo>
                    <a:lnTo>
                      <a:pt x="55" y="33"/>
                    </a:lnTo>
                    <a:lnTo>
                      <a:pt x="62" y="31"/>
                    </a:lnTo>
                    <a:lnTo>
                      <a:pt x="67" y="26"/>
                    </a:lnTo>
                    <a:lnTo>
                      <a:pt x="74" y="26"/>
                    </a:lnTo>
                    <a:lnTo>
                      <a:pt x="84" y="24"/>
                    </a:lnTo>
                    <a:lnTo>
                      <a:pt x="166" y="24"/>
                    </a:lnTo>
                    <a:lnTo>
                      <a:pt x="163" y="21"/>
                    </a:lnTo>
                    <a:lnTo>
                      <a:pt x="144" y="12"/>
                    </a:lnTo>
                    <a:lnTo>
                      <a:pt x="137" y="7"/>
                    </a:lnTo>
                    <a:lnTo>
                      <a:pt x="127" y="5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12" name="Freeform 143"/>
              <p:cNvSpPr>
                <a:spLocks/>
              </p:cNvSpPr>
              <p:nvPr/>
            </p:nvSpPr>
            <p:spPr bwMode="auto">
              <a:xfrm>
                <a:off x="1728" y="1097"/>
                <a:ext cx="224" cy="298"/>
              </a:xfrm>
              <a:custGeom>
                <a:avLst/>
                <a:gdLst>
                  <a:gd name="T0" fmla="+- 0 1925 1728"/>
                  <a:gd name="T1" fmla="*/ T0 w 224"/>
                  <a:gd name="T2" fmla="+- 0 1346 1097"/>
                  <a:gd name="T3" fmla="*/ 1346 h 298"/>
                  <a:gd name="T4" fmla="+- 0 1910 1728"/>
                  <a:gd name="T5" fmla="*/ T4 w 224"/>
                  <a:gd name="T6" fmla="+- 0 1351 1097"/>
                  <a:gd name="T7" fmla="*/ 1351 h 298"/>
                  <a:gd name="T8" fmla="+- 0 1898 1728"/>
                  <a:gd name="T9" fmla="*/ T8 w 224"/>
                  <a:gd name="T10" fmla="+- 0 1356 1097"/>
                  <a:gd name="T11" fmla="*/ 1356 h 298"/>
                  <a:gd name="T12" fmla="+- 0 1882 1728"/>
                  <a:gd name="T13" fmla="*/ T12 w 224"/>
                  <a:gd name="T14" fmla="+- 0 1358 1097"/>
                  <a:gd name="T15" fmla="*/ 1358 h 298"/>
                  <a:gd name="T16" fmla="+- 0 1936 1728"/>
                  <a:gd name="T17" fmla="*/ T16 w 224"/>
                  <a:gd name="T18" fmla="+- 0 1358 1097"/>
                  <a:gd name="T19" fmla="*/ 1358 h 298"/>
                  <a:gd name="T20" fmla="+- 0 1925 1728"/>
                  <a:gd name="T21" fmla="*/ T20 w 224"/>
                  <a:gd name="T22" fmla="+- 0 1346 1097"/>
                  <a:gd name="T23" fmla="*/ 1346 h 2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24" h="298">
                    <a:moveTo>
                      <a:pt x="197" y="249"/>
                    </a:moveTo>
                    <a:lnTo>
                      <a:pt x="182" y="254"/>
                    </a:lnTo>
                    <a:lnTo>
                      <a:pt x="170" y="259"/>
                    </a:lnTo>
                    <a:lnTo>
                      <a:pt x="154" y="261"/>
                    </a:lnTo>
                    <a:lnTo>
                      <a:pt x="208" y="261"/>
                    </a:lnTo>
                    <a:lnTo>
                      <a:pt x="197" y="2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13" name="Freeform 142"/>
              <p:cNvSpPr>
                <a:spLocks/>
              </p:cNvSpPr>
              <p:nvPr/>
            </p:nvSpPr>
            <p:spPr bwMode="auto">
              <a:xfrm>
                <a:off x="1728" y="1097"/>
                <a:ext cx="224" cy="298"/>
              </a:xfrm>
              <a:custGeom>
                <a:avLst/>
                <a:gdLst>
                  <a:gd name="T0" fmla="+- 0 1894 1728"/>
                  <a:gd name="T1" fmla="*/ T0 w 224"/>
                  <a:gd name="T2" fmla="+- 0 1121 1097"/>
                  <a:gd name="T3" fmla="*/ 1121 h 298"/>
                  <a:gd name="T4" fmla="+- 0 1812 1728"/>
                  <a:gd name="T5" fmla="*/ T4 w 224"/>
                  <a:gd name="T6" fmla="+- 0 1121 1097"/>
                  <a:gd name="T7" fmla="*/ 1121 h 298"/>
                  <a:gd name="T8" fmla="+- 0 1822 1728"/>
                  <a:gd name="T9" fmla="*/ T8 w 224"/>
                  <a:gd name="T10" fmla="+- 0 1123 1097"/>
                  <a:gd name="T11" fmla="*/ 1123 h 298"/>
                  <a:gd name="T12" fmla="+- 0 1829 1728"/>
                  <a:gd name="T13" fmla="*/ T12 w 224"/>
                  <a:gd name="T14" fmla="+- 0 1123 1097"/>
                  <a:gd name="T15" fmla="*/ 1123 h 298"/>
                  <a:gd name="T16" fmla="+- 0 1838 1728"/>
                  <a:gd name="T17" fmla="*/ T16 w 224"/>
                  <a:gd name="T18" fmla="+- 0 1126 1097"/>
                  <a:gd name="T19" fmla="*/ 1126 h 298"/>
                  <a:gd name="T20" fmla="+- 0 1846 1728"/>
                  <a:gd name="T21" fmla="*/ T20 w 224"/>
                  <a:gd name="T22" fmla="+- 0 1128 1097"/>
                  <a:gd name="T23" fmla="*/ 1128 h 298"/>
                  <a:gd name="T24" fmla="+- 0 1855 1728"/>
                  <a:gd name="T25" fmla="*/ T24 w 224"/>
                  <a:gd name="T26" fmla="+- 0 1133 1097"/>
                  <a:gd name="T27" fmla="*/ 1133 h 298"/>
                  <a:gd name="T28" fmla="+- 0 1860 1728"/>
                  <a:gd name="T29" fmla="*/ T28 w 224"/>
                  <a:gd name="T30" fmla="+- 0 1138 1097"/>
                  <a:gd name="T31" fmla="*/ 1138 h 298"/>
                  <a:gd name="T32" fmla="+- 0 1867 1728"/>
                  <a:gd name="T33" fmla="*/ T32 w 224"/>
                  <a:gd name="T34" fmla="+- 0 1142 1097"/>
                  <a:gd name="T35" fmla="*/ 1142 h 298"/>
                  <a:gd name="T36" fmla="+- 0 1872 1728"/>
                  <a:gd name="T37" fmla="*/ T36 w 224"/>
                  <a:gd name="T38" fmla="+- 0 1147 1097"/>
                  <a:gd name="T39" fmla="*/ 1147 h 298"/>
                  <a:gd name="T40" fmla="+- 0 1877 1728"/>
                  <a:gd name="T41" fmla="*/ T40 w 224"/>
                  <a:gd name="T42" fmla="+- 0 1154 1097"/>
                  <a:gd name="T43" fmla="*/ 1154 h 298"/>
                  <a:gd name="T44" fmla="+- 0 1882 1728"/>
                  <a:gd name="T45" fmla="*/ T44 w 224"/>
                  <a:gd name="T46" fmla="+- 0 1159 1097"/>
                  <a:gd name="T47" fmla="*/ 1159 h 298"/>
                  <a:gd name="T48" fmla="+- 0 1889 1728"/>
                  <a:gd name="T49" fmla="*/ T48 w 224"/>
                  <a:gd name="T50" fmla="+- 0 1174 1097"/>
                  <a:gd name="T51" fmla="*/ 1174 h 298"/>
                  <a:gd name="T52" fmla="+- 0 1891 1728"/>
                  <a:gd name="T53" fmla="*/ T52 w 224"/>
                  <a:gd name="T54" fmla="+- 0 1181 1097"/>
                  <a:gd name="T55" fmla="*/ 1181 h 298"/>
                  <a:gd name="T56" fmla="+- 0 1894 1728"/>
                  <a:gd name="T57" fmla="*/ T56 w 224"/>
                  <a:gd name="T58" fmla="+- 0 1186 1097"/>
                  <a:gd name="T59" fmla="*/ 1186 h 298"/>
                  <a:gd name="T60" fmla="+- 0 1927 1728"/>
                  <a:gd name="T61" fmla="*/ T60 w 224"/>
                  <a:gd name="T62" fmla="+- 0 1169 1097"/>
                  <a:gd name="T63" fmla="*/ 1169 h 298"/>
                  <a:gd name="T64" fmla="+- 0 1922 1728"/>
                  <a:gd name="T65" fmla="*/ T64 w 224"/>
                  <a:gd name="T66" fmla="+- 0 1162 1097"/>
                  <a:gd name="T67" fmla="*/ 1162 h 298"/>
                  <a:gd name="T68" fmla="+- 0 1922 1728"/>
                  <a:gd name="T69" fmla="*/ T68 w 224"/>
                  <a:gd name="T70" fmla="+- 0 1154 1097"/>
                  <a:gd name="T71" fmla="*/ 1154 h 298"/>
                  <a:gd name="T72" fmla="+- 0 1920 1728"/>
                  <a:gd name="T73" fmla="*/ T72 w 224"/>
                  <a:gd name="T74" fmla="+- 0 1150 1097"/>
                  <a:gd name="T75" fmla="*/ 1150 h 298"/>
                  <a:gd name="T76" fmla="+- 0 1915 1728"/>
                  <a:gd name="T77" fmla="*/ T76 w 224"/>
                  <a:gd name="T78" fmla="+- 0 1145 1097"/>
                  <a:gd name="T79" fmla="*/ 1145 h 298"/>
                  <a:gd name="T80" fmla="+- 0 1908 1728"/>
                  <a:gd name="T81" fmla="*/ T80 w 224"/>
                  <a:gd name="T82" fmla="+- 0 1133 1097"/>
                  <a:gd name="T83" fmla="*/ 1133 h 298"/>
                  <a:gd name="T84" fmla="+- 0 1901 1728"/>
                  <a:gd name="T85" fmla="*/ T84 w 224"/>
                  <a:gd name="T86" fmla="+- 0 1126 1097"/>
                  <a:gd name="T87" fmla="*/ 1126 h 298"/>
                  <a:gd name="T88" fmla="+- 0 1894 1728"/>
                  <a:gd name="T89" fmla="*/ T88 w 224"/>
                  <a:gd name="T90" fmla="+- 0 1121 1097"/>
                  <a:gd name="T91" fmla="*/ 1121 h 29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</a:cxnLst>
                <a:rect l="0" t="0" r="r" b="b"/>
                <a:pathLst>
                  <a:path w="224" h="298">
                    <a:moveTo>
                      <a:pt x="166" y="24"/>
                    </a:moveTo>
                    <a:lnTo>
                      <a:pt x="84" y="24"/>
                    </a:lnTo>
                    <a:lnTo>
                      <a:pt x="94" y="26"/>
                    </a:lnTo>
                    <a:lnTo>
                      <a:pt x="101" y="26"/>
                    </a:lnTo>
                    <a:lnTo>
                      <a:pt x="110" y="29"/>
                    </a:lnTo>
                    <a:lnTo>
                      <a:pt x="118" y="31"/>
                    </a:lnTo>
                    <a:lnTo>
                      <a:pt x="127" y="36"/>
                    </a:lnTo>
                    <a:lnTo>
                      <a:pt x="132" y="41"/>
                    </a:lnTo>
                    <a:lnTo>
                      <a:pt x="139" y="45"/>
                    </a:lnTo>
                    <a:lnTo>
                      <a:pt x="144" y="50"/>
                    </a:lnTo>
                    <a:lnTo>
                      <a:pt x="149" y="57"/>
                    </a:lnTo>
                    <a:lnTo>
                      <a:pt x="154" y="62"/>
                    </a:lnTo>
                    <a:lnTo>
                      <a:pt x="161" y="77"/>
                    </a:lnTo>
                    <a:lnTo>
                      <a:pt x="163" y="84"/>
                    </a:lnTo>
                    <a:lnTo>
                      <a:pt x="166" y="89"/>
                    </a:lnTo>
                    <a:lnTo>
                      <a:pt x="199" y="72"/>
                    </a:lnTo>
                    <a:lnTo>
                      <a:pt x="194" y="65"/>
                    </a:lnTo>
                    <a:lnTo>
                      <a:pt x="194" y="57"/>
                    </a:lnTo>
                    <a:lnTo>
                      <a:pt x="192" y="53"/>
                    </a:lnTo>
                    <a:lnTo>
                      <a:pt x="187" y="48"/>
                    </a:lnTo>
                    <a:lnTo>
                      <a:pt x="180" y="36"/>
                    </a:lnTo>
                    <a:lnTo>
                      <a:pt x="173" y="29"/>
                    </a:lnTo>
                    <a:lnTo>
                      <a:pt x="166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97" name="Group 138"/>
            <p:cNvGrpSpPr>
              <a:grpSpLocks/>
            </p:cNvGrpSpPr>
            <p:nvPr/>
          </p:nvGrpSpPr>
          <p:grpSpPr bwMode="auto">
            <a:xfrm>
              <a:off x="1862" y="1174"/>
              <a:ext cx="389" cy="262"/>
              <a:chOff x="1862" y="1174"/>
              <a:chExt cx="389" cy="262"/>
            </a:xfrm>
          </p:grpSpPr>
          <p:sp>
            <p:nvSpPr>
              <p:cNvPr id="3109" name="Freeform 140"/>
              <p:cNvSpPr>
                <a:spLocks/>
              </p:cNvSpPr>
              <p:nvPr/>
            </p:nvSpPr>
            <p:spPr bwMode="auto">
              <a:xfrm>
                <a:off x="1862" y="1174"/>
                <a:ext cx="389" cy="262"/>
              </a:xfrm>
              <a:custGeom>
                <a:avLst/>
                <a:gdLst>
                  <a:gd name="T0" fmla="+- 0 1894 1862"/>
                  <a:gd name="T1" fmla="*/ T0 w 389"/>
                  <a:gd name="T2" fmla="+- 0 1176 1174"/>
                  <a:gd name="T3" fmla="*/ 1176 h 262"/>
                  <a:gd name="T4" fmla="+- 0 1862 1862"/>
                  <a:gd name="T5" fmla="*/ T4 w 389"/>
                  <a:gd name="T6" fmla="+- 0 1198 1174"/>
                  <a:gd name="T7" fmla="*/ 1198 h 262"/>
                  <a:gd name="T8" fmla="+- 0 1865 1862"/>
                  <a:gd name="T9" fmla="*/ T8 w 389"/>
                  <a:gd name="T10" fmla="+- 0 1210 1174"/>
                  <a:gd name="T11" fmla="*/ 1210 h 262"/>
                  <a:gd name="T12" fmla="+- 0 1867 1862"/>
                  <a:gd name="T13" fmla="*/ T12 w 389"/>
                  <a:gd name="T14" fmla="+- 0 1224 1174"/>
                  <a:gd name="T15" fmla="*/ 1224 h 262"/>
                  <a:gd name="T16" fmla="+- 0 1870 1862"/>
                  <a:gd name="T17" fmla="*/ T16 w 389"/>
                  <a:gd name="T18" fmla="+- 0 1238 1174"/>
                  <a:gd name="T19" fmla="*/ 1238 h 262"/>
                  <a:gd name="T20" fmla="+- 0 1872 1862"/>
                  <a:gd name="T21" fmla="*/ T20 w 389"/>
                  <a:gd name="T22" fmla="+- 0 1253 1174"/>
                  <a:gd name="T23" fmla="*/ 1253 h 262"/>
                  <a:gd name="T24" fmla="+- 0 1877 1862"/>
                  <a:gd name="T25" fmla="*/ T24 w 389"/>
                  <a:gd name="T26" fmla="+- 0 1267 1174"/>
                  <a:gd name="T27" fmla="*/ 1267 h 262"/>
                  <a:gd name="T28" fmla="+- 0 1882 1862"/>
                  <a:gd name="T29" fmla="*/ T28 w 389"/>
                  <a:gd name="T30" fmla="+- 0 1279 1174"/>
                  <a:gd name="T31" fmla="*/ 1279 h 262"/>
                  <a:gd name="T32" fmla="+- 0 1884 1862"/>
                  <a:gd name="T33" fmla="*/ T32 w 389"/>
                  <a:gd name="T34" fmla="+- 0 1291 1174"/>
                  <a:gd name="T35" fmla="*/ 1291 h 262"/>
                  <a:gd name="T36" fmla="+- 0 1889 1862"/>
                  <a:gd name="T37" fmla="*/ T36 w 389"/>
                  <a:gd name="T38" fmla="+- 0 1308 1174"/>
                  <a:gd name="T39" fmla="*/ 1308 h 262"/>
                  <a:gd name="T40" fmla="+- 0 1894 1862"/>
                  <a:gd name="T41" fmla="*/ T40 w 389"/>
                  <a:gd name="T42" fmla="+- 0 1320 1174"/>
                  <a:gd name="T43" fmla="*/ 1320 h 262"/>
                  <a:gd name="T44" fmla="+- 0 1901 1862"/>
                  <a:gd name="T45" fmla="*/ T44 w 389"/>
                  <a:gd name="T46" fmla="+- 0 1337 1174"/>
                  <a:gd name="T47" fmla="*/ 1337 h 262"/>
                  <a:gd name="T48" fmla="+- 0 1910 1862"/>
                  <a:gd name="T49" fmla="*/ T48 w 389"/>
                  <a:gd name="T50" fmla="+- 0 1354 1174"/>
                  <a:gd name="T51" fmla="*/ 1354 h 262"/>
                  <a:gd name="T52" fmla="+- 0 1922 1862"/>
                  <a:gd name="T53" fmla="*/ T52 w 389"/>
                  <a:gd name="T54" fmla="+- 0 1368 1174"/>
                  <a:gd name="T55" fmla="*/ 1368 h 262"/>
                  <a:gd name="T56" fmla="+- 0 1980 1862"/>
                  <a:gd name="T57" fmla="*/ T56 w 389"/>
                  <a:gd name="T58" fmla="+- 0 1418 1174"/>
                  <a:gd name="T59" fmla="*/ 1418 h 262"/>
                  <a:gd name="T60" fmla="+- 0 2006 1862"/>
                  <a:gd name="T61" fmla="*/ T60 w 389"/>
                  <a:gd name="T62" fmla="+- 0 1428 1174"/>
                  <a:gd name="T63" fmla="*/ 1428 h 262"/>
                  <a:gd name="T64" fmla="+- 0 2028 1862"/>
                  <a:gd name="T65" fmla="*/ T64 w 389"/>
                  <a:gd name="T66" fmla="+- 0 1433 1174"/>
                  <a:gd name="T67" fmla="*/ 1433 h 262"/>
                  <a:gd name="T68" fmla="+- 0 2054 1862"/>
                  <a:gd name="T69" fmla="*/ T68 w 389"/>
                  <a:gd name="T70" fmla="+- 0 1435 1174"/>
                  <a:gd name="T71" fmla="*/ 1435 h 262"/>
                  <a:gd name="T72" fmla="+- 0 2117 1862"/>
                  <a:gd name="T73" fmla="*/ T72 w 389"/>
                  <a:gd name="T74" fmla="+- 0 1433 1174"/>
                  <a:gd name="T75" fmla="*/ 1433 h 262"/>
                  <a:gd name="T76" fmla="+- 0 2148 1862"/>
                  <a:gd name="T77" fmla="*/ T76 w 389"/>
                  <a:gd name="T78" fmla="+- 0 1430 1174"/>
                  <a:gd name="T79" fmla="*/ 1430 h 262"/>
                  <a:gd name="T80" fmla="+- 0 2167 1862"/>
                  <a:gd name="T81" fmla="*/ T80 w 389"/>
                  <a:gd name="T82" fmla="+- 0 1428 1174"/>
                  <a:gd name="T83" fmla="*/ 1428 h 262"/>
                  <a:gd name="T84" fmla="+- 0 2186 1862"/>
                  <a:gd name="T85" fmla="*/ T84 w 389"/>
                  <a:gd name="T86" fmla="+- 0 1421 1174"/>
                  <a:gd name="T87" fmla="*/ 1421 h 262"/>
                  <a:gd name="T88" fmla="+- 0 2213 1862"/>
                  <a:gd name="T89" fmla="*/ T88 w 389"/>
                  <a:gd name="T90" fmla="+- 0 1404 1174"/>
                  <a:gd name="T91" fmla="*/ 1404 h 262"/>
                  <a:gd name="T92" fmla="+- 0 2054 1862"/>
                  <a:gd name="T93" fmla="*/ T92 w 389"/>
                  <a:gd name="T94" fmla="+- 0 1399 1174"/>
                  <a:gd name="T95" fmla="*/ 1399 h 262"/>
                  <a:gd name="T96" fmla="+- 0 2030 1862"/>
                  <a:gd name="T97" fmla="*/ T96 w 389"/>
                  <a:gd name="T98" fmla="+- 0 1397 1174"/>
                  <a:gd name="T99" fmla="*/ 1397 h 262"/>
                  <a:gd name="T100" fmla="+- 0 1982 1862"/>
                  <a:gd name="T101" fmla="*/ T100 w 389"/>
                  <a:gd name="T102" fmla="+- 0 1373 1174"/>
                  <a:gd name="T103" fmla="*/ 1373 h 262"/>
                  <a:gd name="T104" fmla="+- 0 1963 1862"/>
                  <a:gd name="T105" fmla="*/ T104 w 389"/>
                  <a:gd name="T106" fmla="+- 0 1351 1174"/>
                  <a:gd name="T107" fmla="*/ 1351 h 262"/>
                  <a:gd name="T108" fmla="+- 0 1944 1862"/>
                  <a:gd name="T109" fmla="*/ T108 w 389"/>
                  <a:gd name="T110" fmla="+- 0 1330 1174"/>
                  <a:gd name="T111" fmla="*/ 1330 h 262"/>
                  <a:gd name="T112" fmla="+- 0 1934 1862"/>
                  <a:gd name="T113" fmla="*/ T112 w 389"/>
                  <a:gd name="T114" fmla="+- 0 1318 1174"/>
                  <a:gd name="T115" fmla="*/ 1318 h 262"/>
                  <a:gd name="T116" fmla="+- 0 1925 1862"/>
                  <a:gd name="T117" fmla="*/ T116 w 389"/>
                  <a:gd name="T118" fmla="+- 0 1301 1174"/>
                  <a:gd name="T119" fmla="*/ 1301 h 262"/>
                  <a:gd name="T120" fmla="+- 0 1913 1862"/>
                  <a:gd name="T121" fmla="*/ T120 w 389"/>
                  <a:gd name="T122" fmla="+- 0 1274 1174"/>
                  <a:gd name="T123" fmla="*/ 1274 h 262"/>
                  <a:gd name="T124" fmla="+- 0 1901 1862"/>
                  <a:gd name="T125" fmla="*/ T124 w 389"/>
                  <a:gd name="T126" fmla="+- 0 1246 1174"/>
                  <a:gd name="T127" fmla="*/ 1246 h 262"/>
                  <a:gd name="T128" fmla="+- 0 1898 1862"/>
                  <a:gd name="T129" fmla="*/ T128 w 389"/>
                  <a:gd name="T130" fmla="+- 0 1231 1174"/>
                  <a:gd name="T131" fmla="*/ 1231 h 262"/>
                  <a:gd name="T132" fmla="+- 0 1896 1862"/>
                  <a:gd name="T133" fmla="*/ T132 w 389"/>
                  <a:gd name="T134" fmla="+- 0 1217 1174"/>
                  <a:gd name="T135" fmla="*/ 1217 h 262"/>
                  <a:gd name="T136" fmla="+- 0 1898 1862"/>
                  <a:gd name="T137" fmla="*/ T136 w 389"/>
                  <a:gd name="T138" fmla="+- 0 1200 1174"/>
                  <a:gd name="T139" fmla="*/ 1200 h 262"/>
                  <a:gd name="T140" fmla="+- 0 1913 1862"/>
                  <a:gd name="T141" fmla="*/ T140 w 389"/>
                  <a:gd name="T142" fmla="+- 0 1195 1174"/>
                  <a:gd name="T143" fmla="*/ 1195 h 262"/>
                  <a:gd name="T144" fmla="+- 0 1937 1862"/>
                  <a:gd name="T145" fmla="*/ T144 w 389"/>
                  <a:gd name="T146" fmla="+- 0 1193 1174"/>
                  <a:gd name="T147" fmla="*/ 1193 h 262"/>
                  <a:gd name="T148" fmla="+- 0 1980 1862"/>
                  <a:gd name="T149" fmla="*/ T148 w 389"/>
                  <a:gd name="T150" fmla="+- 0 1188 1174"/>
                  <a:gd name="T151" fmla="*/ 1188 h 2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</a:cxnLst>
                <a:rect l="0" t="0" r="r" b="b"/>
                <a:pathLst>
                  <a:path w="389" h="262">
                    <a:moveTo>
                      <a:pt x="39" y="0"/>
                    </a:moveTo>
                    <a:lnTo>
                      <a:pt x="32" y="2"/>
                    </a:lnTo>
                    <a:lnTo>
                      <a:pt x="8" y="16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3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5" y="57"/>
                    </a:lnTo>
                    <a:lnTo>
                      <a:pt x="8" y="64"/>
                    </a:lnTo>
                    <a:lnTo>
                      <a:pt x="8" y="72"/>
                    </a:lnTo>
                    <a:lnTo>
                      <a:pt x="10" y="79"/>
                    </a:lnTo>
                    <a:lnTo>
                      <a:pt x="10" y="86"/>
                    </a:lnTo>
                    <a:lnTo>
                      <a:pt x="15" y="93"/>
                    </a:lnTo>
                    <a:lnTo>
                      <a:pt x="15" y="98"/>
                    </a:lnTo>
                    <a:lnTo>
                      <a:pt x="20" y="105"/>
                    </a:lnTo>
                    <a:lnTo>
                      <a:pt x="20" y="110"/>
                    </a:lnTo>
                    <a:lnTo>
                      <a:pt x="22" y="117"/>
                    </a:lnTo>
                    <a:lnTo>
                      <a:pt x="22" y="120"/>
                    </a:lnTo>
                    <a:lnTo>
                      <a:pt x="27" y="134"/>
                    </a:lnTo>
                    <a:lnTo>
                      <a:pt x="29" y="139"/>
                    </a:lnTo>
                    <a:lnTo>
                      <a:pt x="32" y="146"/>
                    </a:lnTo>
                    <a:lnTo>
                      <a:pt x="36" y="156"/>
                    </a:lnTo>
                    <a:lnTo>
                      <a:pt x="39" y="163"/>
                    </a:lnTo>
                    <a:lnTo>
                      <a:pt x="46" y="172"/>
                    </a:lnTo>
                    <a:lnTo>
                      <a:pt x="48" y="180"/>
                    </a:lnTo>
                    <a:lnTo>
                      <a:pt x="56" y="189"/>
                    </a:lnTo>
                    <a:lnTo>
                      <a:pt x="60" y="194"/>
                    </a:lnTo>
                    <a:lnTo>
                      <a:pt x="68" y="204"/>
                    </a:lnTo>
                    <a:lnTo>
                      <a:pt x="118" y="244"/>
                    </a:lnTo>
                    <a:lnTo>
                      <a:pt x="132" y="249"/>
                    </a:lnTo>
                    <a:lnTo>
                      <a:pt x="144" y="254"/>
                    </a:lnTo>
                    <a:lnTo>
                      <a:pt x="156" y="256"/>
                    </a:lnTo>
                    <a:lnTo>
                      <a:pt x="166" y="259"/>
                    </a:lnTo>
                    <a:lnTo>
                      <a:pt x="173" y="261"/>
                    </a:lnTo>
                    <a:lnTo>
                      <a:pt x="192" y="261"/>
                    </a:lnTo>
                    <a:lnTo>
                      <a:pt x="200" y="259"/>
                    </a:lnTo>
                    <a:lnTo>
                      <a:pt x="255" y="259"/>
                    </a:lnTo>
                    <a:lnTo>
                      <a:pt x="264" y="256"/>
                    </a:lnTo>
                    <a:lnTo>
                      <a:pt x="286" y="256"/>
                    </a:lnTo>
                    <a:lnTo>
                      <a:pt x="296" y="254"/>
                    </a:lnTo>
                    <a:lnTo>
                      <a:pt x="305" y="254"/>
                    </a:lnTo>
                    <a:lnTo>
                      <a:pt x="312" y="252"/>
                    </a:lnTo>
                    <a:lnTo>
                      <a:pt x="324" y="247"/>
                    </a:lnTo>
                    <a:lnTo>
                      <a:pt x="336" y="240"/>
                    </a:lnTo>
                    <a:lnTo>
                      <a:pt x="351" y="230"/>
                    </a:lnTo>
                    <a:lnTo>
                      <a:pt x="360" y="225"/>
                    </a:lnTo>
                    <a:lnTo>
                      <a:pt x="192" y="225"/>
                    </a:lnTo>
                    <a:lnTo>
                      <a:pt x="183" y="223"/>
                    </a:lnTo>
                    <a:lnTo>
                      <a:pt x="168" y="223"/>
                    </a:lnTo>
                    <a:lnTo>
                      <a:pt x="144" y="213"/>
                    </a:lnTo>
                    <a:lnTo>
                      <a:pt x="120" y="199"/>
                    </a:lnTo>
                    <a:lnTo>
                      <a:pt x="111" y="189"/>
                    </a:lnTo>
                    <a:lnTo>
                      <a:pt x="101" y="177"/>
                    </a:lnTo>
                    <a:lnTo>
                      <a:pt x="89" y="168"/>
                    </a:lnTo>
                    <a:lnTo>
                      <a:pt x="82" y="156"/>
                    </a:lnTo>
                    <a:lnTo>
                      <a:pt x="77" y="148"/>
                    </a:lnTo>
                    <a:lnTo>
                      <a:pt x="72" y="144"/>
                    </a:lnTo>
                    <a:lnTo>
                      <a:pt x="68" y="136"/>
                    </a:lnTo>
                    <a:lnTo>
                      <a:pt x="63" y="127"/>
                    </a:lnTo>
                    <a:lnTo>
                      <a:pt x="60" y="120"/>
                    </a:lnTo>
                    <a:lnTo>
                      <a:pt x="51" y="100"/>
                    </a:lnTo>
                    <a:lnTo>
                      <a:pt x="48" y="91"/>
                    </a:lnTo>
                    <a:lnTo>
                      <a:pt x="39" y="72"/>
                    </a:lnTo>
                    <a:lnTo>
                      <a:pt x="39" y="62"/>
                    </a:lnTo>
                    <a:lnTo>
                      <a:pt x="36" y="57"/>
                    </a:lnTo>
                    <a:lnTo>
                      <a:pt x="36" y="48"/>
                    </a:lnTo>
                    <a:lnTo>
                      <a:pt x="34" y="43"/>
                    </a:lnTo>
                    <a:lnTo>
                      <a:pt x="34" y="33"/>
                    </a:lnTo>
                    <a:lnTo>
                      <a:pt x="36" y="26"/>
                    </a:lnTo>
                    <a:lnTo>
                      <a:pt x="46" y="24"/>
                    </a:lnTo>
                    <a:lnTo>
                      <a:pt x="51" y="21"/>
                    </a:lnTo>
                    <a:lnTo>
                      <a:pt x="60" y="19"/>
                    </a:lnTo>
                    <a:lnTo>
                      <a:pt x="75" y="19"/>
                    </a:lnTo>
                    <a:lnTo>
                      <a:pt x="82" y="14"/>
                    </a:lnTo>
                    <a:lnTo>
                      <a:pt x="118" y="1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10" name="Freeform 139"/>
              <p:cNvSpPr>
                <a:spLocks/>
              </p:cNvSpPr>
              <p:nvPr/>
            </p:nvSpPr>
            <p:spPr bwMode="auto">
              <a:xfrm>
                <a:off x="1862" y="1174"/>
                <a:ext cx="389" cy="262"/>
              </a:xfrm>
              <a:custGeom>
                <a:avLst/>
                <a:gdLst>
                  <a:gd name="T0" fmla="+- 0 2184 1862"/>
                  <a:gd name="T1" fmla="*/ T0 w 389"/>
                  <a:gd name="T2" fmla="+- 0 1363 1174"/>
                  <a:gd name="T3" fmla="*/ 1363 h 262"/>
                  <a:gd name="T4" fmla="+- 0 2179 1862"/>
                  <a:gd name="T5" fmla="*/ T4 w 389"/>
                  <a:gd name="T6" fmla="+- 0 1366 1174"/>
                  <a:gd name="T7" fmla="*/ 1366 h 262"/>
                  <a:gd name="T8" fmla="+- 0 2172 1862"/>
                  <a:gd name="T9" fmla="*/ T8 w 389"/>
                  <a:gd name="T10" fmla="+- 0 1375 1174"/>
                  <a:gd name="T11" fmla="*/ 1375 h 262"/>
                  <a:gd name="T12" fmla="+- 0 2165 1862"/>
                  <a:gd name="T13" fmla="*/ T12 w 389"/>
                  <a:gd name="T14" fmla="+- 0 1382 1174"/>
                  <a:gd name="T15" fmla="*/ 1382 h 262"/>
                  <a:gd name="T16" fmla="+- 0 2158 1862"/>
                  <a:gd name="T17" fmla="*/ T16 w 389"/>
                  <a:gd name="T18" fmla="+- 0 1387 1174"/>
                  <a:gd name="T19" fmla="*/ 1387 h 262"/>
                  <a:gd name="T20" fmla="+- 0 2143 1862"/>
                  <a:gd name="T21" fmla="*/ T20 w 389"/>
                  <a:gd name="T22" fmla="+- 0 1392 1174"/>
                  <a:gd name="T23" fmla="*/ 1392 h 262"/>
                  <a:gd name="T24" fmla="+- 0 2131 1862"/>
                  <a:gd name="T25" fmla="*/ T24 w 389"/>
                  <a:gd name="T26" fmla="+- 0 1394 1174"/>
                  <a:gd name="T27" fmla="*/ 1394 h 262"/>
                  <a:gd name="T28" fmla="+- 0 2117 1862"/>
                  <a:gd name="T29" fmla="*/ T28 w 389"/>
                  <a:gd name="T30" fmla="+- 0 1397 1174"/>
                  <a:gd name="T31" fmla="*/ 1397 h 262"/>
                  <a:gd name="T32" fmla="+- 0 2093 1862"/>
                  <a:gd name="T33" fmla="*/ T32 w 389"/>
                  <a:gd name="T34" fmla="+- 0 1397 1174"/>
                  <a:gd name="T35" fmla="*/ 1397 h 262"/>
                  <a:gd name="T36" fmla="+- 0 2086 1862"/>
                  <a:gd name="T37" fmla="*/ T36 w 389"/>
                  <a:gd name="T38" fmla="+- 0 1399 1174"/>
                  <a:gd name="T39" fmla="*/ 1399 h 262"/>
                  <a:gd name="T40" fmla="+- 0 2222 1862"/>
                  <a:gd name="T41" fmla="*/ T40 w 389"/>
                  <a:gd name="T42" fmla="+- 0 1399 1174"/>
                  <a:gd name="T43" fmla="*/ 1399 h 262"/>
                  <a:gd name="T44" fmla="+- 0 2227 1862"/>
                  <a:gd name="T45" fmla="*/ T44 w 389"/>
                  <a:gd name="T46" fmla="+- 0 1397 1174"/>
                  <a:gd name="T47" fmla="*/ 1397 h 262"/>
                  <a:gd name="T48" fmla="+- 0 2234 1862"/>
                  <a:gd name="T49" fmla="*/ T48 w 389"/>
                  <a:gd name="T50" fmla="+- 0 1387 1174"/>
                  <a:gd name="T51" fmla="*/ 1387 h 262"/>
                  <a:gd name="T52" fmla="+- 0 2242 1862"/>
                  <a:gd name="T53" fmla="*/ T52 w 389"/>
                  <a:gd name="T54" fmla="+- 0 1380 1174"/>
                  <a:gd name="T55" fmla="*/ 1380 h 262"/>
                  <a:gd name="T56" fmla="+- 0 2249 1862"/>
                  <a:gd name="T57" fmla="*/ T56 w 389"/>
                  <a:gd name="T58" fmla="+- 0 1375 1174"/>
                  <a:gd name="T59" fmla="*/ 1375 h 262"/>
                  <a:gd name="T60" fmla="+- 0 2251 1862"/>
                  <a:gd name="T61" fmla="*/ T60 w 389"/>
                  <a:gd name="T62" fmla="+- 0 1375 1174"/>
                  <a:gd name="T63" fmla="*/ 1375 h 262"/>
                  <a:gd name="T64" fmla="+- 0 2184 1862"/>
                  <a:gd name="T65" fmla="*/ T64 w 389"/>
                  <a:gd name="T66" fmla="+- 0 1363 1174"/>
                  <a:gd name="T67" fmla="*/ 1363 h 2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389" h="262">
                    <a:moveTo>
                      <a:pt x="322" y="189"/>
                    </a:moveTo>
                    <a:lnTo>
                      <a:pt x="317" y="192"/>
                    </a:lnTo>
                    <a:lnTo>
                      <a:pt x="310" y="201"/>
                    </a:lnTo>
                    <a:lnTo>
                      <a:pt x="303" y="208"/>
                    </a:lnTo>
                    <a:lnTo>
                      <a:pt x="296" y="213"/>
                    </a:lnTo>
                    <a:lnTo>
                      <a:pt x="281" y="218"/>
                    </a:lnTo>
                    <a:lnTo>
                      <a:pt x="269" y="220"/>
                    </a:lnTo>
                    <a:lnTo>
                      <a:pt x="255" y="223"/>
                    </a:lnTo>
                    <a:lnTo>
                      <a:pt x="231" y="223"/>
                    </a:lnTo>
                    <a:lnTo>
                      <a:pt x="224" y="225"/>
                    </a:lnTo>
                    <a:lnTo>
                      <a:pt x="360" y="225"/>
                    </a:lnTo>
                    <a:lnTo>
                      <a:pt x="365" y="223"/>
                    </a:lnTo>
                    <a:lnTo>
                      <a:pt x="372" y="213"/>
                    </a:lnTo>
                    <a:lnTo>
                      <a:pt x="380" y="206"/>
                    </a:lnTo>
                    <a:lnTo>
                      <a:pt x="387" y="201"/>
                    </a:lnTo>
                    <a:lnTo>
                      <a:pt x="389" y="201"/>
                    </a:lnTo>
                    <a:lnTo>
                      <a:pt x="322" y="1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98" name="Group 130"/>
            <p:cNvGrpSpPr>
              <a:grpSpLocks/>
            </p:cNvGrpSpPr>
            <p:nvPr/>
          </p:nvGrpSpPr>
          <p:grpSpPr bwMode="auto">
            <a:xfrm>
              <a:off x="1889" y="1162"/>
              <a:ext cx="586" cy="236"/>
              <a:chOff x="1889" y="1162"/>
              <a:chExt cx="586" cy="236"/>
            </a:xfrm>
          </p:grpSpPr>
          <p:sp>
            <p:nvSpPr>
              <p:cNvPr id="3103" name="Freeform 137"/>
              <p:cNvSpPr>
                <a:spLocks/>
              </p:cNvSpPr>
              <p:nvPr/>
            </p:nvSpPr>
            <p:spPr bwMode="auto">
              <a:xfrm>
                <a:off x="1889" y="1162"/>
                <a:ext cx="586" cy="236"/>
              </a:xfrm>
              <a:custGeom>
                <a:avLst/>
                <a:gdLst>
                  <a:gd name="T0" fmla="+- 0 2359 1889"/>
                  <a:gd name="T1" fmla="*/ T0 w 586"/>
                  <a:gd name="T2" fmla="+- 0 1394 1162"/>
                  <a:gd name="T3" fmla="*/ 1394 h 236"/>
                  <a:gd name="T4" fmla="+- 0 2338 1889"/>
                  <a:gd name="T5" fmla="*/ T4 w 586"/>
                  <a:gd name="T6" fmla="+- 0 1394 1162"/>
                  <a:gd name="T7" fmla="*/ 1394 h 236"/>
                  <a:gd name="T8" fmla="+- 0 2347 1889"/>
                  <a:gd name="T9" fmla="*/ T8 w 586"/>
                  <a:gd name="T10" fmla="+- 0 1397 1162"/>
                  <a:gd name="T11" fmla="*/ 1397 h 236"/>
                  <a:gd name="T12" fmla="+- 0 2359 1889"/>
                  <a:gd name="T13" fmla="*/ T12 w 586"/>
                  <a:gd name="T14" fmla="+- 0 1394 1162"/>
                  <a:gd name="T15" fmla="*/ 1394 h 2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586" h="236">
                    <a:moveTo>
                      <a:pt x="470" y="232"/>
                    </a:moveTo>
                    <a:lnTo>
                      <a:pt x="449" y="232"/>
                    </a:lnTo>
                    <a:lnTo>
                      <a:pt x="458" y="235"/>
                    </a:lnTo>
                    <a:lnTo>
                      <a:pt x="470" y="2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04" name="Freeform 136"/>
              <p:cNvSpPr>
                <a:spLocks/>
              </p:cNvSpPr>
              <p:nvPr/>
            </p:nvSpPr>
            <p:spPr bwMode="auto">
              <a:xfrm>
                <a:off x="1889" y="1162"/>
                <a:ext cx="586" cy="236"/>
              </a:xfrm>
              <a:custGeom>
                <a:avLst/>
                <a:gdLst>
                  <a:gd name="T0" fmla="+- 0 2402 1889"/>
                  <a:gd name="T1" fmla="*/ T0 w 586"/>
                  <a:gd name="T2" fmla="+- 0 1392 1162"/>
                  <a:gd name="T3" fmla="*/ 1392 h 236"/>
                  <a:gd name="T4" fmla="+- 0 2323 1889"/>
                  <a:gd name="T5" fmla="*/ T4 w 586"/>
                  <a:gd name="T6" fmla="+- 0 1392 1162"/>
                  <a:gd name="T7" fmla="*/ 1392 h 236"/>
                  <a:gd name="T8" fmla="+- 0 2330 1889"/>
                  <a:gd name="T9" fmla="*/ T8 w 586"/>
                  <a:gd name="T10" fmla="+- 0 1394 1162"/>
                  <a:gd name="T11" fmla="*/ 1394 h 236"/>
                  <a:gd name="T12" fmla="+- 0 2393 1889"/>
                  <a:gd name="T13" fmla="*/ T12 w 586"/>
                  <a:gd name="T14" fmla="+- 0 1394 1162"/>
                  <a:gd name="T15" fmla="*/ 1394 h 236"/>
                  <a:gd name="T16" fmla="+- 0 2402 1889"/>
                  <a:gd name="T17" fmla="*/ T16 w 586"/>
                  <a:gd name="T18" fmla="+- 0 1392 1162"/>
                  <a:gd name="T19" fmla="*/ 1392 h 2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86" h="236">
                    <a:moveTo>
                      <a:pt x="513" y="230"/>
                    </a:moveTo>
                    <a:lnTo>
                      <a:pt x="434" y="230"/>
                    </a:lnTo>
                    <a:lnTo>
                      <a:pt x="441" y="232"/>
                    </a:lnTo>
                    <a:lnTo>
                      <a:pt x="504" y="232"/>
                    </a:lnTo>
                    <a:lnTo>
                      <a:pt x="513" y="2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05" name="Freeform 135"/>
              <p:cNvSpPr>
                <a:spLocks/>
              </p:cNvSpPr>
              <p:nvPr/>
            </p:nvSpPr>
            <p:spPr bwMode="auto">
              <a:xfrm>
                <a:off x="1889" y="1162"/>
                <a:ext cx="586" cy="236"/>
              </a:xfrm>
              <a:custGeom>
                <a:avLst/>
                <a:gdLst>
                  <a:gd name="T0" fmla="+- 0 2414 1889"/>
                  <a:gd name="T1" fmla="*/ T0 w 586"/>
                  <a:gd name="T2" fmla="+- 0 1390 1162"/>
                  <a:gd name="T3" fmla="*/ 1390 h 236"/>
                  <a:gd name="T4" fmla="+- 0 2278 1889"/>
                  <a:gd name="T5" fmla="*/ T4 w 586"/>
                  <a:gd name="T6" fmla="+- 0 1390 1162"/>
                  <a:gd name="T7" fmla="*/ 1390 h 236"/>
                  <a:gd name="T8" fmla="+- 0 2290 1889"/>
                  <a:gd name="T9" fmla="*/ T8 w 586"/>
                  <a:gd name="T10" fmla="+- 0 1392 1162"/>
                  <a:gd name="T11" fmla="*/ 1392 h 236"/>
                  <a:gd name="T12" fmla="+- 0 2410 1889"/>
                  <a:gd name="T13" fmla="*/ T12 w 586"/>
                  <a:gd name="T14" fmla="+- 0 1392 1162"/>
                  <a:gd name="T15" fmla="*/ 1392 h 236"/>
                  <a:gd name="T16" fmla="+- 0 2414 1889"/>
                  <a:gd name="T17" fmla="*/ T16 w 586"/>
                  <a:gd name="T18" fmla="+- 0 1390 1162"/>
                  <a:gd name="T19" fmla="*/ 1390 h 2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86" h="236">
                    <a:moveTo>
                      <a:pt x="525" y="228"/>
                    </a:moveTo>
                    <a:lnTo>
                      <a:pt x="389" y="228"/>
                    </a:lnTo>
                    <a:lnTo>
                      <a:pt x="401" y="230"/>
                    </a:lnTo>
                    <a:lnTo>
                      <a:pt x="521" y="230"/>
                    </a:lnTo>
                    <a:lnTo>
                      <a:pt x="525" y="2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06" name="Freeform 134"/>
              <p:cNvSpPr>
                <a:spLocks/>
              </p:cNvSpPr>
              <p:nvPr/>
            </p:nvSpPr>
            <p:spPr bwMode="auto">
              <a:xfrm>
                <a:off x="1889" y="1162"/>
                <a:ext cx="586" cy="236"/>
              </a:xfrm>
              <a:custGeom>
                <a:avLst/>
                <a:gdLst>
                  <a:gd name="T0" fmla="+- 0 1963 1889"/>
                  <a:gd name="T1" fmla="*/ T0 w 586"/>
                  <a:gd name="T2" fmla="+- 0 1193 1162"/>
                  <a:gd name="T3" fmla="*/ 1193 h 236"/>
                  <a:gd name="T4" fmla="+- 0 1980 1889"/>
                  <a:gd name="T5" fmla="*/ T4 w 586"/>
                  <a:gd name="T6" fmla="+- 0 1207 1162"/>
                  <a:gd name="T7" fmla="*/ 1207 h 236"/>
                  <a:gd name="T8" fmla="+- 0 1990 1889"/>
                  <a:gd name="T9" fmla="*/ T8 w 586"/>
                  <a:gd name="T10" fmla="+- 0 1222 1162"/>
                  <a:gd name="T11" fmla="*/ 1222 h 236"/>
                  <a:gd name="T12" fmla="+- 0 2002 1889"/>
                  <a:gd name="T13" fmla="*/ T12 w 586"/>
                  <a:gd name="T14" fmla="+- 0 1236 1162"/>
                  <a:gd name="T15" fmla="*/ 1236 h 236"/>
                  <a:gd name="T16" fmla="+- 0 2014 1889"/>
                  <a:gd name="T17" fmla="*/ T16 w 586"/>
                  <a:gd name="T18" fmla="+- 0 1253 1162"/>
                  <a:gd name="T19" fmla="*/ 1253 h 236"/>
                  <a:gd name="T20" fmla="+- 0 2023 1889"/>
                  <a:gd name="T21" fmla="*/ T20 w 586"/>
                  <a:gd name="T22" fmla="+- 0 1272 1162"/>
                  <a:gd name="T23" fmla="*/ 1272 h 236"/>
                  <a:gd name="T24" fmla="+- 0 2035 1889"/>
                  <a:gd name="T25" fmla="*/ T24 w 586"/>
                  <a:gd name="T26" fmla="+- 0 1284 1162"/>
                  <a:gd name="T27" fmla="*/ 1284 h 236"/>
                  <a:gd name="T28" fmla="+- 0 2045 1889"/>
                  <a:gd name="T29" fmla="*/ T28 w 586"/>
                  <a:gd name="T30" fmla="+- 0 1296 1162"/>
                  <a:gd name="T31" fmla="*/ 1296 h 236"/>
                  <a:gd name="T32" fmla="+- 0 2064 1889"/>
                  <a:gd name="T33" fmla="*/ T32 w 586"/>
                  <a:gd name="T34" fmla="+- 0 1313 1162"/>
                  <a:gd name="T35" fmla="*/ 1313 h 236"/>
                  <a:gd name="T36" fmla="+- 0 2088 1889"/>
                  <a:gd name="T37" fmla="*/ T36 w 586"/>
                  <a:gd name="T38" fmla="+- 0 1330 1162"/>
                  <a:gd name="T39" fmla="*/ 1330 h 236"/>
                  <a:gd name="T40" fmla="+- 0 2100 1889"/>
                  <a:gd name="T41" fmla="*/ T40 w 586"/>
                  <a:gd name="T42" fmla="+- 0 1339 1162"/>
                  <a:gd name="T43" fmla="*/ 1339 h 236"/>
                  <a:gd name="T44" fmla="+- 0 2114 1889"/>
                  <a:gd name="T45" fmla="*/ T44 w 586"/>
                  <a:gd name="T46" fmla="+- 0 1349 1162"/>
                  <a:gd name="T47" fmla="*/ 1349 h 236"/>
                  <a:gd name="T48" fmla="+- 0 2131 1889"/>
                  <a:gd name="T49" fmla="*/ T48 w 586"/>
                  <a:gd name="T50" fmla="+- 0 1356 1162"/>
                  <a:gd name="T51" fmla="*/ 1356 h 236"/>
                  <a:gd name="T52" fmla="+- 0 2153 1889"/>
                  <a:gd name="T53" fmla="*/ T52 w 586"/>
                  <a:gd name="T54" fmla="+- 0 1366 1162"/>
                  <a:gd name="T55" fmla="*/ 1366 h 236"/>
                  <a:gd name="T56" fmla="+- 0 2172 1889"/>
                  <a:gd name="T57" fmla="*/ T56 w 586"/>
                  <a:gd name="T58" fmla="+- 0 1370 1162"/>
                  <a:gd name="T59" fmla="*/ 1370 h 236"/>
                  <a:gd name="T60" fmla="+- 0 2194 1889"/>
                  <a:gd name="T61" fmla="*/ T60 w 586"/>
                  <a:gd name="T62" fmla="+- 0 1375 1162"/>
                  <a:gd name="T63" fmla="*/ 1375 h 236"/>
                  <a:gd name="T64" fmla="+- 0 2218 1889"/>
                  <a:gd name="T65" fmla="*/ T64 w 586"/>
                  <a:gd name="T66" fmla="+- 0 1380 1162"/>
                  <a:gd name="T67" fmla="*/ 1380 h 236"/>
                  <a:gd name="T68" fmla="+- 0 2239 1889"/>
                  <a:gd name="T69" fmla="*/ T68 w 586"/>
                  <a:gd name="T70" fmla="+- 0 1385 1162"/>
                  <a:gd name="T71" fmla="*/ 1385 h 236"/>
                  <a:gd name="T72" fmla="+- 0 2266 1889"/>
                  <a:gd name="T73" fmla="*/ T72 w 586"/>
                  <a:gd name="T74" fmla="+- 0 1390 1162"/>
                  <a:gd name="T75" fmla="*/ 1390 h 236"/>
                  <a:gd name="T76" fmla="+- 0 2443 1889"/>
                  <a:gd name="T77" fmla="*/ T76 w 586"/>
                  <a:gd name="T78" fmla="+- 0 1380 1162"/>
                  <a:gd name="T79" fmla="*/ 1380 h 236"/>
                  <a:gd name="T80" fmla="+- 0 2456 1889"/>
                  <a:gd name="T81" fmla="*/ T80 w 586"/>
                  <a:gd name="T82" fmla="+- 0 1366 1162"/>
                  <a:gd name="T83" fmla="*/ 1366 h 236"/>
                  <a:gd name="T84" fmla="+- 0 2326 1889"/>
                  <a:gd name="T85" fmla="*/ T84 w 586"/>
                  <a:gd name="T86" fmla="+- 0 1363 1162"/>
                  <a:gd name="T87" fmla="*/ 1363 h 236"/>
                  <a:gd name="T88" fmla="+- 0 2294 1889"/>
                  <a:gd name="T89" fmla="*/ T88 w 586"/>
                  <a:gd name="T90" fmla="+- 0 1358 1162"/>
                  <a:gd name="T91" fmla="*/ 1358 h 236"/>
                  <a:gd name="T92" fmla="+- 0 2263 1889"/>
                  <a:gd name="T93" fmla="*/ T92 w 586"/>
                  <a:gd name="T94" fmla="+- 0 1356 1162"/>
                  <a:gd name="T95" fmla="*/ 1356 h 236"/>
                  <a:gd name="T96" fmla="+- 0 2239 1889"/>
                  <a:gd name="T97" fmla="*/ T96 w 586"/>
                  <a:gd name="T98" fmla="+- 0 1351 1162"/>
                  <a:gd name="T99" fmla="*/ 1351 h 236"/>
                  <a:gd name="T100" fmla="+- 0 2222 1889"/>
                  <a:gd name="T101" fmla="*/ T100 w 586"/>
                  <a:gd name="T102" fmla="+- 0 1346 1162"/>
                  <a:gd name="T103" fmla="*/ 1346 h 236"/>
                  <a:gd name="T104" fmla="+- 0 2208 1889"/>
                  <a:gd name="T105" fmla="*/ T104 w 586"/>
                  <a:gd name="T106" fmla="+- 0 1344 1162"/>
                  <a:gd name="T107" fmla="*/ 1344 h 236"/>
                  <a:gd name="T108" fmla="+- 0 2189 1889"/>
                  <a:gd name="T109" fmla="*/ T108 w 586"/>
                  <a:gd name="T110" fmla="+- 0 1337 1162"/>
                  <a:gd name="T111" fmla="*/ 1337 h 236"/>
                  <a:gd name="T112" fmla="+- 0 2174 1889"/>
                  <a:gd name="T113" fmla="*/ T112 w 586"/>
                  <a:gd name="T114" fmla="+- 0 1334 1162"/>
                  <a:gd name="T115" fmla="*/ 1334 h 236"/>
                  <a:gd name="T116" fmla="+- 0 2146 1889"/>
                  <a:gd name="T117" fmla="*/ T116 w 586"/>
                  <a:gd name="T118" fmla="+- 0 1322 1162"/>
                  <a:gd name="T119" fmla="*/ 1322 h 236"/>
                  <a:gd name="T120" fmla="+- 0 2129 1889"/>
                  <a:gd name="T121" fmla="*/ T120 w 586"/>
                  <a:gd name="T122" fmla="+- 0 1318 1162"/>
                  <a:gd name="T123" fmla="*/ 1318 h 236"/>
                  <a:gd name="T124" fmla="+- 0 2117 1889"/>
                  <a:gd name="T125" fmla="*/ T124 w 586"/>
                  <a:gd name="T126" fmla="+- 0 1308 1162"/>
                  <a:gd name="T127" fmla="*/ 1308 h 236"/>
                  <a:gd name="T128" fmla="+- 0 2102 1889"/>
                  <a:gd name="T129" fmla="*/ T128 w 586"/>
                  <a:gd name="T130" fmla="+- 0 1298 1162"/>
                  <a:gd name="T131" fmla="*/ 1298 h 236"/>
                  <a:gd name="T132" fmla="+- 0 2090 1889"/>
                  <a:gd name="T133" fmla="*/ T132 w 586"/>
                  <a:gd name="T134" fmla="+- 0 1286 1162"/>
                  <a:gd name="T135" fmla="*/ 1286 h 236"/>
                  <a:gd name="T136" fmla="+- 0 2076 1889"/>
                  <a:gd name="T137" fmla="*/ T136 w 586"/>
                  <a:gd name="T138" fmla="+- 0 1277 1162"/>
                  <a:gd name="T139" fmla="*/ 1277 h 236"/>
                  <a:gd name="T140" fmla="+- 0 2057 1889"/>
                  <a:gd name="T141" fmla="*/ T140 w 586"/>
                  <a:gd name="T142" fmla="+- 0 1255 1162"/>
                  <a:gd name="T143" fmla="*/ 1255 h 236"/>
                  <a:gd name="T144" fmla="+- 0 2047 1889"/>
                  <a:gd name="T145" fmla="*/ T144 w 586"/>
                  <a:gd name="T146" fmla="+- 0 1243 1162"/>
                  <a:gd name="T147" fmla="*/ 1243 h 236"/>
                  <a:gd name="T148" fmla="+- 0 2035 1889"/>
                  <a:gd name="T149" fmla="*/ T148 w 586"/>
                  <a:gd name="T150" fmla="+- 0 1229 1162"/>
                  <a:gd name="T151" fmla="*/ 1229 h 236"/>
                  <a:gd name="T152" fmla="+- 0 2028 1889"/>
                  <a:gd name="T153" fmla="*/ T152 w 586"/>
                  <a:gd name="T154" fmla="+- 0 1217 1162"/>
                  <a:gd name="T155" fmla="*/ 1217 h 236"/>
                  <a:gd name="T156" fmla="+- 0 2018 1889"/>
                  <a:gd name="T157" fmla="*/ T156 w 586"/>
                  <a:gd name="T158" fmla="+- 0 1205 1162"/>
                  <a:gd name="T159" fmla="*/ 1205 h 236"/>
                  <a:gd name="T160" fmla="+- 0 2011 1889"/>
                  <a:gd name="T161" fmla="*/ T160 w 586"/>
                  <a:gd name="T162" fmla="+- 0 1193 1162"/>
                  <a:gd name="T163" fmla="*/ 1193 h 2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</a:cxnLst>
                <a:rect l="0" t="0" r="r" b="b"/>
                <a:pathLst>
                  <a:path w="586" h="236">
                    <a:moveTo>
                      <a:pt x="122" y="31"/>
                    </a:moveTo>
                    <a:lnTo>
                      <a:pt x="74" y="31"/>
                    </a:lnTo>
                    <a:lnTo>
                      <a:pt x="79" y="33"/>
                    </a:lnTo>
                    <a:lnTo>
                      <a:pt x="91" y="45"/>
                    </a:lnTo>
                    <a:lnTo>
                      <a:pt x="93" y="50"/>
                    </a:lnTo>
                    <a:lnTo>
                      <a:pt x="101" y="60"/>
                    </a:lnTo>
                    <a:lnTo>
                      <a:pt x="105" y="67"/>
                    </a:lnTo>
                    <a:lnTo>
                      <a:pt x="113" y="74"/>
                    </a:lnTo>
                    <a:lnTo>
                      <a:pt x="117" y="84"/>
                    </a:lnTo>
                    <a:lnTo>
                      <a:pt x="125" y="91"/>
                    </a:lnTo>
                    <a:lnTo>
                      <a:pt x="127" y="100"/>
                    </a:lnTo>
                    <a:lnTo>
                      <a:pt x="134" y="110"/>
                    </a:lnTo>
                    <a:lnTo>
                      <a:pt x="139" y="117"/>
                    </a:lnTo>
                    <a:lnTo>
                      <a:pt x="146" y="122"/>
                    </a:lnTo>
                    <a:lnTo>
                      <a:pt x="151" y="129"/>
                    </a:lnTo>
                    <a:lnTo>
                      <a:pt x="156" y="134"/>
                    </a:lnTo>
                    <a:lnTo>
                      <a:pt x="165" y="141"/>
                    </a:lnTo>
                    <a:lnTo>
                      <a:pt x="175" y="151"/>
                    </a:lnTo>
                    <a:lnTo>
                      <a:pt x="187" y="158"/>
                    </a:lnTo>
                    <a:lnTo>
                      <a:pt x="199" y="168"/>
                    </a:lnTo>
                    <a:lnTo>
                      <a:pt x="204" y="172"/>
                    </a:lnTo>
                    <a:lnTo>
                      <a:pt x="211" y="177"/>
                    </a:lnTo>
                    <a:lnTo>
                      <a:pt x="216" y="182"/>
                    </a:lnTo>
                    <a:lnTo>
                      <a:pt x="225" y="187"/>
                    </a:lnTo>
                    <a:lnTo>
                      <a:pt x="233" y="189"/>
                    </a:lnTo>
                    <a:lnTo>
                      <a:pt x="242" y="194"/>
                    </a:lnTo>
                    <a:lnTo>
                      <a:pt x="249" y="196"/>
                    </a:lnTo>
                    <a:lnTo>
                      <a:pt x="264" y="204"/>
                    </a:lnTo>
                    <a:lnTo>
                      <a:pt x="271" y="206"/>
                    </a:lnTo>
                    <a:lnTo>
                      <a:pt x="283" y="208"/>
                    </a:lnTo>
                    <a:lnTo>
                      <a:pt x="293" y="211"/>
                    </a:lnTo>
                    <a:lnTo>
                      <a:pt x="305" y="213"/>
                    </a:lnTo>
                    <a:lnTo>
                      <a:pt x="314" y="216"/>
                    </a:lnTo>
                    <a:lnTo>
                      <a:pt x="329" y="218"/>
                    </a:lnTo>
                    <a:lnTo>
                      <a:pt x="341" y="220"/>
                    </a:lnTo>
                    <a:lnTo>
                      <a:pt x="350" y="223"/>
                    </a:lnTo>
                    <a:lnTo>
                      <a:pt x="362" y="223"/>
                    </a:lnTo>
                    <a:lnTo>
                      <a:pt x="377" y="228"/>
                    </a:lnTo>
                    <a:lnTo>
                      <a:pt x="535" y="228"/>
                    </a:lnTo>
                    <a:lnTo>
                      <a:pt x="554" y="218"/>
                    </a:lnTo>
                    <a:lnTo>
                      <a:pt x="564" y="208"/>
                    </a:lnTo>
                    <a:lnTo>
                      <a:pt x="567" y="204"/>
                    </a:lnTo>
                    <a:lnTo>
                      <a:pt x="444" y="204"/>
                    </a:lnTo>
                    <a:lnTo>
                      <a:pt x="437" y="201"/>
                    </a:lnTo>
                    <a:lnTo>
                      <a:pt x="415" y="201"/>
                    </a:lnTo>
                    <a:lnTo>
                      <a:pt x="405" y="196"/>
                    </a:lnTo>
                    <a:lnTo>
                      <a:pt x="384" y="196"/>
                    </a:lnTo>
                    <a:lnTo>
                      <a:pt x="374" y="194"/>
                    </a:lnTo>
                    <a:lnTo>
                      <a:pt x="360" y="189"/>
                    </a:lnTo>
                    <a:lnTo>
                      <a:pt x="350" y="189"/>
                    </a:lnTo>
                    <a:lnTo>
                      <a:pt x="341" y="187"/>
                    </a:lnTo>
                    <a:lnTo>
                      <a:pt x="333" y="184"/>
                    </a:lnTo>
                    <a:lnTo>
                      <a:pt x="326" y="182"/>
                    </a:lnTo>
                    <a:lnTo>
                      <a:pt x="319" y="182"/>
                    </a:lnTo>
                    <a:lnTo>
                      <a:pt x="309" y="177"/>
                    </a:lnTo>
                    <a:lnTo>
                      <a:pt x="300" y="175"/>
                    </a:lnTo>
                    <a:lnTo>
                      <a:pt x="293" y="172"/>
                    </a:lnTo>
                    <a:lnTo>
                      <a:pt x="285" y="172"/>
                    </a:lnTo>
                    <a:lnTo>
                      <a:pt x="269" y="165"/>
                    </a:lnTo>
                    <a:lnTo>
                      <a:pt x="257" y="160"/>
                    </a:lnTo>
                    <a:lnTo>
                      <a:pt x="247" y="158"/>
                    </a:lnTo>
                    <a:lnTo>
                      <a:pt x="240" y="156"/>
                    </a:lnTo>
                    <a:lnTo>
                      <a:pt x="233" y="151"/>
                    </a:lnTo>
                    <a:lnTo>
                      <a:pt x="228" y="146"/>
                    </a:lnTo>
                    <a:lnTo>
                      <a:pt x="218" y="144"/>
                    </a:lnTo>
                    <a:lnTo>
                      <a:pt x="213" y="136"/>
                    </a:lnTo>
                    <a:lnTo>
                      <a:pt x="206" y="132"/>
                    </a:lnTo>
                    <a:lnTo>
                      <a:pt x="201" y="124"/>
                    </a:lnTo>
                    <a:lnTo>
                      <a:pt x="194" y="120"/>
                    </a:lnTo>
                    <a:lnTo>
                      <a:pt x="187" y="115"/>
                    </a:lnTo>
                    <a:lnTo>
                      <a:pt x="182" y="108"/>
                    </a:lnTo>
                    <a:lnTo>
                      <a:pt x="168" y="93"/>
                    </a:lnTo>
                    <a:lnTo>
                      <a:pt x="165" y="88"/>
                    </a:lnTo>
                    <a:lnTo>
                      <a:pt x="158" y="81"/>
                    </a:lnTo>
                    <a:lnTo>
                      <a:pt x="156" y="74"/>
                    </a:lnTo>
                    <a:lnTo>
                      <a:pt x="146" y="67"/>
                    </a:lnTo>
                    <a:lnTo>
                      <a:pt x="144" y="60"/>
                    </a:lnTo>
                    <a:lnTo>
                      <a:pt x="139" y="55"/>
                    </a:lnTo>
                    <a:lnTo>
                      <a:pt x="134" y="48"/>
                    </a:lnTo>
                    <a:lnTo>
                      <a:pt x="129" y="43"/>
                    </a:lnTo>
                    <a:lnTo>
                      <a:pt x="125" y="36"/>
                    </a:lnTo>
                    <a:lnTo>
                      <a:pt x="12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07" name="Freeform 133"/>
              <p:cNvSpPr>
                <a:spLocks/>
              </p:cNvSpPr>
              <p:nvPr/>
            </p:nvSpPr>
            <p:spPr bwMode="auto">
              <a:xfrm>
                <a:off x="1889" y="1162"/>
                <a:ext cx="586" cy="236"/>
              </a:xfrm>
              <a:custGeom>
                <a:avLst/>
                <a:gdLst>
                  <a:gd name="T0" fmla="+- 0 2434 1889"/>
                  <a:gd name="T1" fmla="*/ T0 w 586"/>
                  <a:gd name="T2" fmla="+- 0 1322 1162"/>
                  <a:gd name="T3" fmla="*/ 1322 h 236"/>
                  <a:gd name="T4" fmla="+- 0 2434 1889"/>
                  <a:gd name="T5" fmla="*/ T4 w 586"/>
                  <a:gd name="T6" fmla="+- 0 1327 1162"/>
                  <a:gd name="T7" fmla="*/ 1327 h 236"/>
                  <a:gd name="T8" fmla="+- 0 2429 1889"/>
                  <a:gd name="T9" fmla="*/ T8 w 586"/>
                  <a:gd name="T10" fmla="+- 0 1334 1162"/>
                  <a:gd name="T11" fmla="*/ 1334 h 236"/>
                  <a:gd name="T12" fmla="+- 0 2426 1889"/>
                  <a:gd name="T13" fmla="*/ T12 w 586"/>
                  <a:gd name="T14" fmla="+- 0 1339 1162"/>
                  <a:gd name="T15" fmla="*/ 1339 h 236"/>
                  <a:gd name="T16" fmla="+- 0 2419 1889"/>
                  <a:gd name="T17" fmla="*/ T16 w 586"/>
                  <a:gd name="T18" fmla="+- 0 1346 1162"/>
                  <a:gd name="T19" fmla="*/ 1346 h 236"/>
                  <a:gd name="T20" fmla="+- 0 2412 1889"/>
                  <a:gd name="T21" fmla="*/ T20 w 586"/>
                  <a:gd name="T22" fmla="+- 0 1354 1162"/>
                  <a:gd name="T23" fmla="*/ 1354 h 236"/>
                  <a:gd name="T24" fmla="+- 0 2398 1889"/>
                  <a:gd name="T25" fmla="*/ T24 w 586"/>
                  <a:gd name="T26" fmla="+- 0 1358 1162"/>
                  <a:gd name="T27" fmla="*/ 1358 h 236"/>
                  <a:gd name="T28" fmla="+- 0 2390 1889"/>
                  <a:gd name="T29" fmla="*/ T28 w 586"/>
                  <a:gd name="T30" fmla="+- 0 1363 1162"/>
                  <a:gd name="T31" fmla="*/ 1363 h 236"/>
                  <a:gd name="T32" fmla="+- 0 2381 1889"/>
                  <a:gd name="T33" fmla="*/ T32 w 586"/>
                  <a:gd name="T34" fmla="+- 0 1366 1162"/>
                  <a:gd name="T35" fmla="*/ 1366 h 236"/>
                  <a:gd name="T36" fmla="+- 0 2456 1889"/>
                  <a:gd name="T37" fmla="*/ T36 w 586"/>
                  <a:gd name="T38" fmla="+- 0 1366 1162"/>
                  <a:gd name="T39" fmla="*/ 1366 h 236"/>
                  <a:gd name="T40" fmla="+- 0 2458 1889"/>
                  <a:gd name="T41" fmla="*/ T40 w 586"/>
                  <a:gd name="T42" fmla="+- 0 1363 1162"/>
                  <a:gd name="T43" fmla="*/ 1363 h 236"/>
                  <a:gd name="T44" fmla="+- 0 2465 1889"/>
                  <a:gd name="T45" fmla="*/ T44 w 586"/>
                  <a:gd name="T46" fmla="+- 0 1358 1162"/>
                  <a:gd name="T47" fmla="*/ 1358 h 236"/>
                  <a:gd name="T48" fmla="+- 0 2467 1889"/>
                  <a:gd name="T49" fmla="*/ T48 w 586"/>
                  <a:gd name="T50" fmla="+- 0 1351 1162"/>
                  <a:gd name="T51" fmla="*/ 1351 h 236"/>
                  <a:gd name="T52" fmla="+- 0 2470 1889"/>
                  <a:gd name="T53" fmla="*/ T52 w 586"/>
                  <a:gd name="T54" fmla="+- 0 1349 1162"/>
                  <a:gd name="T55" fmla="*/ 1349 h 236"/>
                  <a:gd name="T56" fmla="+- 0 2472 1889"/>
                  <a:gd name="T57" fmla="*/ T56 w 586"/>
                  <a:gd name="T58" fmla="+- 0 1344 1162"/>
                  <a:gd name="T59" fmla="*/ 1344 h 236"/>
                  <a:gd name="T60" fmla="+- 0 2474 1889"/>
                  <a:gd name="T61" fmla="*/ T60 w 586"/>
                  <a:gd name="T62" fmla="+- 0 1344 1162"/>
                  <a:gd name="T63" fmla="*/ 1344 h 236"/>
                  <a:gd name="T64" fmla="+- 0 2434 1889"/>
                  <a:gd name="T65" fmla="*/ T64 w 586"/>
                  <a:gd name="T66" fmla="+- 0 1322 1162"/>
                  <a:gd name="T67" fmla="*/ 1322 h 2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86" h="236">
                    <a:moveTo>
                      <a:pt x="545" y="160"/>
                    </a:moveTo>
                    <a:lnTo>
                      <a:pt x="545" y="165"/>
                    </a:lnTo>
                    <a:lnTo>
                      <a:pt x="540" y="172"/>
                    </a:lnTo>
                    <a:lnTo>
                      <a:pt x="537" y="177"/>
                    </a:lnTo>
                    <a:lnTo>
                      <a:pt x="530" y="184"/>
                    </a:lnTo>
                    <a:lnTo>
                      <a:pt x="523" y="192"/>
                    </a:lnTo>
                    <a:lnTo>
                      <a:pt x="509" y="196"/>
                    </a:lnTo>
                    <a:lnTo>
                      <a:pt x="501" y="201"/>
                    </a:lnTo>
                    <a:lnTo>
                      <a:pt x="492" y="204"/>
                    </a:lnTo>
                    <a:lnTo>
                      <a:pt x="567" y="204"/>
                    </a:lnTo>
                    <a:lnTo>
                      <a:pt x="569" y="201"/>
                    </a:lnTo>
                    <a:lnTo>
                      <a:pt x="576" y="196"/>
                    </a:lnTo>
                    <a:lnTo>
                      <a:pt x="578" y="189"/>
                    </a:lnTo>
                    <a:lnTo>
                      <a:pt x="581" y="187"/>
                    </a:lnTo>
                    <a:lnTo>
                      <a:pt x="583" y="182"/>
                    </a:lnTo>
                    <a:lnTo>
                      <a:pt x="585" y="182"/>
                    </a:lnTo>
                    <a:lnTo>
                      <a:pt x="545" y="1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08" name="Freeform 132"/>
              <p:cNvSpPr>
                <a:spLocks/>
              </p:cNvSpPr>
              <p:nvPr/>
            </p:nvSpPr>
            <p:spPr bwMode="auto">
              <a:xfrm>
                <a:off x="1889" y="1162"/>
                <a:ext cx="586" cy="236"/>
              </a:xfrm>
              <a:custGeom>
                <a:avLst/>
                <a:gdLst>
                  <a:gd name="T0" fmla="+- 0 1975 1889"/>
                  <a:gd name="T1" fmla="*/ T0 w 586"/>
                  <a:gd name="T2" fmla="+- 0 1162 1162"/>
                  <a:gd name="T3" fmla="*/ 1162 h 236"/>
                  <a:gd name="T4" fmla="+- 0 1951 1889"/>
                  <a:gd name="T5" fmla="*/ T4 w 586"/>
                  <a:gd name="T6" fmla="+- 0 1162 1162"/>
                  <a:gd name="T7" fmla="*/ 1162 h 236"/>
                  <a:gd name="T8" fmla="+- 0 1942 1889"/>
                  <a:gd name="T9" fmla="*/ T8 w 586"/>
                  <a:gd name="T10" fmla="+- 0 1164 1162"/>
                  <a:gd name="T11" fmla="*/ 1164 h 236"/>
                  <a:gd name="T12" fmla="+- 0 1927 1889"/>
                  <a:gd name="T13" fmla="*/ T12 w 586"/>
                  <a:gd name="T14" fmla="+- 0 1166 1162"/>
                  <a:gd name="T15" fmla="*/ 1166 h 236"/>
                  <a:gd name="T16" fmla="+- 0 1915 1889"/>
                  <a:gd name="T17" fmla="*/ T16 w 586"/>
                  <a:gd name="T18" fmla="+- 0 1169 1162"/>
                  <a:gd name="T19" fmla="*/ 1169 h 236"/>
                  <a:gd name="T20" fmla="+- 0 1903 1889"/>
                  <a:gd name="T21" fmla="*/ T20 w 586"/>
                  <a:gd name="T22" fmla="+- 0 1171 1162"/>
                  <a:gd name="T23" fmla="*/ 1171 h 236"/>
                  <a:gd name="T24" fmla="+- 0 1896 1889"/>
                  <a:gd name="T25" fmla="*/ T24 w 586"/>
                  <a:gd name="T26" fmla="+- 0 1178 1162"/>
                  <a:gd name="T27" fmla="*/ 1178 h 236"/>
                  <a:gd name="T28" fmla="+- 0 1889 1889"/>
                  <a:gd name="T29" fmla="*/ T28 w 586"/>
                  <a:gd name="T30" fmla="+- 0 1181 1162"/>
                  <a:gd name="T31" fmla="*/ 1181 h 236"/>
                  <a:gd name="T32" fmla="+- 0 1889 1889"/>
                  <a:gd name="T33" fmla="*/ T32 w 586"/>
                  <a:gd name="T34" fmla="+- 0 1186 1162"/>
                  <a:gd name="T35" fmla="*/ 1186 h 236"/>
                  <a:gd name="T36" fmla="+- 0 1896 1889"/>
                  <a:gd name="T37" fmla="*/ T36 w 586"/>
                  <a:gd name="T38" fmla="+- 0 1193 1162"/>
                  <a:gd name="T39" fmla="*/ 1193 h 236"/>
                  <a:gd name="T40" fmla="+- 0 1906 1889"/>
                  <a:gd name="T41" fmla="*/ T40 w 586"/>
                  <a:gd name="T42" fmla="+- 0 1195 1162"/>
                  <a:gd name="T43" fmla="*/ 1195 h 236"/>
                  <a:gd name="T44" fmla="+- 0 1910 1889"/>
                  <a:gd name="T45" fmla="*/ T44 w 586"/>
                  <a:gd name="T46" fmla="+- 0 1198 1162"/>
                  <a:gd name="T47" fmla="*/ 1198 h 236"/>
                  <a:gd name="T48" fmla="+- 0 1915 1889"/>
                  <a:gd name="T49" fmla="*/ T48 w 586"/>
                  <a:gd name="T50" fmla="+- 0 1195 1162"/>
                  <a:gd name="T51" fmla="*/ 1195 h 236"/>
                  <a:gd name="T52" fmla="+- 0 1927 1889"/>
                  <a:gd name="T53" fmla="*/ T52 w 586"/>
                  <a:gd name="T54" fmla="+- 0 1195 1162"/>
                  <a:gd name="T55" fmla="*/ 1195 h 236"/>
                  <a:gd name="T56" fmla="+- 0 1932 1889"/>
                  <a:gd name="T57" fmla="*/ T56 w 586"/>
                  <a:gd name="T58" fmla="+- 0 1193 1162"/>
                  <a:gd name="T59" fmla="*/ 1193 h 236"/>
                  <a:gd name="T60" fmla="+- 0 2011 1889"/>
                  <a:gd name="T61" fmla="*/ T60 w 586"/>
                  <a:gd name="T62" fmla="+- 0 1193 1162"/>
                  <a:gd name="T63" fmla="*/ 1193 h 236"/>
                  <a:gd name="T64" fmla="+- 0 2006 1889"/>
                  <a:gd name="T65" fmla="*/ T64 w 586"/>
                  <a:gd name="T66" fmla="+- 0 1188 1162"/>
                  <a:gd name="T67" fmla="*/ 1188 h 236"/>
                  <a:gd name="T68" fmla="+- 0 1999 1889"/>
                  <a:gd name="T69" fmla="*/ T68 w 586"/>
                  <a:gd name="T70" fmla="+- 0 1178 1162"/>
                  <a:gd name="T71" fmla="*/ 1178 h 236"/>
                  <a:gd name="T72" fmla="+- 0 1994 1889"/>
                  <a:gd name="T73" fmla="*/ T72 w 586"/>
                  <a:gd name="T74" fmla="+- 0 1171 1162"/>
                  <a:gd name="T75" fmla="*/ 1171 h 236"/>
                  <a:gd name="T76" fmla="+- 0 1990 1889"/>
                  <a:gd name="T77" fmla="*/ T76 w 586"/>
                  <a:gd name="T78" fmla="+- 0 1166 1162"/>
                  <a:gd name="T79" fmla="*/ 1166 h 236"/>
                  <a:gd name="T80" fmla="+- 0 1985 1889"/>
                  <a:gd name="T81" fmla="*/ T80 w 586"/>
                  <a:gd name="T82" fmla="+- 0 1166 1162"/>
                  <a:gd name="T83" fmla="*/ 1166 h 236"/>
                  <a:gd name="T84" fmla="+- 0 1975 1889"/>
                  <a:gd name="T85" fmla="*/ T84 w 586"/>
                  <a:gd name="T86" fmla="+- 0 1162 1162"/>
                  <a:gd name="T87" fmla="*/ 1162 h 2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586" h="236">
                    <a:moveTo>
                      <a:pt x="86" y="0"/>
                    </a:moveTo>
                    <a:lnTo>
                      <a:pt x="62" y="0"/>
                    </a:lnTo>
                    <a:lnTo>
                      <a:pt x="53" y="2"/>
                    </a:lnTo>
                    <a:lnTo>
                      <a:pt x="38" y="4"/>
                    </a:lnTo>
                    <a:lnTo>
                      <a:pt x="26" y="7"/>
                    </a:lnTo>
                    <a:lnTo>
                      <a:pt x="14" y="9"/>
                    </a:lnTo>
                    <a:lnTo>
                      <a:pt x="7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7" y="31"/>
                    </a:lnTo>
                    <a:lnTo>
                      <a:pt x="17" y="33"/>
                    </a:lnTo>
                    <a:lnTo>
                      <a:pt x="21" y="36"/>
                    </a:lnTo>
                    <a:lnTo>
                      <a:pt x="26" y="33"/>
                    </a:lnTo>
                    <a:lnTo>
                      <a:pt x="38" y="33"/>
                    </a:lnTo>
                    <a:lnTo>
                      <a:pt x="43" y="31"/>
                    </a:lnTo>
                    <a:lnTo>
                      <a:pt x="122" y="31"/>
                    </a:lnTo>
                    <a:lnTo>
                      <a:pt x="117" y="26"/>
                    </a:lnTo>
                    <a:lnTo>
                      <a:pt x="110" y="16"/>
                    </a:lnTo>
                    <a:lnTo>
                      <a:pt x="105" y="9"/>
                    </a:lnTo>
                    <a:lnTo>
                      <a:pt x="101" y="4"/>
                    </a:lnTo>
                    <a:lnTo>
                      <a:pt x="96" y="4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3203" name="Picture 131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42" y="1022"/>
                <a:ext cx="415" cy="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9" name="Group 127"/>
            <p:cNvGrpSpPr>
              <a:grpSpLocks/>
            </p:cNvGrpSpPr>
            <p:nvPr/>
          </p:nvGrpSpPr>
          <p:grpSpPr bwMode="auto">
            <a:xfrm>
              <a:off x="2546" y="266"/>
              <a:ext cx="900" cy="761"/>
              <a:chOff x="2546" y="266"/>
              <a:chExt cx="900" cy="761"/>
            </a:xfrm>
          </p:grpSpPr>
          <p:sp>
            <p:nvSpPr>
              <p:cNvPr id="3101" name="Freeform 129"/>
              <p:cNvSpPr>
                <a:spLocks/>
              </p:cNvSpPr>
              <p:nvPr/>
            </p:nvSpPr>
            <p:spPr bwMode="auto">
              <a:xfrm>
                <a:off x="2546" y="266"/>
                <a:ext cx="900" cy="761"/>
              </a:xfrm>
              <a:custGeom>
                <a:avLst/>
                <a:gdLst>
                  <a:gd name="T0" fmla="+- 0 2546 2546"/>
                  <a:gd name="T1" fmla="*/ T0 w 900"/>
                  <a:gd name="T2" fmla="+- 0 398 266"/>
                  <a:gd name="T3" fmla="*/ 398 h 761"/>
                  <a:gd name="T4" fmla="+- 0 2556 2546"/>
                  <a:gd name="T5" fmla="*/ T4 w 900"/>
                  <a:gd name="T6" fmla="+- 0 415 266"/>
                  <a:gd name="T7" fmla="*/ 415 h 761"/>
                  <a:gd name="T8" fmla="+- 0 2573 2546"/>
                  <a:gd name="T9" fmla="*/ T8 w 900"/>
                  <a:gd name="T10" fmla="+- 0 449 266"/>
                  <a:gd name="T11" fmla="*/ 449 h 761"/>
                  <a:gd name="T12" fmla="+- 0 2592 2546"/>
                  <a:gd name="T13" fmla="*/ T12 w 900"/>
                  <a:gd name="T14" fmla="+- 0 478 266"/>
                  <a:gd name="T15" fmla="*/ 478 h 761"/>
                  <a:gd name="T16" fmla="+- 0 2606 2546"/>
                  <a:gd name="T17" fmla="*/ T16 w 900"/>
                  <a:gd name="T18" fmla="+- 0 499 266"/>
                  <a:gd name="T19" fmla="*/ 499 h 761"/>
                  <a:gd name="T20" fmla="+- 0 2618 2546"/>
                  <a:gd name="T21" fmla="*/ T20 w 900"/>
                  <a:gd name="T22" fmla="+- 0 516 266"/>
                  <a:gd name="T23" fmla="*/ 516 h 761"/>
                  <a:gd name="T24" fmla="+- 0 2630 2546"/>
                  <a:gd name="T25" fmla="*/ T24 w 900"/>
                  <a:gd name="T26" fmla="+- 0 535 266"/>
                  <a:gd name="T27" fmla="*/ 535 h 761"/>
                  <a:gd name="T28" fmla="+- 0 2647 2546"/>
                  <a:gd name="T29" fmla="*/ T28 w 900"/>
                  <a:gd name="T30" fmla="+- 0 554 266"/>
                  <a:gd name="T31" fmla="*/ 554 h 761"/>
                  <a:gd name="T32" fmla="+- 0 2674 2546"/>
                  <a:gd name="T33" fmla="*/ T32 w 900"/>
                  <a:gd name="T34" fmla="+- 0 583 266"/>
                  <a:gd name="T35" fmla="*/ 583 h 761"/>
                  <a:gd name="T36" fmla="+- 0 2695 2546"/>
                  <a:gd name="T37" fmla="*/ T36 w 900"/>
                  <a:gd name="T38" fmla="+- 0 610 266"/>
                  <a:gd name="T39" fmla="*/ 610 h 761"/>
                  <a:gd name="T40" fmla="+- 0 2719 2546"/>
                  <a:gd name="T41" fmla="*/ T40 w 900"/>
                  <a:gd name="T42" fmla="+- 0 631 266"/>
                  <a:gd name="T43" fmla="*/ 631 h 761"/>
                  <a:gd name="T44" fmla="+- 0 2753 2546"/>
                  <a:gd name="T45" fmla="*/ T44 w 900"/>
                  <a:gd name="T46" fmla="+- 0 667 266"/>
                  <a:gd name="T47" fmla="*/ 667 h 761"/>
                  <a:gd name="T48" fmla="+- 0 2782 2546"/>
                  <a:gd name="T49" fmla="*/ T48 w 900"/>
                  <a:gd name="T50" fmla="+- 0 696 266"/>
                  <a:gd name="T51" fmla="*/ 696 h 761"/>
                  <a:gd name="T52" fmla="+- 0 2825 2546"/>
                  <a:gd name="T53" fmla="*/ T52 w 900"/>
                  <a:gd name="T54" fmla="+- 0 732 266"/>
                  <a:gd name="T55" fmla="*/ 732 h 761"/>
                  <a:gd name="T56" fmla="+- 0 2856 2546"/>
                  <a:gd name="T57" fmla="*/ T56 w 900"/>
                  <a:gd name="T58" fmla="+- 0 758 266"/>
                  <a:gd name="T59" fmla="*/ 758 h 761"/>
                  <a:gd name="T60" fmla="+- 0 2894 2546"/>
                  <a:gd name="T61" fmla="*/ T60 w 900"/>
                  <a:gd name="T62" fmla="+- 0 794 266"/>
                  <a:gd name="T63" fmla="*/ 794 h 761"/>
                  <a:gd name="T64" fmla="+- 0 2942 2546"/>
                  <a:gd name="T65" fmla="*/ T64 w 900"/>
                  <a:gd name="T66" fmla="+- 0 835 266"/>
                  <a:gd name="T67" fmla="*/ 835 h 761"/>
                  <a:gd name="T68" fmla="+- 0 2969 2546"/>
                  <a:gd name="T69" fmla="*/ T68 w 900"/>
                  <a:gd name="T70" fmla="+- 0 854 266"/>
                  <a:gd name="T71" fmla="*/ 854 h 761"/>
                  <a:gd name="T72" fmla="+- 0 3010 2546"/>
                  <a:gd name="T73" fmla="*/ T72 w 900"/>
                  <a:gd name="T74" fmla="+- 0 890 266"/>
                  <a:gd name="T75" fmla="*/ 890 h 761"/>
                  <a:gd name="T76" fmla="+- 0 3034 2546"/>
                  <a:gd name="T77" fmla="*/ T76 w 900"/>
                  <a:gd name="T78" fmla="+- 0 907 266"/>
                  <a:gd name="T79" fmla="*/ 907 h 761"/>
                  <a:gd name="T80" fmla="+- 0 3058 2546"/>
                  <a:gd name="T81" fmla="*/ T80 w 900"/>
                  <a:gd name="T82" fmla="+- 0 926 266"/>
                  <a:gd name="T83" fmla="*/ 926 h 761"/>
                  <a:gd name="T84" fmla="+- 0 3098 2546"/>
                  <a:gd name="T85" fmla="*/ T84 w 900"/>
                  <a:gd name="T86" fmla="+- 0 955 266"/>
                  <a:gd name="T87" fmla="*/ 955 h 761"/>
                  <a:gd name="T88" fmla="+- 0 3132 2546"/>
                  <a:gd name="T89" fmla="*/ T88 w 900"/>
                  <a:gd name="T90" fmla="+- 0 982 266"/>
                  <a:gd name="T91" fmla="*/ 982 h 761"/>
                  <a:gd name="T92" fmla="+- 0 3161 2546"/>
                  <a:gd name="T93" fmla="*/ T92 w 900"/>
                  <a:gd name="T94" fmla="+- 0 998 266"/>
                  <a:gd name="T95" fmla="*/ 998 h 761"/>
                  <a:gd name="T96" fmla="+- 0 3190 2546"/>
                  <a:gd name="T97" fmla="*/ T96 w 900"/>
                  <a:gd name="T98" fmla="+- 0 1020 266"/>
                  <a:gd name="T99" fmla="*/ 1020 h 761"/>
                  <a:gd name="T100" fmla="+- 0 3306 2546"/>
                  <a:gd name="T101" fmla="*/ T100 w 900"/>
                  <a:gd name="T102" fmla="+- 0 972 266"/>
                  <a:gd name="T103" fmla="*/ 972 h 761"/>
                  <a:gd name="T104" fmla="+- 0 3194 2546"/>
                  <a:gd name="T105" fmla="*/ T104 w 900"/>
                  <a:gd name="T106" fmla="+- 0 965 266"/>
                  <a:gd name="T107" fmla="*/ 965 h 761"/>
                  <a:gd name="T108" fmla="+- 0 3170 2546"/>
                  <a:gd name="T109" fmla="*/ T108 w 900"/>
                  <a:gd name="T110" fmla="+- 0 946 266"/>
                  <a:gd name="T111" fmla="*/ 946 h 761"/>
                  <a:gd name="T112" fmla="+- 0 3118 2546"/>
                  <a:gd name="T113" fmla="*/ T112 w 900"/>
                  <a:gd name="T114" fmla="+- 0 905 266"/>
                  <a:gd name="T115" fmla="*/ 905 h 761"/>
                  <a:gd name="T116" fmla="+- 0 3079 2546"/>
                  <a:gd name="T117" fmla="*/ T116 w 900"/>
                  <a:gd name="T118" fmla="+- 0 878 266"/>
                  <a:gd name="T119" fmla="*/ 878 h 761"/>
                  <a:gd name="T120" fmla="+- 0 3058 2546"/>
                  <a:gd name="T121" fmla="*/ T120 w 900"/>
                  <a:gd name="T122" fmla="+- 0 859 266"/>
                  <a:gd name="T123" fmla="*/ 859 h 761"/>
                  <a:gd name="T124" fmla="+- 0 3029 2546"/>
                  <a:gd name="T125" fmla="*/ T124 w 900"/>
                  <a:gd name="T126" fmla="+- 0 838 266"/>
                  <a:gd name="T127" fmla="*/ 838 h 761"/>
                  <a:gd name="T128" fmla="+- 0 3000 2546"/>
                  <a:gd name="T129" fmla="*/ T128 w 900"/>
                  <a:gd name="T130" fmla="+- 0 814 266"/>
                  <a:gd name="T131" fmla="*/ 814 h 761"/>
                  <a:gd name="T132" fmla="+- 0 2971 2546"/>
                  <a:gd name="T133" fmla="*/ T132 w 900"/>
                  <a:gd name="T134" fmla="+- 0 792 266"/>
                  <a:gd name="T135" fmla="*/ 792 h 761"/>
                  <a:gd name="T136" fmla="+- 0 2950 2546"/>
                  <a:gd name="T137" fmla="*/ T136 w 900"/>
                  <a:gd name="T138" fmla="+- 0 773 266"/>
                  <a:gd name="T139" fmla="*/ 773 h 761"/>
                  <a:gd name="T140" fmla="+- 0 2921 2546"/>
                  <a:gd name="T141" fmla="*/ T140 w 900"/>
                  <a:gd name="T142" fmla="+- 0 746 266"/>
                  <a:gd name="T143" fmla="*/ 746 h 761"/>
                  <a:gd name="T144" fmla="+- 0 2899 2546"/>
                  <a:gd name="T145" fmla="*/ T144 w 900"/>
                  <a:gd name="T146" fmla="+- 0 727 266"/>
                  <a:gd name="T147" fmla="*/ 727 h 761"/>
                  <a:gd name="T148" fmla="+- 0 2878 2546"/>
                  <a:gd name="T149" fmla="*/ T148 w 900"/>
                  <a:gd name="T150" fmla="+- 0 708 266"/>
                  <a:gd name="T151" fmla="*/ 708 h 761"/>
                  <a:gd name="T152" fmla="+- 0 2851 2546"/>
                  <a:gd name="T153" fmla="*/ T152 w 900"/>
                  <a:gd name="T154" fmla="+- 0 684 266"/>
                  <a:gd name="T155" fmla="*/ 684 h 761"/>
                  <a:gd name="T156" fmla="+- 0 2830 2546"/>
                  <a:gd name="T157" fmla="*/ T156 w 900"/>
                  <a:gd name="T158" fmla="+- 0 662 266"/>
                  <a:gd name="T159" fmla="*/ 662 h 761"/>
                  <a:gd name="T160" fmla="+- 0 2803 2546"/>
                  <a:gd name="T161" fmla="*/ T160 w 900"/>
                  <a:gd name="T162" fmla="+- 0 641 266"/>
                  <a:gd name="T163" fmla="*/ 641 h 761"/>
                  <a:gd name="T164" fmla="+- 0 2786 2546"/>
                  <a:gd name="T165" fmla="*/ T164 w 900"/>
                  <a:gd name="T166" fmla="+- 0 622 266"/>
                  <a:gd name="T167" fmla="*/ 622 h 761"/>
                  <a:gd name="T168" fmla="+- 0 2767 2546"/>
                  <a:gd name="T169" fmla="*/ T168 w 900"/>
                  <a:gd name="T170" fmla="+- 0 602 266"/>
                  <a:gd name="T171" fmla="*/ 602 h 761"/>
                  <a:gd name="T172" fmla="+- 0 2734 2546"/>
                  <a:gd name="T173" fmla="*/ T172 w 900"/>
                  <a:gd name="T174" fmla="+- 0 566 266"/>
                  <a:gd name="T175" fmla="*/ 566 h 761"/>
                  <a:gd name="T176" fmla="+- 0 2719 2546"/>
                  <a:gd name="T177" fmla="*/ T176 w 900"/>
                  <a:gd name="T178" fmla="+- 0 550 266"/>
                  <a:gd name="T179" fmla="*/ 550 h 761"/>
                  <a:gd name="T180" fmla="+- 0 2700 2546"/>
                  <a:gd name="T181" fmla="*/ T180 w 900"/>
                  <a:gd name="T182" fmla="+- 0 528 266"/>
                  <a:gd name="T183" fmla="*/ 528 h 761"/>
                  <a:gd name="T184" fmla="+- 0 2662 2546"/>
                  <a:gd name="T185" fmla="*/ T184 w 900"/>
                  <a:gd name="T186" fmla="+- 0 480 266"/>
                  <a:gd name="T187" fmla="*/ 480 h 761"/>
                  <a:gd name="T188" fmla="+- 0 2645 2546"/>
                  <a:gd name="T189" fmla="*/ T188 w 900"/>
                  <a:gd name="T190" fmla="+- 0 456 266"/>
                  <a:gd name="T191" fmla="*/ 456 h 761"/>
                  <a:gd name="T192" fmla="+- 0 2630 2546"/>
                  <a:gd name="T193" fmla="*/ T192 w 900"/>
                  <a:gd name="T194" fmla="+- 0 437 266"/>
                  <a:gd name="T195" fmla="*/ 437 h 761"/>
                  <a:gd name="T196" fmla="+- 0 2618 2546"/>
                  <a:gd name="T197" fmla="*/ T196 w 900"/>
                  <a:gd name="T198" fmla="+- 0 422 266"/>
                  <a:gd name="T199" fmla="*/ 422 h 761"/>
                  <a:gd name="T200" fmla="+- 0 2614 2546"/>
                  <a:gd name="T201" fmla="*/ T200 w 900"/>
                  <a:gd name="T202" fmla="+- 0 413 266"/>
                  <a:gd name="T203" fmla="*/ 413 h 76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  <a:cxn ang="0">
                    <a:pos x="T149" y="T151"/>
                  </a:cxn>
                  <a:cxn ang="0">
                    <a:pos x="T153" y="T155"/>
                  </a:cxn>
                  <a:cxn ang="0">
                    <a:pos x="T157" y="T159"/>
                  </a:cxn>
                  <a:cxn ang="0">
                    <a:pos x="T161" y="T163"/>
                  </a:cxn>
                  <a:cxn ang="0">
                    <a:pos x="T165" y="T167"/>
                  </a:cxn>
                  <a:cxn ang="0">
                    <a:pos x="T169" y="T171"/>
                  </a:cxn>
                  <a:cxn ang="0">
                    <a:pos x="T173" y="T175"/>
                  </a:cxn>
                  <a:cxn ang="0">
                    <a:pos x="T177" y="T179"/>
                  </a:cxn>
                  <a:cxn ang="0">
                    <a:pos x="T181" y="T183"/>
                  </a:cxn>
                  <a:cxn ang="0">
                    <a:pos x="T185" y="T187"/>
                  </a:cxn>
                  <a:cxn ang="0">
                    <a:pos x="T189" y="T191"/>
                  </a:cxn>
                  <a:cxn ang="0">
                    <a:pos x="T193" y="T195"/>
                  </a:cxn>
                  <a:cxn ang="0">
                    <a:pos x="T197" y="T199"/>
                  </a:cxn>
                  <a:cxn ang="0">
                    <a:pos x="T201" y="T203"/>
                  </a:cxn>
                </a:cxnLst>
                <a:rect l="0" t="0" r="r" b="b"/>
                <a:pathLst>
                  <a:path w="900" h="761">
                    <a:moveTo>
                      <a:pt x="204" y="0"/>
                    </a:moveTo>
                    <a:lnTo>
                      <a:pt x="0" y="130"/>
                    </a:lnTo>
                    <a:lnTo>
                      <a:pt x="0" y="132"/>
                    </a:lnTo>
                    <a:lnTo>
                      <a:pt x="3" y="135"/>
                    </a:lnTo>
                    <a:lnTo>
                      <a:pt x="3" y="142"/>
                    </a:lnTo>
                    <a:lnTo>
                      <a:pt x="10" y="149"/>
                    </a:lnTo>
                    <a:lnTo>
                      <a:pt x="10" y="156"/>
                    </a:lnTo>
                    <a:lnTo>
                      <a:pt x="12" y="161"/>
                    </a:lnTo>
                    <a:lnTo>
                      <a:pt x="27" y="183"/>
                    </a:lnTo>
                    <a:lnTo>
                      <a:pt x="32" y="192"/>
                    </a:lnTo>
                    <a:lnTo>
                      <a:pt x="39" y="200"/>
                    </a:lnTo>
                    <a:lnTo>
                      <a:pt x="46" y="212"/>
                    </a:lnTo>
                    <a:lnTo>
                      <a:pt x="51" y="221"/>
                    </a:lnTo>
                    <a:lnTo>
                      <a:pt x="56" y="226"/>
                    </a:lnTo>
                    <a:lnTo>
                      <a:pt x="60" y="233"/>
                    </a:lnTo>
                    <a:lnTo>
                      <a:pt x="63" y="238"/>
                    </a:lnTo>
                    <a:lnTo>
                      <a:pt x="68" y="245"/>
                    </a:lnTo>
                    <a:lnTo>
                      <a:pt x="72" y="250"/>
                    </a:lnTo>
                    <a:lnTo>
                      <a:pt x="77" y="257"/>
                    </a:lnTo>
                    <a:lnTo>
                      <a:pt x="82" y="262"/>
                    </a:lnTo>
                    <a:lnTo>
                      <a:pt x="84" y="269"/>
                    </a:lnTo>
                    <a:lnTo>
                      <a:pt x="92" y="274"/>
                    </a:lnTo>
                    <a:lnTo>
                      <a:pt x="99" y="284"/>
                    </a:lnTo>
                    <a:lnTo>
                      <a:pt x="101" y="288"/>
                    </a:lnTo>
                    <a:lnTo>
                      <a:pt x="116" y="303"/>
                    </a:lnTo>
                    <a:lnTo>
                      <a:pt x="123" y="312"/>
                    </a:lnTo>
                    <a:lnTo>
                      <a:pt x="128" y="317"/>
                    </a:lnTo>
                    <a:lnTo>
                      <a:pt x="135" y="327"/>
                    </a:lnTo>
                    <a:lnTo>
                      <a:pt x="142" y="332"/>
                    </a:lnTo>
                    <a:lnTo>
                      <a:pt x="149" y="344"/>
                    </a:lnTo>
                    <a:lnTo>
                      <a:pt x="156" y="348"/>
                    </a:lnTo>
                    <a:lnTo>
                      <a:pt x="164" y="358"/>
                    </a:lnTo>
                    <a:lnTo>
                      <a:pt x="173" y="365"/>
                    </a:lnTo>
                    <a:lnTo>
                      <a:pt x="190" y="382"/>
                    </a:lnTo>
                    <a:lnTo>
                      <a:pt x="197" y="392"/>
                    </a:lnTo>
                    <a:lnTo>
                      <a:pt x="207" y="401"/>
                    </a:lnTo>
                    <a:lnTo>
                      <a:pt x="219" y="411"/>
                    </a:lnTo>
                    <a:lnTo>
                      <a:pt x="226" y="420"/>
                    </a:lnTo>
                    <a:lnTo>
                      <a:pt x="236" y="430"/>
                    </a:lnTo>
                    <a:lnTo>
                      <a:pt x="260" y="449"/>
                    </a:lnTo>
                    <a:lnTo>
                      <a:pt x="269" y="459"/>
                    </a:lnTo>
                    <a:lnTo>
                      <a:pt x="279" y="466"/>
                    </a:lnTo>
                    <a:lnTo>
                      <a:pt x="288" y="476"/>
                    </a:lnTo>
                    <a:lnTo>
                      <a:pt x="300" y="485"/>
                    </a:lnTo>
                    <a:lnTo>
                      <a:pt x="310" y="492"/>
                    </a:lnTo>
                    <a:lnTo>
                      <a:pt x="320" y="502"/>
                    </a:lnTo>
                    <a:lnTo>
                      <a:pt x="329" y="509"/>
                    </a:lnTo>
                    <a:lnTo>
                      <a:pt x="348" y="528"/>
                    </a:lnTo>
                    <a:lnTo>
                      <a:pt x="368" y="543"/>
                    </a:lnTo>
                    <a:lnTo>
                      <a:pt x="380" y="552"/>
                    </a:lnTo>
                    <a:lnTo>
                      <a:pt x="396" y="569"/>
                    </a:lnTo>
                    <a:lnTo>
                      <a:pt x="406" y="574"/>
                    </a:lnTo>
                    <a:lnTo>
                      <a:pt x="416" y="584"/>
                    </a:lnTo>
                    <a:lnTo>
                      <a:pt x="423" y="588"/>
                    </a:lnTo>
                    <a:lnTo>
                      <a:pt x="430" y="596"/>
                    </a:lnTo>
                    <a:lnTo>
                      <a:pt x="449" y="610"/>
                    </a:lnTo>
                    <a:lnTo>
                      <a:pt x="464" y="624"/>
                    </a:lnTo>
                    <a:lnTo>
                      <a:pt x="473" y="629"/>
                    </a:lnTo>
                    <a:lnTo>
                      <a:pt x="480" y="636"/>
                    </a:lnTo>
                    <a:lnTo>
                      <a:pt x="488" y="641"/>
                    </a:lnTo>
                    <a:lnTo>
                      <a:pt x="495" y="648"/>
                    </a:lnTo>
                    <a:lnTo>
                      <a:pt x="502" y="653"/>
                    </a:lnTo>
                    <a:lnTo>
                      <a:pt x="512" y="660"/>
                    </a:lnTo>
                    <a:lnTo>
                      <a:pt x="524" y="670"/>
                    </a:lnTo>
                    <a:lnTo>
                      <a:pt x="540" y="682"/>
                    </a:lnTo>
                    <a:lnTo>
                      <a:pt x="552" y="689"/>
                    </a:lnTo>
                    <a:lnTo>
                      <a:pt x="562" y="699"/>
                    </a:lnTo>
                    <a:lnTo>
                      <a:pt x="574" y="706"/>
                    </a:lnTo>
                    <a:lnTo>
                      <a:pt x="586" y="716"/>
                    </a:lnTo>
                    <a:lnTo>
                      <a:pt x="596" y="720"/>
                    </a:lnTo>
                    <a:lnTo>
                      <a:pt x="605" y="728"/>
                    </a:lnTo>
                    <a:lnTo>
                      <a:pt x="615" y="732"/>
                    </a:lnTo>
                    <a:lnTo>
                      <a:pt x="622" y="740"/>
                    </a:lnTo>
                    <a:lnTo>
                      <a:pt x="634" y="747"/>
                    </a:lnTo>
                    <a:lnTo>
                      <a:pt x="644" y="754"/>
                    </a:lnTo>
                    <a:lnTo>
                      <a:pt x="651" y="759"/>
                    </a:lnTo>
                    <a:lnTo>
                      <a:pt x="653" y="761"/>
                    </a:lnTo>
                    <a:lnTo>
                      <a:pt x="760" y="706"/>
                    </a:lnTo>
                    <a:lnTo>
                      <a:pt x="658" y="706"/>
                    </a:lnTo>
                    <a:lnTo>
                      <a:pt x="656" y="704"/>
                    </a:lnTo>
                    <a:lnTo>
                      <a:pt x="648" y="699"/>
                    </a:lnTo>
                    <a:lnTo>
                      <a:pt x="644" y="694"/>
                    </a:lnTo>
                    <a:lnTo>
                      <a:pt x="629" y="684"/>
                    </a:lnTo>
                    <a:lnTo>
                      <a:pt x="624" y="680"/>
                    </a:lnTo>
                    <a:lnTo>
                      <a:pt x="612" y="670"/>
                    </a:lnTo>
                    <a:lnTo>
                      <a:pt x="584" y="648"/>
                    </a:lnTo>
                    <a:lnTo>
                      <a:pt x="572" y="639"/>
                    </a:lnTo>
                    <a:lnTo>
                      <a:pt x="560" y="632"/>
                    </a:lnTo>
                    <a:lnTo>
                      <a:pt x="545" y="620"/>
                    </a:lnTo>
                    <a:lnTo>
                      <a:pt x="533" y="612"/>
                    </a:lnTo>
                    <a:lnTo>
                      <a:pt x="526" y="605"/>
                    </a:lnTo>
                    <a:lnTo>
                      <a:pt x="521" y="600"/>
                    </a:lnTo>
                    <a:lnTo>
                      <a:pt x="512" y="593"/>
                    </a:lnTo>
                    <a:lnTo>
                      <a:pt x="504" y="591"/>
                    </a:lnTo>
                    <a:lnTo>
                      <a:pt x="490" y="576"/>
                    </a:lnTo>
                    <a:lnTo>
                      <a:pt x="483" y="572"/>
                    </a:lnTo>
                    <a:lnTo>
                      <a:pt x="478" y="567"/>
                    </a:lnTo>
                    <a:lnTo>
                      <a:pt x="468" y="562"/>
                    </a:lnTo>
                    <a:lnTo>
                      <a:pt x="454" y="548"/>
                    </a:lnTo>
                    <a:lnTo>
                      <a:pt x="447" y="543"/>
                    </a:lnTo>
                    <a:lnTo>
                      <a:pt x="440" y="536"/>
                    </a:lnTo>
                    <a:lnTo>
                      <a:pt x="425" y="526"/>
                    </a:lnTo>
                    <a:lnTo>
                      <a:pt x="420" y="519"/>
                    </a:lnTo>
                    <a:lnTo>
                      <a:pt x="411" y="512"/>
                    </a:lnTo>
                    <a:lnTo>
                      <a:pt x="404" y="507"/>
                    </a:lnTo>
                    <a:lnTo>
                      <a:pt x="389" y="492"/>
                    </a:lnTo>
                    <a:lnTo>
                      <a:pt x="380" y="485"/>
                    </a:lnTo>
                    <a:lnTo>
                      <a:pt x="375" y="480"/>
                    </a:lnTo>
                    <a:lnTo>
                      <a:pt x="368" y="473"/>
                    </a:lnTo>
                    <a:lnTo>
                      <a:pt x="360" y="466"/>
                    </a:lnTo>
                    <a:lnTo>
                      <a:pt x="353" y="461"/>
                    </a:lnTo>
                    <a:lnTo>
                      <a:pt x="344" y="456"/>
                    </a:lnTo>
                    <a:lnTo>
                      <a:pt x="336" y="449"/>
                    </a:lnTo>
                    <a:lnTo>
                      <a:pt x="332" y="442"/>
                    </a:lnTo>
                    <a:lnTo>
                      <a:pt x="324" y="435"/>
                    </a:lnTo>
                    <a:lnTo>
                      <a:pt x="317" y="430"/>
                    </a:lnTo>
                    <a:lnTo>
                      <a:pt x="305" y="418"/>
                    </a:lnTo>
                    <a:lnTo>
                      <a:pt x="296" y="411"/>
                    </a:lnTo>
                    <a:lnTo>
                      <a:pt x="291" y="404"/>
                    </a:lnTo>
                    <a:lnTo>
                      <a:pt x="284" y="396"/>
                    </a:lnTo>
                    <a:lnTo>
                      <a:pt x="269" y="387"/>
                    </a:lnTo>
                    <a:lnTo>
                      <a:pt x="267" y="380"/>
                    </a:lnTo>
                    <a:lnTo>
                      <a:pt x="257" y="375"/>
                    </a:lnTo>
                    <a:lnTo>
                      <a:pt x="255" y="368"/>
                    </a:lnTo>
                    <a:lnTo>
                      <a:pt x="245" y="360"/>
                    </a:lnTo>
                    <a:lnTo>
                      <a:pt x="240" y="356"/>
                    </a:lnTo>
                    <a:lnTo>
                      <a:pt x="233" y="348"/>
                    </a:lnTo>
                    <a:lnTo>
                      <a:pt x="226" y="344"/>
                    </a:lnTo>
                    <a:lnTo>
                      <a:pt x="221" y="336"/>
                    </a:lnTo>
                    <a:lnTo>
                      <a:pt x="204" y="320"/>
                    </a:lnTo>
                    <a:lnTo>
                      <a:pt x="195" y="305"/>
                    </a:lnTo>
                    <a:lnTo>
                      <a:pt x="188" y="300"/>
                    </a:lnTo>
                    <a:lnTo>
                      <a:pt x="185" y="296"/>
                    </a:lnTo>
                    <a:lnTo>
                      <a:pt x="180" y="288"/>
                    </a:lnTo>
                    <a:lnTo>
                      <a:pt x="173" y="284"/>
                    </a:lnTo>
                    <a:lnTo>
                      <a:pt x="168" y="276"/>
                    </a:lnTo>
                    <a:lnTo>
                      <a:pt x="164" y="274"/>
                    </a:lnTo>
                    <a:lnTo>
                      <a:pt x="154" y="262"/>
                    </a:lnTo>
                    <a:lnTo>
                      <a:pt x="132" y="233"/>
                    </a:lnTo>
                    <a:lnTo>
                      <a:pt x="123" y="221"/>
                    </a:lnTo>
                    <a:lnTo>
                      <a:pt x="116" y="214"/>
                    </a:lnTo>
                    <a:lnTo>
                      <a:pt x="111" y="204"/>
                    </a:lnTo>
                    <a:lnTo>
                      <a:pt x="104" y="197"/>
                    </a:lnTo>
                    <a:lnTo>
                      <a:pt x="99" y="190"/>
                    </a:lnTo>
                    <a:lnTo>
                      <a:pt x="92" y="183"/>
                    </a:lnTo>
                    <a:lnTo>
                      <a:pt x="89" y="176"/>
                    </a:lnTo>
                    <a:lnTo>
                      <a:pt x="84" y="171"/>
                    </a:lnTo>
                    <a:lnTo>
                      <a:pt x="82" y="164"/>
                    </a:lnTo>
                    <a:lnTo>
                      <a:pt x="77" y="159"/>
                    </a:lnTo>
                    <a:lnTo>
                      <a:pt x="72" y="156"/>
                    </a:lnTo>
                    <a:lnTo>
                      <a:pt x="72" y="152"/>
                    </a:lnTo>
                    <a:lnTo>
                      <a:pt x="68" y="149"/>
                    </a:lnTo>
                    <a:lnTo>
                      <a:pt x="68" y="147"/>
                    </a:lnTo>
                    <a:lnTo>
                      <a:pt x="257" y="36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102" name="Freeform 128"/>
              <p:cNvSpPr>
                <a:spLocks/>
              </p:cNvSpPr>
              <p:nvPr/>
            </p:nvSpPr>
            <p:spPr bwMode="auto">
              <a:xfrm>
                <a:off x="2546" y="266"/>
                <a:ext cx="900" cy="761"/>
              </a:xfrm>
              <a:custGeom>
                <a:avLst/>
                <a:gdLst>
                  <a:gd name="T0" fmla="+- 0 3413 2546"/>
                  <a:gd name="T1" fmla="*/ T0 w 900"/>
                  <a:gd name="T2" fmla="+- 0 869 266"/>
                  <a:gd name="T3" fmla="*/ 869 h 761"/>
                  <a:gd name="T4" fmla="+- 0 3204 2546"/>
                  <a:gd name="T5" fmla="*/ T4 w 900"/>
                  <a:gd name="T6" fmla="+- 0 972 266"/>
                  <a:gd name="T7" fmla="*/ 972 h 761"/>
                  <a:gd name="T8" fmla="+- 0 3306 2546"/>
                  <a:gd name="T9" fmla="*/ T8 w 900"/>
                  <a:gd name="T10" fmla="+- 0 972 266"/>
                  <a:gd name="T11" fmla="*/ 972 h 761"/>
                  <a:gd name="T12" fmla="+- 0 3446 2546"/>
                  <a:gd name="T13" fmla="*/ T12 w 900"/>
                  <a:gd name="T14" fmla="+- 0 900 266"/>
                  <a:gd name="T15" fmla="*/ 900 h 761"/>
                  <a:gd name="T16" fmla="+- 0 3413 2546"/>
                  <a:gd name="T17" fmla="*/ T16 w 900"/>
                  <a:gd name="T18" fmla="+- 0 869 266"/>
                  <a:gd name="T19" fmla="*/ 869 h 76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900" h="761">
                    <a:moveTo>
                      <a:pt x="867" y="603"/>
                    </a:moveTo>
                    <a:lnTo>
                      <a:pt x="658" y="706"/>
                    </a:lnTo>
                    <a:lnTo>
                      <a:pt x="760" y="706"/>
                    </a:lnTo>
                    <a:lnTo>
                      <a:pt x="900" y="634"/>
                    </a:lnTo>
                    <a:lnTo>
                      <a:pt x="867" y="6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00" name="Group 125"/>
            <p:cNvGrpSpPr>
              <a:grpSpLocks/>
            </p:cNvGrpSpPr>
            <p:nvPr/>
          </p:nvGrpSpPr>
          <p:grpSpPr bwMode="auto">
            <a:xfrm>
              <a:off x="2347" y="1896"/>
              <a:ext cx="39" cy="29"/>
              <a:chOff x="2347" y="1896"/>
              <a:chExt cx="39" cy="29"/>
            </a:xfrm>
          </p:grpSpPr>
          <p:sp>
            <p:nvSpPr>
              <p:cNvPr id="3100" name="Freeform 126"/>
              <p:cNvSpPr>
                <a:spLocks/>
              </p:cNvSpPr>
              <p:nvPr/>
            </p:nvSpPr>
            <p:spPr bwMode="auto">
              <a:xfrm>
                <a:off x="2347" y="1896"/>
                <a:ext cx="39" cy="29"/>
              </a:xfrm>
              <a:custGeom>
                <a:avLst/>
                <a:gdLst>
                  <a:gd name="T0" fmla="+- 0 2371 2347"/>
                  <a:gd name="T1" fmla="*/ T0 w 39"/>
                  <a:gd name="T2" fmla="+- 0 1896 1896"/>
                  <a:gd name="T3" fmla="*/ 1896 h 29"/>
                  <a:gd name="T4" fmla="+- 0 2354 2347"/>
                  <a:gd name="T5" fmla="*/ T4 w 39"/>
                  <a:gd name="T6" fmla="+- 0 1896 1896"/>
                  <a:gd name="T7" fmla="*/ 1896 h 29"/>
                  <a:gd name="T8" fmla="+- 0 2347 2347"/>
                  <a:gd name="T9" fmla="*/ T8 w 39"/>
                  <a:gd name="T10" fmla="+- 0 1903 1896"/>
                  <a:gd name="T11" fmla="*/ 1903 h 29"/>
                  <a:gd name="T12" fmla="+- 0 2347 2347"/>
                  <a:gd name="T13" fmla="*/ T12 w 39"/>
                  <a:gd name="T14" fmla="+- 0 1913 1896"/>
                  <a:gd name="T15" fmla="*/ 1913 h 29"/>
                  <a:gd name="T16" fmla="+- 0 2352 2347"/>
                  <a:gd name="T17" fmla="*/ T16 w 39"/>
                  <a:gd name="T18" fmla="+- 0 1920 1896"/>
                  <a:gd name="T19" fmla="*/ 1920 h 29"/>
                  <a:gd name="T20" fmla="+- 0 2354 2347"/>
                  <a:gd name="T21" fmla="*/ T20 w 39"/>
                  <a:gd name="T22" fmla="+- 0 1922 1896"/>
                  <a:gd name="T23" fmla="*/ 1922 h 29"/>
                  <a:gd name="T24" fmla="+- 0 2364 2347"/>
                  <a:gd name="T25" fmla="*/ T24 w 39"/>
                  <a:gd name="T26" fmla="+- 0 1925 1896"/>
                  <a:gd name="T27" fmla="*/ 1925 h 29"/>
                  <a:gd name="T28" fmla="+- 0 2378 2347"/>
                  <a:gd name="T29" fmla="*/ T28 w 39"/>
                  <a:gd name="T30" fmla="+- 0 1920 1896"/>
                  <a:gd name="T31" fmla="*/ 1920 h 29"/>
                  <a:gd name="T32" fmla="+- 0 2383 2347"/>
                  <a:gd name="T33" fmla="*/ T32 w 39"/>
                  <a:gd name="T34" fmla="+- 0 1913 1896"/>
                  <a:gd name="T35" fmla="*/ 1913 h 29"/>
                  <a:gd name="T36" fmla="+- 0 2386 2347"/>
                  <a:gd name="T37" fmla="*/ T36 w 39"/>
                  <a:gd name="T38" fmla="+- 0 1910 1896"/>
                  <a:gd name="T39" fmla="*/ 1910 h 29"/>
                  <a:gd name="T40" fmla="+- 0 2383 2347"/>
                  <a:gd name="T41" fmla="*/ T40 w 39"/>
                  <a:gd name="T42" fmla="+- 0 1903 1896"/>
                  <a:gd name="T43" fmla="*/ 1903 h 29"/>
                  <a:gd name="T44" fmla="+- 0 2378 2347"/>
                  <a:gd name="T45" fmla="*/ T44 w 39"/>
                  <a:gd name="T46" fmla="+- 0 1898 1896"/>
                  <a:gd name="T47" fmla="*/ 1898 h 29"/>
                  <a:gd name="T48" fmla="+- 0 2371 2347"/>
                  <a:gd name="T49" fmla="*/ T48 w 39"/>
                  <a:gd name="T50" fmla="+- 0 1896 1896"/>
                  <a:gd name="T51" fmla="*/ 1896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39" h="29">
                    <a:moveTo>
                      <a:pt x="24" y="0"/>
                    </a:moveTo>
                    <a:lnTo>
                      <a:pt x="7" y="0"/>
                    </a:lnTo>
                    <a:lnTo>
                      <a:pt x="0" y="7"/>
                    </a:lnTo>
                    <a:lnTo>
                      <a:pt x="0" y="17"/>
                    </a:lnTo>
                    <a:lnTo>
                      <a:pt x="5" y="24"/>
                    </a:lnTo>
                    <a:lnTo>
                      <a:pt x="7" y="26"/>
                    </a:lnTo>
                    <a:lnTo>
                      <a:pt x="17" y="29"/>
                    </a:lnTo>
                    <a:lnTo>
                      <a:pt x="31" y="24"/>
                    </a:lnTo>
                    <a:lnTo>
                      <a:pt x="36" y="17"/>
                    </a:lnTo>
                    <a:lnTo>
                      <a:pt x="39" y="14"/>
                    </a:lnTo>
                    <a:lnTo>
                      <a:pt x="36" y="7"/>
                    </a:lnTo>
                    <a:lnTo>
                      <a:pt x="31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9A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01" name="Group 123"/>
            <p:cNvGrpSpPr>
              <a:grpSpLocks/>
            </p:cNvGrpSpPr>
            <p:nvPr/>
          </p:nvGrpSpPr>
          <p:grpSpPr bwMode="auto">
            <a:xfrm>
              <a:off x="2354" y="1903"/>
              <a:ext cx="22" cy="10"/>
              <a:chOff x="2354" y="1903"/>
              <a:chExt cx="22" cy="10"/>
            </a:xfrm>
          </p:grpSpPr>
          <p:sp>
            <p:nvSpPr>
              <p:cNvPr id="3099" name="Freeform 124"/>
              <p:cNvSpPr>
                <a:spLocks/>
              </p:cNvSpPr>
              <p:nvPr/>
            </p:nvSpPr>
            <p:spPr bwMode="auto">
              <a:xfrm>
                <a:off x="2354" y="1903"/>
                <a:ext cx="22" cy="10"/>
              </a:xfrm>
              <a:custGeom>
                <a:avLst/>
                <a:gdLst>
                  <a:gd name="T0" fmla="+- 0 2371 2354"/>
                  <a:gd name="T1" fmla="*/ T0 w 22"/>
                  <a:gd name="T2" fmla="+- 0 1903 1903"/>
                  <a:gd name="T3" fmla="*/ 1903 h 10"/>
                  <a:gd name="T4" fmla="+- 0 2359 2354"/>
                  <a:gd name="T5" fmla="*/ T4 w 22"/>
                  <a:gd name="T6" fmla="+- 0 1903 1903"/>
                  <a:gd name="T7" fmla="*/ 1903 h 10"/>
                  <a:gd name="T8" fmla="+- 0 2354 2354"/>
                  <a:gd name="T9" fmla="*/ T8 w 22"/>
                  <a:gd name="T10" fmla="+- 0 1910 1903"/>
                  <a:gd name="T11" fmla="*/ 1910 h 10"/>
                  <a:gd name="T12" fmla="+- 0 2359 2354"/>
                  <a:gd name="T13" fmla="*/ T12 w 22"/>
                  <a:gd name="T14" fmla="+- 0 1913 1903"/>
                  <a:gd name="T15" fmla="*/ 1913 h 10"/>
                  <a:gd name="T16" fmla="+- 0 2371 2354"/>
                  <a:gd name="T17" fmla="*/ T16 w 22"/>
                  <a:gd name="T18" fmla="+- 0 1913 1903"/>
                  <a:gd name="T19" fmla="*/ 1913 h 10"/>
                  <a:gd name="T20" fmla="+- 0 2376 2354"/>
                  <a:gd name="T21" fmla="*/ T20 w 22"/>
                  <a:gd name="T22" fmla="+- 0 1910 1903"/>
                  <a:gd name="T23" fmla="*/ 1910 h 10"/>
                  <a:gd name="T24" fmla="+- 0 2371 2354"/>
                  <a:gd name="T25" fmla="*/ T24 w 22"/>
                  <a:gd name="T26" fmla="+- 0 1903 1903"/>
                  <a:gd name="T27" fmla="*/ 1903 h 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22" h="10">
                    <a:moveTo>
                      <a:pt x="17" y="0"/>
                    </a:moveTo>
                    <a:lnTo>
                      <a:pt x="5" y="0"/>
                    </a:lnTo>
                    <a:lnTo>
                      <a:pt x="0" y="7"/>
                    </a:lnTo>
                    <a:lnTo>
                      <a:pt x="5" y="10"/>
                    </a:lnTo>
                    <a:lnTo>
                      <a:pt x="17" y="10"/>
                    </a:lnTo>
                    <a:lnTo>
                      <a:pt x="22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9BB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02" name="Group 121"/>
            <p:cNvGrpSpPr>
              <a:grpSpLocks/>
            </p:cNvGrpSpPr>
            <p:nvPr/>
          </p:nvGrpSpPr>
          <p:grpSpPr bwMode="auto">
            <a:xfrm>
              <a:off x="446" y="869"/>
              <a:ext cx="46" cy="36"/>
              <a:chOff x="446" y="869"/>
              <a:chExt cx="46" cy="36"/>
            </a:xfrm>
          </p:grpSpPr>
          <p:sp>
            <p:nvSpPr>
              <p:cNvPr id="3098" name="Freeform 122"/>
              <p:cNvSpPr>
                <a:spLocks/>
              </p:cNvSpPr>
              <p:nvPr/>
            </p:nvSpPr>
            <p:spPr bwMode="auto">
              <a:xfrm>
                <a:off x="446" y="869"/>
                <a:ext cx="46" cy="36"/>
              </a:xfrm>
              <a:custGeom>
                <a:avLst/>
                <a:gdLst>
                  <a:gd name="T0" fmla="+- 0 478 446"/>
                  <a:gd name="T1" fmla="*/ T0 w 46"/>
                  <a:gd name="T2" fmla="+- 0 869 869"/>
                  <a:gd name="T3" fmla="*/ 869 h 36"/>
                  <a:gd name="T4" fmla="+- 0 458 446"/>
                  <a:gd name="T5" fmla="*/ T4 w 46"/>
                  <a:gd name="T6" fmla="+- 0 869 869"/>
                  <a:gd name="T7" fmla="*/ 869 h 36"/>
                  <a:gd name="T8" fmla="+- 0 449 446"/>
                  <a:gd name="T9" fmla="*/ T8 w 46"/>
                  <a:gd name="T10" fmla="+- 0 878 869"/>
                  <a:gd name="T11" fmla="*/ 878 h 36"/>
                  <a:gd name="T12" fmla="+- 0 446 446"/>
                  <a:gd name="T13" fmla="*/ T12 w 46"/>
                  <a:gd name="T14" fmla="+- 0 886 869"/>
                  <a:gd name="T15" fmla="*/ 886 h 36"/>
                  <a:gd name="T16" fmla="+- 0 449 446"/>
                  <a:gd name="T17" fmla="*/ T16 w 46"/>
                  <a:gd name="T18" fmla="+- 0 893 869"/>
                  <a:gd name="T19" fmla="*/ 893 h 36"/>
                  <a:gd name="T20" fmla="+- 0 458 446"/>
                  <a:gd name="T21" fmla="*/ T20 w 46"/>
                  <a:gd name="T22" fmla="+- 0 902 869"/>
                  <a:gd name="T23" fmla="*/ 902 h 36"/>
                  <a:gd name="T24" fmla="+- 0 468 446"/>
                  <a:gd name="T25" fmla="*/ T24 w 46"/>
                  <a:gd name="T26" fmla="+- 0 905 869"/>
                  <a:gd name="T27" fmla="*/ 905 h 36"/>
                  <a:gd name="T28" fmla="+- 0 478 446"/>
                  <a:gd name="T29" fmla="*/ T28 w 46"/>
                  <a:gd name="T30" fmla="+- 0 902 869"/>
                  <a:gd name="T31" fmla="*/ 902 h 36"/>
                  <a:gd name="T32" fmla="+- 0 485 446"/>
                  <a:gd name="T33" fmla="*/ T32 w 46"/>
                  <a:gd name="T34" fmla="+- 0 898 869"/>
                  <a:gd name="T35" fmla="*/ 898 h 36"/>
                  <a:gd name="T36" fmla="+- 0 490 446"/>
                  <a:gd name="T37" fmla="*/ T36 w 46"/>
                  <a:gd name="T38" fmla="+- 0 893 869"/>
                  <a:gd name="T39" fmla="*/ 893 h 36"/>
                  <a:gd name="T40" fmla="+- 0 492 446"/>
                  <a:gd name="T41" fmla="*/ T40 w 46"/>
                  <a:gd name="T42" fmla="+- 0 886 869"/>
                  <a:gd name="T43" fmla="*/ 886 h 36"/>
                  <a:gd name="T44" fmla="+- 0 490 446"/>
                  <a:gd name="T45" fmla="*/ T44 w 46"/>
                  <a:gd name="T46" fmla="+- 0 878 869"/>
                  <a:gd name="T47" fmla="*/ 878 h 36"/>
                  <a:gd name="T48" fmla="+- 0 485 446"/>
                  <a:gd name="T49" fmla="*/ T48 w 46"/>
                  <a:gd name="T50" fmla="+- 0 874 869"/>
                  <a:gd name="T51" fmla="*/ 874 h 36"/>
                  <a:gd name="T52" fmla="+- 0 478 446"/>
                  <a:gd name="T53" fmla="*/ T52 w 46"/>
                  <a:gd name="T54" fmla="+- 0 869 869"/>
                  <a:gd name="T55" fmla="*/ 869 h 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46" h="36">
                    <a:moveTo>
                      <a:pt x="32" y="0"/>
                    </a:moveTo>
                    <a:lnTo>
                      <a:pt x="12" y="0"/>
                    </a:lnTo>
                    <a:lnTo>
                      <a:pt x="3" y="9"/>
                    </a:lnTo>
                    <a:lnTo>
                      <a:pt x="0" y="17"/>
                    </a:lnTo>
                    <a:lnTo>
                      <a:pt x="3" y="24"/>
                    </a:lnTo>
                    <a:lnTo>
                      <a:pt x="12" y="33"/>
                    </a:lnTo>
                    <a:lnTo>
                      <a:pt x="22" y="36"/>
                    </a:lnTo>
                    <a:lnTo>
                      <a:pt x="32" y="33"/>
                    </a:lnTo>
                    <a:lnTo>
                      <a:pt x="39" y="29"/>
                    </a:lnTo>
                    <a:lnTo>
                      <a:pt x="44" y="24"/>
                    </a:lnTo>
                    <a:lnTo>
                      <a:pt x="46" y="17"/>
                    </a:lnTo>
                    <a:lnTo>
                      <a:pt x="44" y="9"/>
                    </a:lnTo>
                    <a:lnTo>
                      <a:pt x="39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03" name="Group 119"/>
            <p:cNvGrpSpPr>
              <a:grpSpLocks/>
            </p:cNvGrpSpPr>
            <p:nvPr/>
          </p:nvGrpSpPr>
          <p:grpSpPr bwMode="auto">
            <a:xfrm>
              <a:off x="674" y="943"/>
              <a:ext cx="51" cy="39"/>
              <a:chOff x="674" y="943"/>
              <a:chExt cx="51" cy="39"/>
            </a:xfrm>
          </p:grpSpPr>
          <p:sp>
            <p:nvSpPr>
              <p:cNvPr id="3097" name="Freeform 120"/>
              <p:cNvSpPr>
                <a:spLocks/>
              </p:cNvSpPr>
              <p:nvPr/>
            </p:nvSpPr>
            <p:spPr bwMode="auto">
              <a:xfrm>
                <a:off x="674" y="943"/>
                <a:ext cx="51" cy="39"/>
              </a:xfrm>
              <a:custGeom>
                <a:avLst/>
                <a:gdLst>
                  <a:gd name="T0" fmla="+- 0 708 674"/>
                  <a:gd name="T1" fmla="*/ T0 w 51"/>
                  <a:gd name="T2" fmla="+- 0 943 943"/>
                  <a:gd name="T3" fmla="*/ 943 h 39"/>
                  <a:gd name="T4" fmla="+- 0 686 674"/>
                  <a:gd name="T5" fmla="*/ T4 w 51"/>
                  <a:gd name="T6" fmla="+- 0 943 943"/>
                  <a:gd name="T7" fmla="*/ 943 h 39"/>
                  <a:gd name="T8" fmla="+- 0 682 674"/>
                  <a:gd name="T9" fmla="*/ T8 w 51"/>
                  <a:gd name="T10" fmla="+- 0 950 943"/>
                  <a:gd name="T11" fmla="*/ 950 h 39"/>
                  <a:gd name="T12" fmla="+- 0 674 674"/>
                  <a:gd name="T13" fmla="*/ T12 w 51"/>
                  <a:gd name="T14" fmla="+- 0 955 943"/>
                  <a:gd name="T15" fmla="*/ 955 h 39"/>
                  <a:gd name="T16" fmla="+- 0 674 674"/>
                  <a:gd name="T17" fmla="*/ T16 w 51"/>
                  <a:gd name="T18" fmla="+- 0 970 943"/>
                  <a:gd name="T19" fmla="*/ 970 h 39"/>
                  <a:gd name="T20" fmla="+- 0 682 674"/>
                  <a:gd name="T21" fmla="*/ T20 w 51"/>
                  <a:gd name="T22" fmla="+- 0 977 943"/>
                  <a:gd name="T23" fmla="*/ 977 h 39"/>
                  <a:gd name="T24" fmla="+- 0 686 674"/>
                  <a:gd name="T25" fmla="*/ T24 w 51"/>
                  <a:gd name="T26" fmla="+- 0 979 943"/>
                  <a:gd name="T27" fmla="*/ 979 h 39"/>
                  <a:gd name="T28" fmla="+- 0 698 674"/>
                  <a:gd name="T29" fmla="*/ T28 w 51"/>
                  <a:gd name="T30" fmla="+- 0 982 943"/>
                  <a:gd name="T31" fmla="*/ 982 h 39"/>
                  <a:gd name="T32" fmla="+- 0 708 674"/>
                  <a:gd name="T33" fmla="*/ T32 w 51"/>
                  <a:gd name="T34" fmla="+- 0 979 943"/>
                  <a:gd name="T35" fmla="*/ 979 h 39"/>
                  <a:gd name="T36" fmla="+- 0 715 674"/>
                  <a:gd name="T37" fmla="*/ T36 w 51"/>
                  <a:gd name="T38" fmla="+- 0 977 943"/>
                  <a:gd name="T39" fmla="*/ 977 h 39"/>
                  <a:gd name="T40" fmla="+- 0 722 674"/>
                  <a:gd name="T41" fmla="*/ T40 w 51"/>
                  <a:gd name="T42" fmla="+- 0 970 943"/>
                  <a:gd name="T43" fmla="*/ 970 h 39"/>
                  <a:gd name="T44" fmla="+- 0 725 674"/>
                  <a:gd name="T45" fmla="*/ T44 w 51"/>
                  <a:gd name="T46" fmla="+- 0 962 943"/>
                  <a:gd name="T47" fmla="*/ 962 h 39"/>
                  <a:gd name="T48" fmla="+- 0 722 674"/>
                  <a:gd name="T49" fmla="*/ T48 w 51"/>
                  <a:gd name="T50" fmla="+- 0 955 943"/>
                  <a:gd name="T51" fmla="*/ 955 h 39"/>
                  <a:gd name="T52" fmla="+- 0 715 674"/>
                  <a:gd name="T53" fmla="*/ T52 w 51"/>
                  <a:gd name="T54" fmla="+- 0 950 943"/>
                  <a:gd name="T55" fmla="*/ 950 h 39"/>
                  <a:gd name="T56" fmla="+- 0 708 674"/>
                  <a:gd name="T57" fmla="*/ T56 w 51"/>
                  <a:gd name="T58" fmla="+- 0 943 943"/>
                  <a:gd name="T59" fmla="*/ 943 h 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51" h="39">
                    <a:moveTo>
                      <a:pt x="34" y="0"/>
                    </a:moveTo>
                    <a:lnTo>
                      <a:pt x="12" y="0"/>
                    </a:lnTo>
                    <a:lnTo>
                      <a:pt x="8" y="7"/>
                    </a:lnTo>
                    <a:lnTo>
                      <a:pt x="0" y="12"/>
                    </a:lnTo>
                    <a:lnTo>
                      <a:pt x="0" y="27"/>
                    </a:lnTo>
                    <a:lnTo>
                      <a:pt x="8" y="34"/>
                    </a:lnTo>
                    <a:lnTo>
                      <a:pt x="12" y="36"/>
                    </a:lnTo>
                    <a:lnTo>
                      <a:pt x="24" y="39"/>
                    </a:lnTo>
                    <a:lnTo>
                      <a:pt x="34" y="36"/>
                    </a:lnTo>
                    <a:lnTo>
                      <a:pt x="41" y="34"/>
                    </a:lnTo>
                    <a:lnTo>
                      <a:pt x="48" y="27"/>
                    </a:lnTo>
                    <a:lnTo>
                      <a:pt x="51" y="19"/>
                    </a:lnTo>
                    <a:lnTo>
                      <a:pt x="48" y="12"/>
                    </a:lnTo>
                    <a:lnTo>
                      <a:pt x="41" y="7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04" name="Group 117"/>
            <p:cNvGrpSpPr>
              <a:grpSpLocks/>
            </p:cNvGrpSpPr>
            <p:nvPr/>
          </p:nvGrpSpPr>
          <p:grpSpPr bwMode="auto">
            <a:xfrm>
              <a:off x="1082" y="998"/>
              <a:ext cx="48" cy="36"/>
              <a:chOff x="1082" y="998"/>
              <a:chExt cx="48" cy="36"/>
            </a:xfrm>
          </p:grpSpPr>
          <p:sp>
            <p:nvSpPr>
              <p:cNvPr id="3096" name="Freeform 118"/>
              <p:cNvSpPr>
                <a:spLocks/>
              </p:cNvSpPr>
              <p:nvPr/>
            </p:nvSpPr>
            <p:spPr bwMode="auto">
              <a:xfrm>
                <a:off x="1082" y="998"/>
                <a:ext cx="48" cy="36"/>
              </a:xfrm>
              <a:custGeom>
                <a:avLst/>
                <a:gdLst>
                  <a:gd name="T0" fmla="+- 0 1114 1082"/>
                  <a:gd name="T1" fmla="*/ T0 w 48"/>
                  <a:gd name="T2" fmla="+- 0 998 998"/>
                  <a:gd name="T3" fmla="*/ 998 h 36"/>
                  <a:gd name="T4" fmla="+- 0 1097 1082"/>
                  <a:gd name="T5" fmla="*/ T4 w 48"/>
                  <a:gd name="T6" fmla="+- 0 998 998"/>
                  <a:gd name="T7" fmla="*/ 998 h 36"/>
                  <a:gd name="T8" fmla="+- 0 1082 1082"/>
                  <a:gd name="T9" fmla="*/ T8 w 48"/>
                  <a:gd name="T10" fmla="+- 0 1008 998"/>
                  <a:gd name="T11" fmla="*/ 1008 h 36"/>
                  <a:gd name="T12" fmla="+- 0 1082 1082"/>
                  <a:gd name="T13" fmla="*/ T12 w 48"/>
                  <a:gd name="T14" fmla="+- 0 1020 998"/>
                  <a:gd name="T15" fmla="*/ 1020 h 36"/>
                  <a:gd name="T16" fmla="+- 0 1090 1082"/>
                  <a:gd name="T17" fmla="*/ T16 w 48"/>
                  <a:gd name="T18" fmla="+- 0 1027 998"/>
                  <a:gd name="T19" fmla="*/ 1027 h 36"/>
                  <a:gd name="T20" fmla="+- 0 1097 1082"/>
                  <a:gd name="T21" fmla="*/ T20 w 48"/>
                  <a:gd name="T22" fmla="+- 0 1032 998"/>
                  <a:gd name="T23" fmla="*/ 1032 h 36"/>
                  <a:gd name="T24" fmla="+- 0 1109 1082"/>
                  <a:gd name="T25" fmla="*/ T24 w 48"/>
                  <a:gd name="T26" fmla="+- 0 1034 998"/>
                  <a:gd name="T27" fmla="*/ 1034 h 36"/>
                  <a:gd name="T28" fmla="+- 0 1123 1082"/>
                  <a:gd name="T29" fmla="*/ T28 w 48"/>
                  <a:gd name="T30" fmla="+- 0 1027 998"/>
                  <a:gd name="T31" fmla="*/ 1027 h 36"/>
                  <a:gd name="T32" fmla="+- 0 1126 1082"/>
                  <a:gd name="T33" fmla="*/ T32 w 48"/>
                  <a:gd name="T34" fmla="+- 0 1020 998"/>
                  <a:gd name="T35" fmla="*/ 1020 h 36"/>
                  <a:gd name="T36" fmla="+- 0 1130 1082"/>
                  <a:gd name="T37" fmla="*/ T36 w 48"/>
                  <a:gd name="T38" fmla="+- 0 1015 998"/>
                  <a:gd name="T39" fmla="*/ 1015 h 36"/>
                  <a:gd name="T40" fmla="+- 0 1126 1082"/>
                  <a:gd name="T41" fmla="*/ T40 w 48"/>
                  <a:gd name="T42" fmla="+- 0 1008 998"/>
                  <a:gd name="T43" fmla="*/ 1008 h 36"/>
                  <a:gd name="T44" fmla="+- 0 1123 1082"/>
                  <a:gd name="T45" fmla="*/ T44 w 48"/>
                  <a:gd name="T46" fmla="+- 0 1003 998"/>
                  <a:gd name="T47" fmla="*/ 1003 h 36"/>
                  <a:gd name="T48" fmla="+- 0 1114 1082"/>
                  <a:gd name="T49" fmla="*/ T48 w 48"/>
                  <a:gd name="T50" fmla="+- 0 998 998"/>
                  <a:gd name="T51" fmla="*/ 998 h 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48" h="36">
                    <a:moveTo>
                      <a:pt x="32" y="0"/>
                    </a:moveTo>
                    <a:lnTo>
                      <a:pt x="15" y="0"/>
                    </a:lnTo>
                    <a:lnTo>
                      <a:pt x="0" y="10"/>
                    </a:lnTo>
                    <a:lnTo>
                      <a:pt x="0" y="22"/>
                    </a:lnTo>
                    <a:lnTo>
                      <a:pt x="8" y="29"/>
                    </a:lnTo>
                    <a:lnTo>
                      <a:pt x="15" y="34"/>
                    </a:lnTo>
                    <a:lnTo>
                      <a:pt x="27" y="36"/>
                    </a:lnTo>
                    <a:lnTo>
                      <a:pt x="41" y="29"/>
                    </a:lnTo>
                    <a:lnTo>
                      <a:pt x="44" y="22"/>
                    </a:lnTo>
                    <a:lnTo>
                      <a:pt x="48" y="17"/>
                    </a:lnTo>
                    <a:lnTo>
                      <a:pt x="44" y="10"/>
                    </a:lnTo>
                    <a:lnTo>
                      <a:pt x="41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05" name="Group 115"/>
            <p:cNvGrpSpPr>
              <a:grpSpLocks/>
            </p:cNvGrpSpPr>
            <p:nvPr/>
          </p:nvGrpSpPr>
          <p:grpSpPr bwMode="auto">
            <a:xfrm>
              <a:off x="3631" y="617"/>
              <a:ext cx="51" cy="39"/>
              <a:chOff x="3631" y="617"/>
              <a:chExt cx="51" cy="39"/>
            </a:xfrm>
          </p:grpSpPr>
          <p:sp>
            <p:nvSpPr>
              <p:cNvPr id="3095" name="Freeform 116"/>
              <p:cNvSpPr>
                <a:spLocks/>
              </p:cNvSpPr>
              <p:nvPr/>
            </p:nvSpPr>
            <p:spPr bwMode="auto">
              <a:xfrm>
                <a:off x="3631" y="617"/>
                <a:ext cx="51" cy="39"/>
              </a:xfrm>
              <a:custGeom>
                <a:avLst/>
                <a:gdLst>
                  <a:gd name="T0" fmla="+- 0 3655 3631"/>
                  <a:gd name="T1" fmla="*/ T0 w 51"/>
                  <a:gd name="T2" fmla="+- 0 617 617"/>
                  <a:gd name="T3" fmla="*/ 617 h 39"/>
                  <a:gd name="T4" fmla="+- 0 3646 3631"/>
                  <a:gd name="T5" fmla="*/ T4 w 51"/>
                  <a:gd name="T6" fmla="+- 0 619 617"/>
                  <a:gd name="T7" fmla="*/ 619 h 39"/>
                  <a:gd name="T8" fmla="+- 0 3641 3631"/>
                  <a:gd name="T9" fmla="*/ T8 w 51"/>
                  <a:gd name="T10" fmla="+- 0 624 617"/>
                  <a:gd name="T11" fmla="*/ 624 h 39"/>
                  <a:gd name="T12" fmla="+- 0 3634 3631"/>
                  <a:gd name="T13" fmla="*/ T12 w 51"/>
                  <a:gd name="T14" fmla="+- 0 629 617"/>
                  <a:gd name="T15" fmla="*/ 629 h 39"/>
                  <a:gd name="T16" fmla="+- 0 3631 3631"/>
                  <a:gd name="T17" fmla="*/ T16 w 51"/>
                  <a:gd name="T18" fmla="+- 0 638 617"/>
                  <a:gd name="T19" fmla="*/ 638 h 39"/>
                  <a:gd name="T20" fmla="+- 0 3634 3631"/>
                  <a:gd name="T21" fmla="*/ T20 w 51"/>
                  <a:gd name="T22" fmla="+- 0 643 617"/>
                  <a:gd name="T23" fmla="*/ 643 h 39"/>
                  <a:gd name="T24" fmla="+- 0 3641 3631"/>
                  <a:gd name="T25" fmla="*/ T24 w 51"/>
                  <a:gd name="T26" fmla="+- 0 648 617"/>
                  <a:gd name="T27" fmla="*/ 648 h 39"/>
                  <a:gd name="T28" fmla="+- 0 3646 3631"/>
                  <a:gd name="T29" fmla="*/ T28 w 51"/>
                  <a:gd name="T30" fmla="+- 0 653 617"/>
                  <a:gd name="T31" fmla="*/ 653 h 39"/>
                  <a:gd name="T32" fmla="+- 0 3655 3631"/>
                  <a:gd name="T33" fmla="*/ T32 w 51"/>
                  <a:gd name="T34" fmla="+- 0 655 617"/>
                  <a:gd name="T35" fmla="*/ 655 h 39"/>
                  <a:gd name="T36" fmla="+- 0 3665 3631"/>
                  <a:gd name="T37" fmla="*/ T36 w 51"/>
                  <a:gd name="T38" fmla="+- 0 653 617"/>
                  <a:gd name="T39" fmla="*/ 653 h 39"/>
                  <a:gd name="T40" fmla="+- 0 3674 3631"/>
                  <a:gd name="T41" fmla="*/ T40 w 51"/>
                  <a:gd name="T42" fmla="+- 0 648 617"/>
                  <a:gd name="T43" fmla="*/ 648 h 39"/>
                  <a:gd name="T44" fmla="+- 0 3679 3631"/>
                  <a:gd name="T45" fmla="*/ T44 w 51"/>
                  <a:gd name="T46" fmla="+- 0 643 617"/>
                  <a:gd name="T47" fmla="*/ 643 h 39"/>
                  <a:gd name="T48" fmla="+- 0 3682 3631"/>
                  <a:gd name="T49" fmla="*/ T48 w 51"/>
                  <a:gd name="T50" fmla="+- 0 638 617"/>
                  <a:gd name="T51" fmla="*/ 638 h 39"/>
                  <a:gd name="T52" fmla="+- 0 3679 3631"/>
                  <a:gd name="T53" fmla="*/ T52 w 51"/>
                  <a:gd name="T54" fmla="+- 0 629 617"/>
                  <a:gd name="T55" fmla="*/ 629 h 39"/>
                  <a:gd name="T56" fmla="+- 0 3674 3631"/>
                  <a:gd name="T57" fmla="*/ T56 w 51"/>
                  <a:gd name="T58" fmla="+- 0 624 617"/>
                  <a:gd name="T59" fmla="*/ 624 h 39"/>
                  <a:gd name="T60" fmla="+- 0 3665 3631"/>
                  <a:gd name="T61" fmla="*/ T60 w 51"/>
                  <a:gd name="T62" fmla="+- 0 619 617"/>
                  <a:gd name="T63" fmla="*/ 619 h 39"/>
                  <a:gd name="T64" fmla="+- 0 3655 3631"/>
                  <a:gd name="T65" fmla="*/ T64 w 51"/>
                  <a:gd name="T66" fmla="+- 0 617 617"/>
                  <a:gd name="T67" fmla="*/ 617 h 3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51" h="39">
                    <a:moveTo>
                      <a:pt x="24" y="0"/>
                    </a:moveTo>
                    <a:lnTo>
                      <a:pt x="15" y="2"/>
                    </a:lnTo>
                    <a:lnTo>
                      <a:pt x="10" y="7"/>
                    </a:lnTo>
                    <a:lnTo>
                      <a:pt x="3" y="12"/>
                    </a:lnTo>
                    <a:lnTo>
                      <a:pt x="0" y="21"/>
                    </a:lnTo>
                    <a:lnTo>
                      <a:pt x="3" y="26"/>
                    </a:lnTo>
                    <a:lnTo>
                      <a:pt x="10" y="31"/>
                    </a:lnTo>
                    <a:lnTo>
                      <a:pt x="15" y="36"/>
                    </a:lnTo>
                    <a:lnTo>
                      <a:pt x="24" y="38"/>
                    </a:lnTo>
                    <a:lnTo>
                      <a:pt x="34" y="36"/>
                    </a:lnTo>
                    <a:lnTo>
                      <a:pt x="43" y="31"/>
                    </a:lnTo>
                    <a:lnTo>
                      <a:pt x="48" y="26"/>
                    </a:lnTo>
                    <a:lnTo>
                      <a:pt x="51" y="21"/>
                    </a:lnTo>
                    <a:lnTo>
                      <a:pt x="48" y="12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06" name="Group 113"/>
            <p:cNvGrpSpPr>
              <a:grpSpLocks/>
            </p:cNvGrpSpPr>
            <p:nvPr/>
          </p:nvGrpSpPr>
          <p:grpSpPr bwMode="auto">
            <a:xfrm>
              <a:off x="3482" y="732"/>
              <a:ext cx="46" cy="34"/>
              <a:chOff x="3482" y="732"/>
              <a:chExt cx="46" cy="34"/>
            </a:xfrm>
          </p:grpSpPr>
          <p:sp>
            <p:nvSpPr>
              <p:cNvPr id="3094" name="Freeform 114"/>
              <p:cNvSpPr>
                <a:spLocks/>
              </p:cNvSpPr>
              <p:nvPr/>
            </p:nvSpPr>
            <p:spPr bwMode="auto">
              <a:xfrm>
                <a:off x="3482" y="732"/>
                <a:ext cx="46" cy="34"/>
              </a:xfrm>
              <a:custGeom>
                <a:avLst/>
                <a:gdLst>
                  <a:gd name="T0" fmla="+- 0 3514 3482"/>
                  <a:gd name="T1" fmla="*/ T0 w 46"/>
                  <a:gd name="T2" fmla="+- 0 732 732"/>
                  <a:gd name="T3" fmla="*/ 732 h 34"/>
                  <a:gd name="T4" fmla="+- 0 3497 3482"/>
                  <a:gd name="T5" fmla="*/ T4 w 46"/>
                  <a:gd name="T6" fmla="+- 0 732 732"/>
                  <a:gd name="T7" fmla="*/ 732 h 34"/>
                  <a:gd name="T8" fmla="+- 0 3487 3482"/>
                  <a:gd name="T9" fmla="*/ T8 w 46"/>
                  <a:gd name="T10" fmla="+- 0 737 732"/>
                  <a:gd name="T11" fmla="*/ 737 h 34"/>
                  <a:gd name="T12" fmla="+- 0 3485 3482"/>
                  <a:gd name="T13" fmla="*/ T12 w 46"/>
                  <a:gd name="T14" fmla="+- 0 739 732"/>
                  <a:gd name="T15" fmla="*/ 739 h 34"/>
                  <a:gd name="T16" fmla="+- 0 3482 3482"/>
                  <a:gd name="T17" fmla="*/ T16 w 46"/>
                  <a:gd name="T18" fmla="+- 0 749 732"/>
                  <a:gd name="T19" fmla="*/ 749 h 34"/>
                  <a:gd name="T20" fmla="+- 0 3487 3482"/>
                  <a:gd name="T21" fmla="*/ T20 w 46"/>
                  <a:gd name="T22" fmla="+- 0 758 732"/>
                  <a:gd name="T23" fmla="*/ 758 h 34"/>
                  <a:gd name="T24" fmla="+- 0 3497 3482"/>
                  <a:gd name="T25" fmla="*/ T24 w 46"/>
                  <a:gd name="T26" fmla="+- 0 763 732"/>
                  <a:gd name="T27" fmla="*/ 763 h 34"/>
                  <a:gd name="T28" fmla="+- 0 3506 3482"/>
                  <a:gd name="T29" fmla="*/ T28 w 46"/>
                  <a:gd name="T30" fmla="+- 0 766 732"/>
                  <a:gd name="T31" fmla="*/ 766 h 34"/>
                  <a:gd name="T32" fmla="+- 0 3514 3482"/>
                  <a:gd name="T33" fmla="*/ T32 w 46"/>
                  <a:gd name="T34" fmla="+- 0 763 732"/>
                  <a:gd name="T35" fmla="*/ 763 h 34"/>
                  <a:gd name="T36" fmla="+- 0 3521 3482"/>
                  <a:gd name="T37" fmla="*/ T36 w 46"/>
                  <a:gd name="T38" fmla="+- 0 758 732"/>
                  <a:gd name="T39" fmla="*/ 758 h 34"/>
                  <a:gd name="T40" fmla="+- 0 3526 3482"/>
                  <a:gd name="T41" fmla="*/ T40 w 46"/>
                  <a:gd name="T42" fmla="+- 0 754 732"/>
                  <a:gd name="T43" fmla="*/ 754 h 34"/>
                  <a:gd name="T44" fmla="+- 0 3528 3482"/>
                  <a:gd name="T45" fmla="*/ T44 w 46"/>
                  <a:gd name="T46" fmla="+- 0 749 732"/>
                  <a:gd name="T47" fmla="*/ 749 h 34"/>
                  <a:gd name="T48" fmla="+- 0 3526 3482"/>
                  <a:gd name="T49" fmla="*/ T48 w 46"/>
                  <a:gd name="T50" fmla="+- 0 739 732"/>
                  <a:gd name="T51" fmla="*/ 739 h 34"/>
                  <a:gd name="T52" fmla="+- 0 3521 3482"/>
                  <a:gd name="T53" fmla="*/ T52 w 46"/>
                  <a:gd name="T54" fmla="+- 0 737 732"/>
                  <a:gd name="T55" fmla="*/ 737 h 34"/>
                  <a:gd name="T56" fmla="+- 0 3514 3482"/>
                  <a:gd name="T57" fmla="*/ T56 w 46"/>
                  <a:gd name="T58" fmla="+- 0 732 732"/>
                  <a:gd name="T59" fmla="*/ 732 h 3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46" h="34">
                    <a:moveTo>
                      <a:pt x="32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0" y="17"/>
                    </a:lnTo>
                    <a:lnTo>
                      <a:pt x="5" y="26"/>
                    </a:lnTo>
                    <a:lnTo>
                      <a:pt x="15" y="31"/>
                    </a:lnTo>
                    <a:lnTo>
                      <a:pt x="24" y="34"/>
                    </a:lnTo>
                    <a:lnTo>
                      <a:pt x="32" y="31"/>
                    </a:lnTo>
                    <a:lnTo>
                      <a:pt x="39" y="26"/>
                    </a:lnTo>
                    <a:lnTo>
                      <a:pt x="44" y="22"/>
                    </a:lnTo>
                    <a:lnTo>
                      <a:pt x="46" y="17"/>
                    </a:lnTo>
                    <a:lnTo>
                      <a:pt x="44" y="7"/>
                    </a:lnTo>
                    <a:lnTo>
                      <a:pt x="39" y="5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07" name="Group 111"/>
            <p:cNvGrpSpPr>
              <a:grpSpLocks/>
            </p:cNvGrpSpPr>
            <p:nvPr/>
          </p:nvGrpSpPr>
          <p:grpSpPr bwMode="auto">
            <a:xfrm>
              <a:off x="3173" y="828"/>
              <a:ext cx="41" cy="29"/>
              <a:chOff x="3173" y="828"/>
              <a:chExt cx="41" cy="29"/>
            </a:xfrm>
          </p:grpSpPr>
          <p:sp>
            <p:nvSpPr>
              <p:cNvPr id="3093" name="Freeform 112"/>
              <p:cNvSpPr>
                <a:spLocks/>
              </p:cNvSpPr>
              <p:nvPr/>
            </p:nvSpPr>
            <p:spPr bwMode="auto">
              <a:xfrm>
                <a:off x="3173" y="828"/>
                <a:ext cx="41" cy="29"/>
              </a:xfrm>
              <a:custGeom>
                <a:avLst/>
                <a:gdLst>
                  <a:gd name="T0" fmla="+- 0 3202 3173"/>
                  <a:gd name="T1" fmla="*/ T0 w 41"/>
                  <a:gd name="T2" fmla="+- 0 828 828"/>
                  <a:gd name="T3" fmla="*/ 828 h 29"/>
                  <a:gd name="T4" fmla="+- 0 3185 3173"/>
                  <a:gd name="T5" fmla="*/ T4 w 41"/>
                  <a:gd name="T6" fmla="+- 0 828 828"/>
                  <a:gd name="T7" fmla="*/ 828 h 29"/>
                  <a:gd name="T8" fmla="+- 0 3180 3173"/>
                  <a:gd name="T9" fmla="*/ T8 w 41"/>
                  <a:gd name="T10" fmla="+- 0 830 828"/>
                  <a:gd name="T11" fmla="*/ 830 h 29"/>
                  <a:gd name="T12" fmla="+- 0 3173 3173"/>
                  <a:gd name="T13" fmla="*/ T12 w 41"/>
                  <a:gd name="T14" fmla="+- 0 835 828"/>
                  <a:gd name="T15" fmla="*/ 835 h 29"/>
                  <a:gd name="T16" fmla="+- 0 3173 3173"/>
                  <a:gd name="T17" fmla="*/ T16 w 41"/>
                  <a:gd name="T18" fmla="+- 0 847 828"/>
                  <a:gd name="T19" fmla="*/ 847 h 29"/>
                  <a:gd name="T20" fmla="+- 0 3180 3173"/>
                  <a:gd name="T21" fmla="*/ T20 w 41"/>
                  <a:gd name="T22" fmla="+- 0 852 828"/>
                  <a:gd name="T23" fmla="*/ 852 h 29"/>
                  <a:gd name="T24" fmla="+- 0 3185 3173"/>
                  <a:gd name="T25" fmla="*/ T24 w 41"/>
                  <a:gd name="T26" fmla="+- 0 857 828"/>
                  <a:gd name="T27" fmla="*/ 857 h 29"/>
                  <a:gd name="T28" fmla="+- 0 3197 3173"/>
                  <a:gd name="T29" fmla="*/ T28 w 41"/>
                  <a:gd name="T30" fmla="+- 0 857 828"/>
                  <a:gd name="T31" fmla="*/ 857 h 29"/>
                  <a:gd name="T32" fmla="+- 0 3209 3173"/>
                  <a:gd name="T33" fmla="*/ T32 w 41"/>
                  <a:gd name="T34" fmla="+- 0 852 828"/>
                  <a:gd name="T35" fmla="*/ 852 h 29"/>
                  <a:gd name="T36" fmla="+- 0 3214 3173"/>
                  <a:gd name="T37" fmla="*/ T36 w 41"/>
                  <a:gd name="T38" fmla="+- 0 842 828"/>
                  <a:gd name="T39" fmla="*/ 842 h 29"/>
                  <a:gd name="T40" fmla="+- 0 3211 3173"/>
                  <a:gd name="T41" fmla="*/ T40 w 41"/>
                  <a:gd name="T42" fmla="+- 0 835 828"/>
                  <a:gd name="T43" fmla="*/ 835 h 29"/>
                  <a:gd name="T44" fmla="+- 0 3209 3173"/>
                  <a:gd name="T45" fmla="*/ T44 w 41"/>
                  <a:gd name="T46" fmla="+- 0 830 828"/>
                  <a:gd name="T47" fmla="*/ 830 h 29"/>
                  <a:gd name="T48" fmla="+- 0 3202 3173"/>
                  <a:gd name="T49" fmla="*/ T48 w 41"/>
                  <a:gd name="T50" fmla="+- 0 828 828"/>
                  <a:gd name="T51" fmla="*/ 828 h 2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41" h="29">
                    <a:moveTo>
                      <a:pt x="29" y="0"/>
                    </a:moveTo>
                    <a:lnTo>
                      <a:pt x="12" y="0"/>
                    </a:lnTo>
                    <a:lnTo>
                      <a:pt x="7" y="2"/>
                    </a:lnTo>
                    <a:lnTo>
                      <a:pt x="0" y="7"/>
                    </a:lnTo>
                    <a:lnTo>
                      <a:pt x="0" y="19"/>
                    </a:lnTo>
                    <a:lnTo>
                      <a:pt x="7" y="24"/>
                    </a:lnTo>
                    <a:lnTo>
                      <a:pt x="12" y="29"/>
                    </a:lnTo>
                    <a:lnTo>
                      <a:pt x="24" y="29"/>
                    </a:lnTo>
                    <a:lnTo>
                      <a:pt x="36" y="24"/>
                    </a:lnTo>
                    <a:lnTo>
                      <a:pt x="41" y="14"/>
                    </a:lnTo>
                    <a:lnTo>
                      <a:pt x="38" y="7"/>
                    </a:lnTo>
                    <a:lnTo>
                      <a:pt x="36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08" name="Group 109"/>
            <p:cNvGrpSpPr>
              <a:grpSpLocks/>
            </p:cNvGrpSpPr>
            <p:nvPr/>
          </p:nvGrpSpPr>
          <p:grpSpPr bwMode="auto">
            <a:xfrm>
              <a:off x="22" y="1706"/>
              <a:ext cx="891" cy="296"/>
              <a:chOff x="22" y="1706"/>
              <a:chExt cx="891" cy="296"/>
            </a:xfrm>
          </p:grpSpPr>
          <p:sp>
            <p:nvSpPr>
              <p:cNvPr id="3092" name="Freeform 110"/>
              <p:cNvSpPr>
                <a:spLocks/>
              </p:cNvSpPr>
              <p:nvPr/>
            </p:nvSpPr>
            <p:spPr bwMode="auto">
              <a:xfrm>
                <a:off x="22" y="1706"/>
                <a:ext cx="891" cy="296"/>
              </a:xfrm>
              <a:custGeom>
                <a:avLst/>
                <a:gdLst>
                  <a:gd name="T0" fmla="+- 0 86 22"/>
                  <a:gd name="T1" fmla="*/ T0 w 891"/>
                  <a:gd name="T2" fmla="+- 0 1706 1706"/>
                  <a:gd name="T3" fmla="*/ 1706 h 296"/>
                  <a:gd name="T4" fmla="+- 0 22 22"/>
                  <a:gd name="T5" fmla="*/ T4 w 891"/>
                  <a:gd name="T6" fmla="+- 0 1771 1706"/>
                  <a:gd name="T7" fmla="*/ 1771 h 296"/>
                  <a:gd name="T8" fmla="+- 0 29 22"/>
                  <a:gd name="T9" fmla="*/ T8 w 891"/>
                  <a:gd name="T10" fmla="+- 0 1853 1706"/>
                  <a:gd name="T11" fmla="*/ 1853 h 296"/>
                  <a:gd name="T12" fmla="+- 0 110 22"/>
                  <a:gd name="T13" fmla="*/ T12 w 891"/>
                  <a:gd name="T14" fmla="+- 0 1920 1706"/>
                  <a:gd name="T15" fmla="*/ 1920 h 296"/>
                  <a:gd name="T16" fmla="+- 0 264 22"/>
                  <a:gd name="T17" fmla="*/ T16 w 891"/>
                  <a:gd name="T18" fmla="+- 0 1973 1706"/>
                  <a:gd name="T19" fmla="*/ 1973 h 296"/>
                  <a:gd name="T20" fmla="+- 0 482 22"/>
                  <a:gd name="T21" fmla="*/ T20 w 891"/>
                  <a:gd name="T22" fmla="+- 0 1994 1706"/>
                  <a:gd name="T23" fmla="*/ 1994 h 296"/>
                  <a:gd name="T24" fmla="+- 0 718 22"/>
                  <a:gd name="T25" fmla="*/ T24 w 891"/>
                  <a:gd name="T26" fmla="+- 0 1997 1706"/>
                  <a:gd name="T27" fmla="*/ 1997 h 296"/>
                  <a:gd name="T28" fmla="+- 0 912 22"/>
                  <a:gd name="T29" fmla="*/ T28 w 891"/>
                  <a:gd name="T30" fmla="+- 0 2002 1706"/>
                  <a:gd name="T31" fmla="*/ 2002 h 296"/>
                  <a:gd name="T32" fmla="+- 0 866 22"/>
                  <a:gd name="T33" fmla="*/ T32 w 891"/>
                  <a:gd name="T34" fmla="+- 0 1906 1706"/>
                  <a:gd name="T35" fmla="*/ 1906 h 296"/>
                  <a:gd name="T36" fmla="+- 0 857 22"/>
                  <a:gd name="T37" fmla="*/ T36 w 891"/>
                  <a:gd name="T38" fmla="+- 0 1843 1706"/>
                  <a:gd name="T39" fmla="*/ 1843 h 296"/>
                  <a:gd name="T40" fmla="+- 0 276 22"/>
                  <a:gd name="T41" fmla="*/ T40 w 891"/>
                  <a:gd name="T42" fmla="+- 0 1814 1706"/>
                  <a:gd name="T43" fmla="*/ 1814 h 296"/>
                  <a:gd name="T44" fmla="+- 0 161 22"/>
                  <a:gd name="T45" fmla="*/ T44 w 891"/>
                  <a:gd name="T46" fmla="+- 0 1798 1706"/>
                  <a:gd name="T47" fmla="*/ 1798 h 296"/>
                  <a:gd name="T48" fmla="+- 0 101 22"/>
                  <a:gd name="T49" fmla="*/ T48 w 891"/>
                  <a:gd name="T50" fmla="+- 0 1771 1706"/>
                  <a:gd name="T51" fmla="*/ 1771 h 296"/>
                  <a:gd name="T52" fmla="+- 0 79 22"/>
                  <a:gd name="T53" fmla="*/ T52 w 891"/>
                  <a:gd name="T54" fmla="+- 0 1738 1706"/>
                  <a:gd name="T55" fmla="*/ 1738 h 296"/>
                  <a:gd name="T56" fmla="+- 0 86 22"/>
                  <a:gd name="T57" fmla="*/ T56 w 891"/>
                  <a:gd name="T58" fmla="+- 0 1706 1706"/>
                  <a:gd name="T59" fmla="*/ 1706 h 2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</a:cxnLst>
                <a:rect l="0" t="0" r="r" b="b"/>
                <a:pathLst>
                  <a:path w="891" h="296">
                    <a:moveTo>
                      <a:pt x="64" y="0"/>
                    </a:moveTo>
                    <a:lnTo>
                      <a:pt x="0" y="65"/>
                    </a:lnTo>
                    <a:lnTo>
                      <a:pt x="7" y="147"/>
                    </a:lnTo>
                    <a:lnTo>
                      <a:pt x="88" y="214"/>
                    </a:lnTo>
                    <a:lnTo>
                      <a:pt x="242" y="267"/>
                    </a:lnTo>
                    <a:lnTo>
                      <a:pt x="460" y="288"/>
                    </a:lnTo>
                    <a:lnTo>
                      <a:pt x="696" y="291"/>
                    </a:lnTo>
                    <a:lnTo>
                      <a:pt x="890" y="296"/>
                    </a:lnTo>
                    <a:lnTo>
                      <a:pt x="844" y="200"/>
                    </a:lnTo>
                    <a:lnTo>
                      <a:pt x="835" y="137"/>
                    </a:lnTo>
                    <a:lnTo>
                      <a:pt x="254" y="108"/>
                    </a:lnTo>
                    <a:lnTo>
                      <a:pt x="139" y="92"/>
                    </a:lnTo>
                    <a:lnTo>
                      <a:pt x="79" y="65"/>
                    </a:lnTo>
                    <a:lnTo>
                      <a:pt x="57" y="32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2D4F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09" name="Group 107"/>
            <p:cNvGrpSpPr>
              <a:grpSpLocks/>
            </p:cNvGrpSpPr>
            <p:nvPr/>
          </p:nvGrpSpPr>
          <p:grpSpPr bwMode="auto">
            <a:xfrm>
              <a:off x="847" y="1666"/>
              <a:ext cx="94" cy="336"/>
              <a:chOff x="847" y="1666"/>
              <a:chExt cx="94" cy="336"/>
            </a:xfrm>
          </p:grpSpPr>
          <p:sp>
            <p:nvSpPr>
              <p:cNvPr id="3091" name="Freeform 108"/>
              <p:cNvSpPr>
                <a:spLocks/>
              </p:cNvSpPr>
              <p:nvPr/>
            </p:nvSpPr>
            <p:spPr bwMode="auto">
              <a:xfrm>
                <a:off x="847" y="1666"/>
                <a:ext cx="94" cy="336"/>
              </a:xfrm>
              <a:custGeom>
                <a:avLst/>
                <a:gdLst>
                  <a:gd name="T0" fmla="+- 0 905 847"/>
                  <a:gd name="T1" fmla="*/ T0 w 94"/>
                  <a:gd name="T2" fmla="+- 0 1666 1666"/>
                  <a:gd name="T3" fmla="*/ 1666 h 336"/>
                  <a:gd name="T4" fmla="+- 0 895 847"/>
                  <a:gd name="T5" fmla="*/ T4 w 94"/>
                  <a:gd name="T6" fmla="+- 0 1678 1666"/>
                  <a:gd name="T7" fmla="*/ 1678 h 336"/>
                  <a:gd name="T8" fmla="+- 0 888 847"/>
                  <a:gd name="T9" fmla="*/ T8 w 94"/>
                  <a:gd name="T10" fmla="+- 0 1692 1666"/>
                  <a:gd name="T11" fmla="*/ 1692 h 336"/>
                  <a:gd name="T12" fmla="+- 0 881 847"/>
                  <a:gd name="T13" fmla="*/ T12 w 94"/>
                  <a:gd name="T14" fmla="+- 0 1706 1666"/>
                  <a:gd name="T15" fmla="*/ 1706 h 336"/>
                  <a:gd name="T16" fmla="+- 0 876 847"/>
                  <a:gd name="T17" fmla="*/ T16 w 94"/>
                  <a:gd name="T18" fmla="+- 0 1716 1666"/>
                  <a:gd name="T19" fmla="*/ 1716 h 336"/>
                  <a:gd name="T20" fmla="+- 0 869 847"/>
                  <a:gd name="T21" fmla="*/ T20 w 94"/>
                  <a:gd name="T22" fmla="+- 0 1735 1666"/>
                  <a:gd name="T23" fmla="*/ 1735 h 336"/>
                  <a:gd name="T24" fmla="+- 0 857 847"/>
                  <a:gd name="T25" fmla="*/ T24 w 94"/>
                  <a:gd name="T26" fmla="+- 0 1774 1666"/>
                  <a:gd name="T27" fmla="*/ 1774 h 336"/>
                  <a:gd name="T28" fmla="+- 0 854 847"/>
                  <a:gd name="T29" fmla="*/ T28 w 94"/>
                  <a:gd name="T30" fmla="+- 0 1790 1666"/>
                  <a:gd name="T31" fmla="*/ 1790 h 336"/>
                  <a:gd name="T32" fmla="+- 0 850 847"/>
                  <a:gd name="T33" fmla="*/ T32 w 94"/>
                  <a:gd name="T34" fmla="+- 0 1819 1666"/>
                  <a:gd name="T35" fmla="*/ 1819 h 336"/>
                  <a:gd name="T36" fmla="+- 0 847 847"/>
                  <a:gd name="T37" fmla="*/ T36 w 94"/>
                  <a:gd name="T38" fmla="+- 0 1882 1666"/>
                  <a:gd name="T39" fmla="*/ 1882 h 336"/>
                  <a:gd name="T40" fmla="+- 0 850 847"/>
                  <a:gd name="T41" fmla="*/ T40 w 94"/>
                  <a:gd name="T42" fmla="+- 0 1898 1666"/>
                  <a:gd name="T43" fmla="*/ 1898 h 336"/>
                  <a:gd name="T44" fmla="+- 0 854 847"/>
                  <a:gd name="T45" fmla="*/ T44 w 94"/>
                  <a:gd name="T46" fmla="+- 0 1913 1666"/>
                  <a:gd name="T47" fmla="*/ 1913 h 336"/>
                  <a:gd name="T48" fmla="+- 0 864 847"/>
                  <a:gd name="T49" fmla="*/ T48 w 94"/>
                  <a:gd name="T50" fmla="+- 0 1934 1666"/>
                  <a:gd name="T51" fmla="*/ 1934 h 336"/>
                  <a:gd name="T52" fmla="+- 0 869 847"/>
                  <a:gd name="T53" fmla="*/ T52 w 94"/>
                  <a:gd name="T54" fmla="+- 0 1946 1666"/>
                  <a:gd name="T55" fmla="*/ 1946 h 336"/>
                  <a:gd name="T56" fmla="+- 0 874 847"/>
                  <a:gd name="T57" fmla="*/ T56 w 94"/>
                  <a:gd name="T58" fmla="+- 0 1958 1666"/>
                  <a:gd name="T59" fmla="*/ 1958 h 336"/>
                  <a:gd name="T60" fmla="+- 0 886 847"/>
                  <a:gd name="T61" fmla="*/ T60 w 94"/>
                  <a:gd name="T62" fmla="+- 0 1978 1666"/>
                  <a:gd name="T63" fmla="*/ 1978 h 336"/>
                  <a:gd name="T64" fmla="+- 0 893 847"/>
                  <a:gd name="T65" fmla="*/ T64 w 94"/>
                  <a:gd name="T66" fmla="+- 0 1990 1666"/>
                  <a:gd name="T67" fmla="*/ 1990 h 336"/>
                  <a:gd name="T68" fmla="+- 0 900 847"/>
                  <a:gd name="T69" fmla="*/ T68 w 94"/>
                  <a:gd name="T70" fmla="+- 0 2002 1666"/>
                  <a:gd name="T71" fmla="*/ 2002 h 336"/>
                  <a:gd name="T72" fmla="+- 0 929 847"/>
                  <a:gd name="T73" fmla="*/ T72 w 94"/>
                  <a:gd name="T74" fmla="+- 0 1994 1666"/>
                  <a:gd name="T75" fmla="*/ 1994 h 336"/>
                  <a:gd name="T76" fmla="+- 0 914 847"/>
                  <a:gd name="T77" fmla="*/ T76 w 94"/>
                  <a:gd name="T78" fmla="+- 0 1968 1666"/>
                  <a:gd name="T79" fmla="*/ 1968 h 336"/>
                  <a:gd name="T80" fmla="+- 0 900 847"/>
                  <a:gd name="T81" fmla="*/ T80 w 94"/>
                  <a:gd name="T82" fmla="+- 0 1942 1666"/>
                  <a:gd name="T83" fmla="*/ 1942 h 336"/>
                  <a:gd name="T84" fmla="+- 0 898 847"/>
                  <a:gd name="T85" fmla="*/ T84 w 94"/>
                  <a:gd name="T86" fmla="+- 0 1927 1666"/>
                  <a:gd name="T87" fmla="*/ 1927 h 336"/>
                  <a:gd name="T88" fmla="+- 0 888 847"/>
                  <a:gd name="T89" fmla="*/ T88 w 94"/>
                  <a:gd name="T90" fmla="+- 0 1891 1666"/>
                  <a:gd name="T91" fmla="*/ 1891 h 336"/>
                  <a:gd name="T92" fmla="+- 0 886 847"/>
                  <a:gd name="T93" fmla="*/ T92 w 94"/>
                  <a:gd name="T94" fmla="+- 0 1829 1666"/>
                  <a:gd name="T95" fmla="*/ 1829 h 336"/>
                  <a:gd name="T96" fmla="+- 0 888 847"/>
                  <a:gd name="T97" fmla="*/ T96 w 94"/>
                  <a:gd name="T98" fmla="+- 0 1786 1666"/>
                  <a:gd name="T99" fmla="*/ 1786 h 336"/>
                  <a:gd name="T100" fmla="+- 0 898 847"/>
                  <a:gd name="T101" fmla="*/ T100 w 94"/>
                  <a:gd name="T102" fmla="+- 0 1754 1666"/>
                  <a:gd name="T103" fmla="*/ 1754 h 336"/>
                  <a:gd name="T104" fmla="+- 0 902 847"/>
                  <a:gd name="T105" fmla="*/ T104 w 94"/>
                  <a:gd name="T106" fmla="+- 0 1738 1666"/>
                  <a:gd name="T107" fmla="*/ 1738 h 336"/>
                  <a:gd name="T108" fmla="+- 0 907 847"/>
                  <a:gd name="T109" fmla="*/ T108 w 94"/>
                  <a:gd name="T110" fmla="+- 0 1726 1666"/>
                  <a:gd name="T111" fmla="*/ 1726 h 336"/>
                  <a:gd name="T112" fmla="+- 0 912 847"/>
                  <a:gd name="T113" fmla="*/ T112 w 94"/>
                  <a:gd name="T114" fmla="+- 0 1714 1666"/>
                  <a:gd name="T115" fmla="*/ 1714 h 336"/>
                  <a:gd name="T116" fmla="+- 0 919 847"/>
                  <a:gd name="T117" fmla="*/ T116 w 94"/>
                  <a:gd name="T118" fmla="+- 0 1706 1666"/>
                  <a:gd name="T119" fmla="*/ 1706 h 336"/>
                  <a:gd name="T120" fmla="+- 0 926 847"/>
                  <a:gd name="T121" fmla="*/ T120 w 94"/>
                  <a:gd name="T122" fmla="+- 0 1687 1666"/>
                  <a:gd name="T123" fmla="*/ 1687 h 336"/>
                  <a:gd name="T124" fmla="+- 0 934 847"/>
                  <a:gd name="T125" fmla="*/ T124 w 94"/>
                  <a:gd name="T126" fmla="+- 0 1675 1666"/>
                  <a:gd name="T127" fmla="*/ 1675 h 336"/>
                  <a:gd name="T128" fmla="+- 0 941 847"/>
                  <a:gd name="T129" fmla="*/ T128 w 94"/>
                  <a:gd name="T130" fmla="+- 0 1666 1666"/>
                  <a:gd name="T131" fmla="*/ 1666 h 33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</a:cxnLst>
                <a:rect l="0" t="0" r="r" b="b"/>
                <a:pathLst>
                  <a:path w="94" h="336">
                    <a:moveTo>
                      <a:pt x="94" y="0"/>
                    </a:moveTo>
                    <a:lnTo>
                      <a:pt x="58" y="0"/>
                    </a:lnTo>
                    <a:lnTo>
                      <a:pt x="51" y="7"/>
                    </a:lnTo>
                    <a:lnTo>
                      <a:pt x="48" y="12"/>
                    </a:lnTo>
                    <a:lnTo>
                      <a:pt x="43" y="19"/>
                    </a:lnTo>
                    <a:lnTo>
                      <a:pt x="41" y="26"/>
                    </a:lnTo>
                    <a:lnTo>
                      <a:pt x="39" y="36"/>
                    </a:lnTo>
                    <a:lnTo>
                      <a:pt x="34" y="40"/>
                    </a:lnTo>
                    <a:lnTo>
                      <a:pt x="31" y="45"/>
                    </a:lnTo>
                    <a:lnTo>
                      <a:pt x="29" y="50"/>
                    </a:lnTo>
                    <a:lnTo>
                      <a:pt x="24" y="64"/>
                    </a:lnTo>
                    <a:lnTo>
                      <a:pt x="22" y="69"/>
                    </a:lnTo>
                    <a:lnTo>
                      <a:pt x="12" y="98"/>
                    </a:lnTo>
                    <a:lnTo>
                      <a:pt x="10" y="108"/>
                    </a:lnTo>
                    <a:lnTo>
                      <a:pt x="10" y="117"/>
                    </a:lnTo>
                    <a:lnTo>
                      <a:pt x="7" y="124"/>
                    </a:lnTo>
                    <a:lnTo>
                      <a:pt x="3" y="144"/>
                    </a:lnTo>
                    <a:lnTo>
                      <a:pt x="3" y="153"/>
                    </a:lnTo>
                    <a:lnTo>
                      <a:pt x="0" y="163"/>
                    </a:lnTo>
                    <a:lnTo>
                      <a:pt x="0" y="216"/>
                    </a:lnTo>
                    <a:lnTo>
                      <a:pt x="3" y="225"/>
                    </a:lnTo>
                    <a:lnTo>
                      <a:pt x="3" y="232"/>
                    </a:lnTo>
                    <a:lnTo>
                      <a:pt x="7" y="240"/>
                    </a:lnTo>
                    <a:lnTo>
                      <a:pt x="7" y="247"/>
                    </a:lnTo>
                    <a:lnTo>
                      <a:pt x="12" y="261"/>
                    </a:lnTo>
                    <a:lnTo>
                      <a:pt x="17" y="268"/>
                    </a:lnTo>
                    <a:lnTo>
                      <a:pt x="19" y="273"/>
                    </a:lnTo>
                    <a:lnTo>
                      <a:pt x="22" y="280"/>
                    </a:lnTo>
                    <a:lnTo>
                      <a:pt x="24" y="285"/>
                    </a:lnTo>
                    <a:lnTo>
                      <a:pt x="27" y="292"/>
                    </a:lnTo>
                    <a:lnTo>
                      <a:pt x="31" y="302"/>
                    </a:lnTo>
                    <a:lnTo>
                      <a:pt x="39" y="312"/>
                    </a:lnTo>
                    <a:lnTo>
                      <a:pt x="41" y="319"/>
                    </a:lnTo>
                    <a:lnTo>
                      <a:pt x="46" y="324"/>
                    </a:lnTo>
                    <a:lnTo>
                      <a:pt x="51" y="331"/>
                    </a:lnTo>
                    <a:lnTo>
                      <a:pt x="53" y="336"/>
                    </a:lnTo>
                    <a:lnTo>
                      <a:pt x="84" y="331"/>
                    </a:lnTo>
                    <a:lnTo>
                      <a:pt x="82" y="328"/>
                    </a:lnTo>
                    <a:lnTo>
                      <a:pt x="72" y="309"/>
                    </a:lnTo>
                    <a:lnTo>
                      <a:pt x="67" y="302"/>
                    </a:lnTo>
                    <a:lnTo>
                      <a:pt x="58" y="283"/>
                    </a:lnTo>
                    <a:lnTo>
                      <a:pt x="53" y="276"/>
                    </a:lnTo>
                    <a:lnTo>
                      <a:pt x="51" y="268"/>
                    </a:lnTo>
                    <a:lnTo>
                      <a:pt x="51" y="261"/>
                    </a:lnTo>
                    <a:lnTo>
                      <a:pt x="41" y="232"/>
                    </a:lnTo>
                    <a:lnTo>
                      <a:pt x="41" y="225"/>
                    </a:lnTo>
                    <a:lnTo>
                      <a:pt x="39" y="216"/>
                    </a:lnTo>
                    <a:lnTo>
                      <a:pt x="39" y="163"/>
                    </a:lnTo>
                    <a:lnTo>
                      <a:pt x="41" y="156"/>
                    </a:lnTo>
                    <a:lnTo>
                      <a:pt x="41" y="120"/>
                    </a:lnTo>
                    <a:lnTo>
                      <a:pt x="43" y="110"/>
                    </a:lnTo>
                    <a:lnTo>
                      <a:pt x="51" y="88"/>
                    </a:lnTo>
                    <a:lnTo>
                      <a:pt x="51" y="79"/>
                    </a:lnTo>
                    <a:lnTo>
                      <a:pt x="55" y="72"/>
                    </a:lnTo>
                    <a:lnTo>
                      <a:pt x="58" y="67"/>
                    </a:lnTo>
                    <a:lnTo>
                      <a:pt x="60" y="60"/>
                    </a:lnTo>
                    <a:lnTo>
                      <a:pt x="63" y="55"/>
                    </a:lnTo>
                    <a:lnTo>
                      <a:pt x="65" y="48"/>
                    </a:lnTo>
                    <a:lnTo>
                      <a:pt x="67" y="43"/>
                    </a:lnTo>
                    <a:lnTo>
                      <a:pt x="72" y="40"/>
                    </a:lnTo>
                    <a:lnTo>
                      <a:pt x="75" y="28"/>
                    </a:lnTo>
                    <a:lnTo>
                      <a:pt x="79" y="21"/>
                    </a:lnTo>
                    <a:lnTo>
                      <a:pt x="82" y="14"/>
                    </a:lnTo>
                    <a:lnTo>
                      <a:pt x="87" y="9"/>
                    </a:lnTo>
                    <a:lnTo>
                      <a:pt x="91" y="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10" name="Group 105"/>
            <p:cNvGrpSpPr>
              <a:grpSpLocks/>
            </p:cNvGrpSpPr>
            <p:nvPr/>
          </p:nvGrpSpPr>
          <p:grpSpPr bwMode="auto">
            <a:xfrm>
              <a:off x="1034" y="1733"/>
              <a:ext cx="1076" cy="262"/>
              <a:chOff x="1034" y="1733"/>
              <a:chExt cx="1076" cy="262"/>
            </a:xfrm>
          </p:grpSpPr>
          <p:sp>
            <p:nvSpPr>
              <p:cNvPr id="3090" name="Freeform 106"/>
              <p:cNvSpPr>
                <a:spLocks/>
              </p:cNvSpPr>
              <p:nvPr/>
            </p:nvSpPr>
            <p:spPr bwMode="auto">
              <a:xfrm>
                <a:off x="1034" y="1733"/>
                <a:ext cx="1076" cy="262"/>
              </a:xfrm>
              <a:custGeom>
                <a:avLst/>
                <a:gdLst>
                  <a:gd name="T0" fmla="+- 0 1078 1034"/>
                  <a:gd name="T1" fmla="*/ T0 w 1076"/>
                  <a:gd name="T2" fmla="+- 0 1733 1733"/>
                  <a:gd name="T3" fmla="*/ 1733 h 262"/>
                  <a:gd name="T4" fmla="+- 0 1034 1034"/>
                  <a:gd name="T5" fmla="*/ T4 w 1076"/>
                  <a:gd name="T6" fmla="+- 0 1771 1733"/>
                  <a:gd name="T7" fmla="*/ 1771 h 262"/>
                  <a:gd name="T8" fmla="+- 0 1034 1034"/>
                  <a:gd name="T9" fmla="*/ T8 w 1076"/>
                  <a:gd name="T10" fmla="+- 0 1860 1733"/>
                  <a:gd name="T11" fmla="*/ 1860 h 262"/>
                  <a:gd name="T12" fmla="+- 0 1037 1034"/>
                  <a:gd name="T13" fmla="*/ T12 w 1076"/>
                  <a:gd name="T14" fmla="+- 0 1860 1733"/>
                  <a:gd name="T15" fmla="*/ 1860 h 262"/>
                  <a:gd name="T16" fmla="+- 0 1037 1034"/>
                  <a:gd name="T17" fmla="*/ T16 w 1076"/>
                  <a:gd name="T18" fmla="+- 0 1884 1733"/>
                  <a:gd name="T19" fmla="*/ 1884 h 262"/>
                  <a:gd name="T20" fmla="+- 0 1039 1034"/>
                  <a:gd name="T21" fmla="*/ T20 w 1076"/>
                  <a:gd name="T22" fmla="+- 0 1891 1733"/>
                  <a:gd name="T23" fmla="*/ 1891 h 262"/>
                  <a:gd name="T24" fmla="+- 0 1039 1034"/>
                  <a:gd name="T25" fmla="*/ T24 w 1076"/>
                  <a:gd name="T26" fmla="+- 0 1896 1733"/>
                  <a:gd name="T27" fmla="*/ 1896 h 262"/>
                  <a:gd name="T28" fmla="+- 0 1042 1034"/>
                  <a:gd name="T29" fmla="*/ T28 w 1076"/>
                  <a:gd name="T30" fmla="+- 0 1903 1733"/>
                  <a:gd name="T31" fmla="*/ 1903 h 262"/>
                  <a:gd name="T32" fmla="+- 0 1042 1034"/>
                  <a:gd name="T33" fmla="*/ T32 w 1076"/>
                  <a:gd name="T34" fmla="+- 0 1906 1733"/>
                  <a:gd name="T35" fmla="*/ 1906 h 262"/>
                  <a:gd name="T36" fmla="+- 0 1073 1034"/>
                  <a:gd name="T37" fmla="*/ T36 w 1076"/>
                  <a:gd name="T38" fmla="+- 0 1987 1733"/>
                  <a:gd name="T39" fmla="*/ 1987 h 262"/>
                  <a:gd name="T40" fmla="+- 0 1421 1034"/>
                  <a:gd name="T41" fmla="*/ T40 w 1076"/>
                  <a:gd name="T42" fmla="+- 0 1994 1733"/>
                  <a:gd name="T43" fmla="*/ 1994 h 262"/>
                  <a:gd name="T44" fmla="+- 0 2110 1034"/>
                  <a:gd name="T45" fmla="*/ T44 w 1076"/>
                  <a:gd name="T46" fmla="+- 0 1980 1733"/>
                  <a:gd name="T47" fmla="*/ 1980 h 262"/>
                  <a:gd name="T48" fmla="+- 0 2078 1034"/>
                  <a:gd name="T49" fmla="*/ T48 w 1076"/>
                  <a:gd name="T50" fmla="+- 0 1944 1733"/>
                  <a:gd name="T51" fmla="*/ 1944 h 262"/>
                  <a:gd name="T52" fmla="+- 0 2078 1034"/>
                  <a:gd name="T53" fmla="*/ T52 w 1076"/>
                  <a:gd name="T54" fmla="+- 0 1886 1733"/>
                  <a:gd name="T55" fmla="*/ 1886 h 262"/>
                  <a:gd name="T56" fmla="+- 0 1303 1034"/>
                  <a:gd name="T57" fmla="*/ T56 w 1076"/>
                  <a:gd name="T58" fmla="+- 0 1848 1733"/>
                  <a:gd name="T59" fmla="*/ 1848 h 262"/>
                  <a:gd name="T60" fmla="+- 0 1298 1034"/>
                  <a:gd name="T61" fmla="*/ T60 w 1076"/>
                  <a:gd name="T62" fmla="+- 0 1846 1733"/>
                  <a:gd name="T63" fmla="*/ 1846 h 262"/>
                  <a:gd name="T64" fmla="+- 0 1277 1034"/>
                  <a:gd name="T65" fmla="*/ T64 w 1076"/>
                  <a:gd name="T66" fmla="+- 0 1846 1733"/>
                  <a:gd name="T67" fmla="*/ 1846 h 262"/>
                  <a:gd name="T68" fmla="+- 0 1272 1034"/>
                  <a:gd name="T69" fmla="*/ T68 w 1076"/>
                  <a:gd name="T70" fmla="+- 0 1843 1733"/>
                  <a:gd name="T71" fmla="*/ 1843 h 262"/>
                  <a:gd name="T72" fmla="+- 0 1265 1034"/>
                  <a:gd name="T73" fmla="*/ T72 w 1076"/>
                  <a:gd name="T74" fmla="+- 0 1841 1733"/>
                  <a:gd name="T75" fmla="*/ 1841 h 262"/>
                  <a:gd name="T76" fmla="+- 0 1236 1034"/>
                  <a:gd name="T77" fmla="*/ T76 w 1076"/>
                  <a:gd name="T78" fmla="+- 0 1841 1733"/>
                  <a:gd name="T79" fmla="*/ 1841 h 262"/>
                  <a:gd name="T80" fmla="+- 0 1226 1034"/>
                  <a:gd name="T81" fmla="*/ T80 w 1076"/>
                  <a:gd name="T82" fmla="+- 0 1838 1733"/>
                  <a:gd name="T83" fmla="*/ 1838 h 262"/>
                  <a:gd name="T84" fmla="+- 0 1222 1034"/>
                  <a:gd name="T85" fmla="*/ T84 w 1076"/>
                  <a:gd name="T86" fmla="+- 0 1838 1733"/>
                  <a:gd name="T87" fmla="*/ 1838 h 262"/>
                  <a:gd name="T88" fmla="+- 0 1212 1034"/>
                  <a:gd name="T89" fmla="*/ T88 w 1076"/>
                  <a:gd name="T90" fmla="+- 0 1836 1733"/>
                  <a:gd name="T91" fmla="*/ 1836 h 262"/>
                  <a:gd name="T92" fmla="+- 0 1186 1034"/>
                  <a:gd name="T93" fmla="*/ T92 w 1076"/>
                  <a:gd name="T94" fmla="+- 0 1836 1733"/>
                  <a:gd name="T95" fmla="*/ 1836 h 262"/>
                  <a:gd name="T96" fmla="+- 0 1174 1034"/>
                  <a:gd name="T97" fmla="*/ T96 w 1076"/>
                  <a:gd name="T98" fmla="+- 0 1834 1733"/>
                  <a:gd name="T99" fmla="*/ 1834 h 262"/>
                  <a:gd name="T100" fmla="+- 0 1147 1034"/>
                  <a:gd name="T101" fmla="*/ T100 w 1076"/>
                  <a:gd name="T102" fmla="+- 0 1834 1733"/>
                  <a:gd name="T103" fmla="*/ 1834 h 262"/>
                  <a:gd name="T104" fmla="+- 0 1140 1034"/>
                  <a:gd name="T105" fmla="*/ T104 w 1076"/>
                  <a:gd name="T106" fmla="+- 0 1831 1733"/>
                  <a:gd name="T107" fmla="*/ 1831 h 262"/>
                  <a:gd name="T108" fmla="+- 0 1130 1034"/>
                  <a:gd name="T109" fmla="*/ T108 w 1076"/>
                  <a:gd name="T110" fmla="+- 0 1829 1733"/>
                  <a:gd name="T111" fmla="*/ 1829 h 262"/>
                  <a:gd name="T112" fmla="+- 0 1082 1034"/>
                  <a:gd name="T113" fmla="*/ T112 w 1076"/>
                  <a:gd name="T114" fmla="+- 0 1829 1733"/>
                  <a:gd name="T115" fmla="*/ 1829 h 262"/>
                  <a:gd name="T116" fmla="+- 0 1082 1034"/>
                  <a:gd name="T117" fmla="*/ T116 w 1076"/>
                  <a:gd name="T118" fmla="+- 0 1826 1733"/>
                  <a:gd name="T119" fmla="*/ 1826 h 262"/>
                  <a:gd name="T120" fmla="+- 0 1075 1034"/>
                  <a:gd name="T121" fmla="*/ T120 w 1076"/>
                  <a:gd name="T122" fmla="+- 0 1781 1733"/>
                  <a:gd name="T123" fmla="*/ 1781 h 262"/>
                  <a:gd name="T124" fmla="+- 0 1078 1034"/>
                  <a:gd name="T125" fmla="*/ T124 w 1076"/>
                  <a:gd name="T126" fmla="+- 0 1733 1733"/>
                  <a:gd name="T127" fmla="*/ 1733 h 26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</a:cxnLst>
                <a:rect l="0" t="0" r="r" b="b"/>
                <a:pathLst>
                  <a:path w="1076" h="262">
                    <a:moveTo>
                      <a:pt x="44" y="0"/>
                    </a:moveTo>
                    <a:lnTo>
                      <a:pt x="0" y="38"/>
                    </a:lnTo>
                    <a:lnTo>
                      <a:pt x="0" y="127"/>
                    </a:lnTo>
                    <a:lnTo>
                      <a:pt x="3" y="127"/>
                    </a:lnTo>
                    <a:lnTo>
                      <a:pt x="3" y="151"/>
                    </a:lnTo>
                    <a:lnTo>
                      <a:pt x="5" y="158"/>
                    </a:lnTo>
                    <a:lnTo>
                      <a:pt x="5" y="163"/>
                    </a:lnTo>
                    <a:lnTo>
                      <a:pt x="8" y="170"/>
                    </a:lnTo>
                    <a:lnTo>
                      <a:pt x="8" y="173"/>
                    </a:lnTo>
                    <a:lnTo>
                      <a:pt x="39" y="254"/>
                    </a:lnTo>
                    <a:lnTo>
                      <a:pt x="387" y="261"/>
                    </a:lnTo>
                    <a:lnTo>
                      <a:pt x="1076" y="247"/>
                    </a:lnTo>
                    <a:lnTo>
                      <a:pt x="1044" y="211"/>
                    </a:lnTo>
                    <a:lnTo>
                      <a:pt x="1044" y="153"/>
                    </a:lnTo>
                    <a:lnTo>
                      <a:pt x="269" y="115"/>
                    </a:lnTo>
                    <a:lnTo>
                      <a:pt x="264" y="113"/>
                    </a:lnTo>
                    <a:lnTo>
                      <a:pt x="243" y="113"/>
                    </a:lnTo>
                    <a:lnTo>
                      <a:pt x="238" y="110"/>
                    </a:lnTo>
                    <a:lnTo>
                      <a:pt x="231" y="108"/>
                    </a:lnTo>
                    <a:lnTo>
                      <a:pt x="202" y="108"/>
                    </a:lnTo>
                    <a:lnTo>
                      <a:pt x="192" y="105"/>
                    </a:lnTo>
                    <a:lnTo>
                      <a:pt x="188" y="105"/>
                    </a:lnTo>
                    <a:lnTo>
                      <a:pt x="178" y="103"/>
                    </a:lnTo>
                    <a:lnTo>
                      <a:pt x="152" y="103"/>
                    </a:lnTo>
                    <a:lnTo>
                      <a:pt x="140" y="101"/>
                    </a:lnTo>
                    <a:lnTo>
                      <a:pt x="113" y="101"/>
                    </a:lnTo>
                    <a:lnTo>
                      <a:pt x="106" y="98"/>
                    </a:lnTo>
                    <a:lnTo>
                      <a:pt x="96" y="96"/>
                    </a:lnTo>
                    <a:lnTo>
                      <a:pt x="48" y="96"/>
                    </a:lnTo>
                    <a:lnTo>
                      <a:pt x="48" y="93"/>
                    </a:lnTo>
                    <a:lnTo>
                      <a:pt x="41" y="4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4968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11" name="Group 80"/>
            <p:cNvGrpSpPr>
              <a:grpSpLocks/>
            </p:cNvGrpSpPr>
            <p:nvPr/>
          </p:nvGrpSpPr>
          <p:grpSpPr bwMode="auto">
            <a:xfrm>
              <a:off x="1066" y="1680"/>
              <a:ext cx="1112" cy="332"/>
              <a:chOff x="1066" y="1680"/>
              <a:chExt cx="1112" cy="332"/>
            </a:xfrm>
          </p:grpSpPr>
          <p:sp>
            <p:nvSpPr>
              <p:cNvPr id="186" name="Freeform 104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1142 1066"/>
                  <a:gd name="T1" fmla="*/ T0 w 1112"/>
                  <a:gd name="T2" fmla="+- 0 1973 1680"/>
                  <a:gd name="T3" fmla="*/ 1973 h 332"/>
                  <a:gd name="T4" fmla="+- 0 1066 1066"/>
                  <a:gd name="T5" fmla="*/ T4 w 1112"/>
                  <a:gd name="T6" fmla="+- 0 1973 1680"/>
                  <a:gd name="T7" fmla="*/ 1973 h 332"/>
                  <a:gd name="T8" fmla="+- 0 1070 1066"/>
                  <a:gd name="T9" fmla="*/ T8 w 1112"/>
                  <a:gd name="T10" fmla="+- 0 1975 1680"/>
                  <a:gd name="T11" fmla="*/ 1975 h 332"/>
                  <a:gd name="T12" fmla="+- 0 1073 1066"/>
                  <a:gd name="T13" fmla="*/ T12 w 1112"/>
                  <a:gd name="T14" fmla="+- 0 1982 1680"/>
                  <a:gd name="T15" fmla="*/ 1982 h 332"/>
                  <a:gd name="T16" fmla="+- 0 1087 1066"/>
                  <a:gd name="T17" fmla="*/ T16 w 1112"/>
                  <a:gd name="T18" fmla="+- 0 2004 1680"/>
                  <a:gd name="T19" fmla="*/ 2004 h 332"/>
                  <a:gd name="T20" fmla="+- 0 1092 1066"/>
                  <a:gd name="T21" fmla="*/ T20 w 1112"/>
                  <a:gd name="T22" fmla="+- 0 2009 1680"/>
                  <a:gd name="T23" fmla="*/ 2009 h 332"/>
                  <a:gd name="T24" fmla="+- 0 1097 1066"/>
                  <a:gd name="T25" fmla="*/ T24 w 1112"/>
                  <a:gd name="T26" fmla="+- 0 2011 1680"/>
                  <a:gd name="T27" fmla="*/ 2011 h 332"/>
                  <a:gd name="T28" fmla="+- 0 1126 1066"/>
                  <a:gd name="T29" fmla="*/ T28 w 1112"/>
                  <a:gd name="T30" fmla="+- 0 2009 1680"/>
                  <a:gd name="T31" fmla="*/ 2009 h 332"/>
                  <a:gd name="T32" fmla="+- 0 1519 1066"/>
                  <a:gd name="T33" fmla="*/ T32 w 1112"/>
                  <a:gd name="T34" fmla="+- 0 2009 1680"/>
                  <a:gd name="T35" fmla="*/ 2009 h 332"/>
                  <a:gd name="T36" fmla="+- 0 1541 1066"/>
                  <a:gd name="T37" fmla="*/ T36 w 1112"/>
                  <a:gd name="T38" fmla="+- 0 2006 1680"/>
                  <a:gd name="T39" fmla="*/ 2006 h 332"/>
                  <a:gd name="T40" fmla="+- 0 1606 1066"/>
                  <a:gd name="T41" fmla="*/ T40 w 1112"/>
                  <a:gd name="T42" fmla="+- 0 2006 1680"/>
                  <a:gd name="T43" fmla="*/ 2006 h 332"/>
                  <a:gd name="T44" fmla="+- 0 1625 1066"/>
                  <a:gd name="T45" fmla="*/ T44 w 1112"/>
                  <a:gd name="T46" fmla="+- 0 2004 1680"/>
                  <a:gd name="T47" fmla="*/ 2004 h 332"/>
                  <a:gd name="T48" fmla="+- 0 1829 1066"/>
                  <a:gd name="T49" fmla="*/ T48 w 1112"/>
                  <a:gd name="T50" fmla="+- 0 2004 1680"/>
                  <a:gd name="T51" fmla="*/ 2004 h 332"/>
                  <a:gd name="T52" fmla="+- 0 1846 1066"/>
                  <a:gd name="T53" fmla="*/ T52 w 1112"/>
                  <a:gd name="T54" fmla="+- 0 2002 1680"/>
                  <a:gd name="T55" fmla="*/ 2002 h 332"/>
                  <a:gd name="T56" fmla="+- 0 1942 1066"/>
                  <a:gd name="T57" fmla="*/ T56 w 1112"/>
                  <a:gd name="T58" fmla="+- 0 2002 1680"/>
                  <a:gd name="T59" fmla="*/ 2002 h 332"/>
                  <a:gd name="T60" fmla="+- 0 1951 1066"/>
                  <a:gd name="T61" fmla="*/ T60 w 1112"/>
                  <a:gd name="T62" fmla="+- 0 1999 1680"/>
                  <a:gd name="T63" fmla="*/ 1999 h 332"/>
                  <a:gd name="T64" fmla="+- 0 1963 1066"/>
                  <a:gd name="T65" fmla="*/ T64 w 1112"/>
                  <a:gd name="T66" fmla="+- 0 1999 1680"/>
                  <a:gd name="T67" fmla="*/ 1999 h 332"/>
                  <a:gd name="T68" fmla="+- 0 1975 1066"/>
                  <a:gd name="T69" fmla="*/ T68 w 1112"/>
                  <a:gd name="T70" fmla="+- 0 1997 1680"/>
                  <a:gd name="T71" fmla="*/ 1997 h 332"/>
                  <a:gd name="T72" fmla="+- 0 2054 1066"/>
                  <a:gd name="T73" fmla="*/ T72 w 1112"/>
                  <a:gd name="T74" fmla="+- 0 1997 1680"/>
                  <a:gd name="T75" fmla="*/ 1997 h 332"/>
                  <a:gd name="T76" fmla="+- 0 2064 1066"/>
                  <a:gd name="T77" fmla="*/ T76 w 1112"/>
                  <a:gd name="T78" fmla="+- 0 1994 1680"/>
                  <a:gd name="T79" fmla="*/ 1994 h 332"/>
                  <a:gd name="T80" fmla="+- 0 2093 1066"/>
                  <a:gd name="T81" fmla="*/ T80 w 1112"/>
                  <a:gd name="T82" fmla="+- 0 1994 1680"/>
                  <a:gd name="T83" fmla="*/ 1994 h 332"/>
                  <a:gd name="T84" fmla="+- 0 2100 1066"/>
                  <a:gd name="T85" fmla="*/ T84 w 1112"/>
                  <a:gd name="T86" fmla="+- 0 1992 1680"/>
                  <a:gd name="T87" fmla="*/ 1992 h 332"/>
                  <a:gd name="T88" fmla="+- 0 2110 1066"/>
                  <a:gd name="T89" fmla="*/ T88 w 1112"/>
                  <a:gd name="T90" fmla="+- 0 1990 1680"/>
                  <a:gd name="T91" fmla="*/ 1990 h 332"/>
                  <a:gd name="T92" fmla="+- 0 2117 1066"/>
                  <a:gd name="T93" fmla="*/ T92 w 1112"/>
                  <a:gd name="T94" fmla="+- 0 1985 1680"/>
                  <a:gd name="T95" fmla="*/ 1985 h 332"/>
                  <a:gd name="T96" fmla="+- 0 2126 1066"/>
                  <a:gd name="T97" fmla="*/ T96 w 1112"/>
                  <a:gd name="T98" fmla="+- 0 1982 1680"/>
                  <a:gd name="T99" fmla="*/ 1982 h 332"/>
                  <a:gd name="T100" fmla="+- 0 2130 1066"/>
                  <a:gd name="T101" fmla="*/ T100 w 1112"/>
                  <a:gd name="T102" fmla="+- 0 1980 1680"/>
                  <a:gd name="T103" fmla="*/ 1980 h 332"/>
                  <a:gd name="T104" fmla="+- 0 1358 1066"/>
                  <a:gd name="T105" fmla="*/ T104 w 1112"/>
                  <a:gd name="T106" fmla="+- 0 1980 1680"/>
                  <a:gd name="T107" fmla="*/ 1980 h 332"/>
                  <a:gd name="T108" fmla="+- 0 1349 1066"/>
                  <a:gd name="T109" fmla="*/ T108 w 1112"/>
                  <a:gd name="T110" fmla="+- 0 1978 1680"/>
                  <a:gd name="T111" fmla="*/ 1978 h 332"/>
                  <a:gd name="T112" fmla="+- 0 1277 1066"/>
                  <a:gd name="T113" fmla="*/ T112 w 1112"/>
                  <a:gd name="T114" fmla="+- 0 1978 1680"/>
                  <a:gd name="T115" fmla="*/ 1978 h 332"/>
                  <a:gd name="T116" fmla="+- 0 1265 1066"/>
                  <a:gd name="T117" fmla="*/ T116 w 1112"/>
                  <a:gd name="T118" fmla="+- 0 1975 1680"/>
                  <a:gd name="T119" fmla="*/ 1975 h 332"/>
                  <a:gd name="T120" fmla="+- 0 1157 1066"/>
                  <a:gd name="T121" fmla="*/ T120 w 1112"/>
                  <a:gd name="T122" fmla="+- 0 1975 1680"/>
                  <a:gd name="T123" fmla="*/ 1975 h 332"/>
                  <a:gd name="T124" fmla="+- 0 1142 1066"/>
                  <a:gd name="T125" fmla="*/ T124 w 1112"/>
                  <a:gd name="T126" fmla="+- 0 1973 1680"/>
                  <a:gd name="T127" fmla="*/ 1973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</a:cxnLst>
                <a:rect l="0" t="0" r="r" b="b"/>
                <a:pathLst>
                  <a:path w="1112" h="332">
                    <a:moveTo>
                      <a:pt x="76" y="293"/>
                    </a:moveTo>
                    <a:lnTo>
                      <a:pt x="0" y="293"/>
                    </a:lnTo>
                    <a:lnTo>
                      <a:pt x="4" y="295"/>
                    </a:lnTo>
                    <a:lnTo>
                      <a:pt x="7" y="302"/>
                    </a:lnTo>
                    <a:lnTo>
                      <a:pt x="21" y="324"/>
                    </a:lnTo>
                    <a:lnTo>
                      <a:pt x="26" y="329"/>
                    </a:lnTo>
                    <a:lnTo>
                      <a:pt x="31" y="331"/>
                    </a:lnTo>
                    <a:lnTo>
                      <a:pt x="60" y="329"/>
                    </a:lnTo>
                    <a:lnTo>
                      <a:pt x="453" y="329"/>
                    </a:lnTo>
                    <a:lnTo>
                      <a:pt x="475" y="326"/>
                    </a:lnTo>
                    <a:lnTo>
                      <a:pt x="540" y="326"/>
                    </a:lnTo>
                    <a:lnTo>
                      <a:pt x="559" y="324"/>
                    </a:lnTo>
                    <a:lnTo>
                      <a:pt x="763" y="324"/>
                    </a:lnTo>
                    <a:lnTo>
                      <a:pt x="780" y="322"/>
                    </a:lnTo>
                    <a:lnTo>
                      <a:pt x="876" y="322"/>
                    </a:lnTo>
                    <a:lnTo>
                      <a:pt x="885" y="319"/>
                    </a:lnTo>
                    <a:lnTo>
                      <a:pt x="897" y="319"/>
                    </a:lnTo>
                    <a:lnTo>
                      <a:pt x="909" y="317"/>
                    </a:lnTo>
                    <a:lnTo>
                      <a:pt x="988" y="317"/>
                    </a:lnTo>
                    <a:lnTo>
                      <a:pt x="998" y="314"/>
                    </a:lnTo>
                    <a:lnTo>
                      <a:pt x="1027" y="314"/>
                    </a:lnTo>
                    <a:lnTo>
                      <a:pt x="1034" y="312"/>
                    </a:lnTo>
                    <a:lnTo>
                      <a:pt x="1044" y="310"/>
                    </a:lnTo>
                    <a:lnTo>
                      <a:pt x="1051" y="305"/>
                    </a:lnTo>
                    <a:lnTo>
                      <a:pt x="1060" y="302"/>
                    </a:lnTo>
                    <a:lnTo>
                      <a:pt x="1064" y="300"/>
                    </a:lnTo>
                    <a:lnTo>
                      <a:pt x="292" y="300"/>
                    </a:lnTo>
                    <a:lnTo>
                      <a:pt x="283" y="298"/>
                    </a:lnTo>
                    <a:lnTo>
                      <a:pt x="211" y="298"/>
                    </a:lnTo>
                    <a:lnTo>
                      <a:pt x="199" y="295"/>
                    </a:lnTo>
                    <a:lnTo>
                      <a:pt x="91" y="295"/>
                    </a:lnTo>
                    <a:lnTo>
                      <a:pt x="76" y="2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7" name="Freeform 103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1906 1066"/>
                  <a:gd name="T1" fmla="*/ T0 w 1112"/>
                  <a:gd name="T2" fmla="+- 0 1793 1680"/>
                  <a:gd name="T3" fmla="*/ 1793 h 332"/>
                  <a:gd name="T4" fmla="+- 0 1922 1066"/>
                  <a:gd name="T5" fmla="*/ T4 w 1112"/>
                  <a:gd name="T6" fmla="+- 0 1795 1680"/>
                  <a:gd name="T7" fmla="*/ 1795 h 332"/>
                  <a:gd name="T8" fmla="+- 0 1942 1066"/>
                  <a:gd name="T9" fmla="*/ T8 w 1112"/>
                  <a:gd name="T10" fmla="+- 0 1798 1680"/>
                  <a:gd name="T11" fmla="*/ 1798 h 332"/>
                  <a:gd name="T12" fmla="+- 0 1968 1066"/>
                  <a:gd name="T13" fmla="*/ T12 w 1112"/>
                  <a:gd name="T14" fmla="+- 0 1800 1680"/>
                  <a:gd name="T15" fmla="*/ 1800 h 332"/>
                  <a:gd name="T16" fmla="+- 0 1985 1066"/>
                  <a:gd name="T17" fmla="*/ T16 w 1112"/>
                  <a:gd name="T18" fmla="+- 0 1805 1680"/>
                  <a:gd name="T19" fmla="*/ 1805 h 332"/>
                  <a:gd name="T20" fmla="+- 0 2002 1066"/>
                  <a:gd name="T21" fmla="*/ T20 w 1112"/>
                  <a:gd name="T22" fmla="+- 0 1807 1680"/>
                  <a:gd name="T23" fmla="*/ 1807 h 332"/>
                  <a:gd name="T24" fmla="+- 0 2028 1066"/>
                  <a:gd name="T25" fmla="*/ T24 w 1112"/>
                  <a:gd name="T26" fmla="+- 0 1810 1680"/>
                  <a:gd name="T27" fmla="*/ 1810 h 332"/>
                  <a:gd name="T28" fmla="+- 0 2050 1066"/>
                  <a:gd name="T29" fmla="*/ T28 w 1112"/>
                  <a:gd name="T30" fmla="+- 0 1814 1680"/>
                  <a:gd name="T31" fmla="*/ 1814 h 332"/>
                  <a:gd name="T32" fmla="+- 0 2076 1066"/>
                  <a:gd name="T33" fmla="*/ T32 w 1112"/>
                  <a:gd name="T34" fmla="+- 0 1817 1680"/>
                  <a:gd name="T35" fmla="*/ 1817 h 332"/>
                  <a:gd name="T36" fmla="+- 0 2086 1066"/>
                  <a:gd name="T37" fmla="*/ T36 w 1112"/>
                  <a:gd name="T38" fmla="+- 0 1819 1680"/>
                  <a:gd name="T39" fmla="*/ 1819 h 332"/>
                  <a:gd name="T40" fmla="+- 0 2078 1066"/>
                  <a:gd name="T41" fmla="*/ T40 w 1112"/>
                  <a:gd name="T42" fmla="+- 0 1826 1680"/>
                  <a:gd name="T43" fmla="*/ 1826 h 332"/>
                  <a:gd name="T44" fmla="+- 0 2071 1066"/>
                  <a:gd name="T45" fmla="*/ T44 w 1112"/>
                  <a:gd name="T46" fmla="+- 0 1836 1680"/>
                  <a:gd name="T47" fmla="*/ 1836 h 332"/>
                  <a:gd name="T48" fmla="+- 0 2064 1066"/>
                  <a:gd name="T49" fmla="*/ T48 w 1112"/>
                  <a:gd name="T50" fmla="+- 0 1848 1680"/>
                  <a:gd name="T51" fmla="*/ 1848 h 332"/>
                  <a:gd name="T52" fmla="+- 0 2059 1066"/>
                  <a:gd name="T53" fmla="*/ T52 w 1112"/>
                  <a:gd name="T54" fmla="+- 0 1862 1680"/>
                  <a:gd name="T55" fmla="*/ 1862 h 332"/>
                  <a:gd name="T56" fmla="+- 0 2057 1066"/>
                  <a:gd name="T57" fmla="*/ T56 w 1112"/>
                  <a:gd name="T58" fmla="+- 0 1877 1680"/>
                  <a:gd name="T59" fmla="*/ 1877 h 332"/>
                  <a:gd name="T60" fmla="+- 0 2054 1066"/>
                  <a:gd name="T61" fmla="*/ T60 w 1112"/>
                  <a:gd name="T62" fmla="+- 0 1932 1680"/>
                  <a:gd name="T63" fmla="*/ 1932 h 332"/>
                  <a:gd name="T64" fmla="+- 0 2062 1066"/>
                  <a:gd name="T65" fmla="*/ T64 w 1112"/>
                  <a:gd name="T66" fmla="+- 0 1946 1680"/>
                  <a:gd name="T67" fmla="*/ 1946 h 332"/>
                  <a:gd name="T68" fmla="+- 0 2069 1066"/>
                  <a:gd name="T69" fmla="*/ T68 w 1112"/>
                  <a:gd name="T70" fmla="+- 0 1956 1680"/>
                  <a:gd name="T71" fmla="*/ 1956 h 332"/>
                  <a:gd name="T72" fmla="+- 0 2083 1066"/>
                  <a:gd name="T73" fmla="*/ T72 w 1112"/>
                  <a:gd name="T74" fmla="+- 0 1968 1680"/>
                  <a:gd name="T75" fmla="*/ 1968 h 332"/>
                  <a:gd name="T76" fmla="+- 0 1973 1066"/>
                  <a:gd name="T77" fmla="*/ T76 w 1112"/>
                  <a:gd name="T78" fmla="+- 0 1973 1680"/>
                  <a:gd name="T79" fmla="*/ 1973 h 332"/>
                  <a:gd name="T80" fmla="+- 0 1862 1066"/>
                  <a:gd name="T81" fmla="*/ T80 w 1112"/>
                  <a:gd name="T82" fmla="+- 0 1975 1680"/>
                  <a:gd name="T83" fmla="*/ 1975 h 332"/>
                  <a:gd name="T84" fmla="+- 0 1778 1066"/>
                  <a:gd name="T85" fmla="*/ T84 w 1112"/>
                  <a:gd name="T86" fmla="+- 0 1978 1680"/>
                  <a:gd name="T87" fmla="*/ 1978 h 332"/>
                  <a:gd name="T88" fmla="+- 0 2130 1066"/>
                  <a:gd name="T89" fmla="*/ T88 w 1112"/>
                  <a:gd name="T90" fmla="+- 0 1980 1680"/>
                  <a:gd name="T91" fmla="*/ 1980 h 332"/>
                  <a:gd name="T92" fmla="+- 0 2143 1066"/>
                  <a:gd name="T93" fmla="*/ T92 w 1112"/>
                  <a:gd name="T94" fmla="+- 0 1968 1680"/>
                  <a:gd name="T95" fmla="*/ 1968 h 332"/>
                  <a:gd name="T96" fmla="+- 0 2150 1066"/>
                  <a:gd name="T97" fmla="*/ T96 w 1112"/>
                  <a:gd name="T98" fmla="+- 0 1954 1680"/>
                  <a:gd name="T99" fmla="*/ 1954 h 332"/>
                  <a:gd name="T100" fmla="+- 0 2153 1066"/>
                  <a:gd name="T101" fmla="*/ T100 w 1112"/>
                  <a:gd name="T102" fmla="+- 0 1951 1680"/>
                  <a:gd name="T103" fmla="*/ 1951 h 332"/>
                  <a:gd name="T104" fmla="+- 0 2100 1066"/>
                  <a:gd name="T105" fmla="*/ T104 w 1112"/>
                  <a:gd name="T106" fmla="+- 0 1944 1680"/>
                  <a:gd name="T107" fmla="*/ 1944 h 332"/>
                  <a:gd name="T108" fmla="+- 0 2095 1066"/>
                  <a:gd name="T109" fmla="*/ T108 w 1112"/>
                  <a:gd name="T110" fmla="+- 0 1939 1680"/>
                  <a:gd name="T111" fmla="*/ 1939 h 332"/>
                  <a:gd name="T112" fmla="+- 0 2093 1066"/>
                  <a:gd name="T113" fmla="*/ T112 w 1112"/>
                  <a:gd name="T114" fmla="+- 0 1889 1680"/>
                  <a:gd name="T115" fmla="*/ 1889 h 332"/>
                  <a:gd name="T116" fmla="+- 0 2095 1066"/>
                  <a:gd name="T117" fmla="*/ T116 w 1112"/>
                  <a:gd name="T118" fmla="+- 0 1874 1680"/>
                  <a:gd name="T119" fmla="*/ 1874 h 332"/>
                  <a:gd name="T120" fmla="+- 0 2100 1066"/>
                  <a:gd name="T121" fmla="*/ T120 w 1112"/>
                  <a:gd name="T122" fmla="+- 0 1858 1680"/>
                  <a:gd name="T123" fmla="*/ 1858 h 332"/>
                  <a:gd name="T124" fmla="+- 0 2105 1066"/>
                  <a:gd name="T125" fmla="*/ T124 w 1112"/>
                  <a:gd name="T126" fmla="+- 0 1848 1680"/>
                  <a:gd name="T127" fmla="*/ 1848 h 332"/>
                  <a:gd name="T128" fmla="+- 0 2114 1066"/>
                  <a:gd name="T129" fmla="*/ T128 w 1112"/>
                  <a:gd name="T130" fmla="+- 0 1834 1680"/>
                  <a:gd name="T131" fmla="*/ 1834 h 332"/>
                  <a:gd name="T132" fmla="+- 0 2177 1066"/>
                  <a:gd name="T133" fmla="*/ T132 w 1112"/>
                  <a:gd name="T134" fmla="+- 0 1829 1680"/>
                  <a:gd name="T135" fmla="*/ 1829 h 332"/>
                  <a:gd name="T136" fmla="+- 0 2172 1066"/>
                  <a:gd name="T137" fmla="*/ T136 w 1112"/>
                  <a:gd name="T138" fmla="+- 0 1819 1680"/>
                  <a:gd name="T139" fmla="*/ 1819 h 332"/>
                  <a:gd name="T140" fmla="+- 0 2162 1066"/>
                  <a:gd name="T141" fmla="*/ T140 w 1112"/>
                  <a:gd name="T142" fmla="+- 0 1807 1680"/>
                  <a:gd name="T143" fmla="*/ 1807 h 332"/>
                  <a:gd name="T144" fmla="+- 0 2148 1066"/>
                  <a:gd name="T145" fmla="*/ T144 w 1112"/>
                  <a:gd name="T146" fmla="+- 0 1798 1680"/>
                  <a:gd name="T147" fmla="*/ 1798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  <a:cxn ang="0">
                    <a:pos x="T89" y="T91"/>
                  </a:cxn>
                  <a:cxn ang="0">
                    <a:pos x="T93" y="T95"/>
                  </a:cxn>
                  <a:cxn ang="0">
                    <a:pos x="T97" y="T99"/>
                  </a:cxn>
                  <a:cxn ang="0">
                    <a:pos x="T101" y="T103"/>
                  </a:cxn>
                  <a:cxn ang="0">
                    <a:pos x="T105" y="T107"/>
                  </a:cxn>
                  <a:cxn ang="0">
                    <a:pos x="T109" y="T111"/>
                  </a:cxn>
                  <a:cxn ang="0">
                    <a:pos x="T113" y="T115"/>
                  </a:cxn>
                  <a:cxn ang="0">
                    <a:pos x="T117" y="T119"/>
                  </a:cxn>
                  <a:cxn ang="0">
                    <a:pos x="T121" y="T123"/>
                  </a:cxn>
                  <a:cxn ang="0">
                    <a:pos x="T125" y="T127"/>
                  </a:cxn>
                  <a:cxn ang="0">
                    <a:pos x="T129" y="T131"/>
                  </a:cxn>
                  <a:cxn ang="0">
                    <a:pos x="T133" y="T135"/>
                  </a:cxn>
                  <a:cxn ang="0">
                    <a:pos x="T137" y="T139"/>
                  </a:cxn>
                  <a:cxn ang="0">
                    <a:pos x="T141" y="T143"/>
                  </a:cxn>
                  <a:cxn ang="0">
                    <a:pos x="T145" y="T147"/>
                  </a:cxn>
                </a:cxnLst>
                <a:rect l="0" t="0" r="r" b="b"/>
                <a:pathLst>
                  <a:path w="1112" h="332">
                    <a:moveTo>
                      <a:pt x="1072" y="113"/>
                    </a:moveTo>
                    <a:lnTo>
                      <a:pt x="840" y="113"/>
                    </a:lnTo>
                    <a:lnTo>
                      <a:pt x="849" y="115"/>
                    </a:lnTo>
                    <a:lnTo>
                      <a:pt x="856" y="115"/>
                    </a:lnTo>
                    <a:lnTo>
                      <a:pt x="866" y="118"/>
                    </a:lnTo>
                    <a:lnTo>
                      <a:pt x="876" y="118"/>
                    </a:lnTo>
                    <a:lnTo>
                      <a:pt x="885" y="120"/>
                    </a:lnTo>
                    <a:lnTo>
                      <a:pt x="902" y="120"/>
                    </a:lnTo>
                    <a:lnTo>
                      <a:pt x="909" y="122"/>
                    </a:lnTo>
                    <a:lnTo>
                      <a:pt x="919" y="125"/>
                    </a:lnTo>
                    <a:lnTo>
                      <a:pt x="928" y="125"/>
                    </a:lnTo>
                    <a:lnTo>
                      <a:pt x="936" y="127"/>
                    </a:lnTo>
                    <a:lnTo>
                      <a:pt x="948" y="127"/>
                    </a:lnTo>
                    <a:lnTo>
                      <a:pt x="962" y="130"/>
                    </a:lnTo>
                    <a:lnTo>
                      <a:pt x="974" y="132"/>
                    </a:lnTo>
                    <a:lnTo>
                      <a:pt x="984" y="134"/>
                    </a:lnTo>
                    <a:lnTo>
                      <a:pt x="1000" y="134"/>
                    </a:lnTo>
                    <a:lnTo>
                      <a:pt x="1010" y="137"/>
                    </a:lnTo>
                    <a:lnTo>
                      <a:pt x="1017" y="139"/>
                    </a:lnTo>
                    <a:lnTo>
                      <a:pt x="1020" y="139"/>
                    </a:lnTo>
                    <a:lnTo>
                      <a:pt x="1017" y="142"/>
                    </a:lnTo>
                    <a:lnTo>
                      <a:pt x="1012" y="146"/>
                    </a:lnTo>
                    <a:lnTo>
                      <a:pt x="1010" y="154"/>
                    </a:lnTo>
                    <a:lnTo>
                      <a:pt x="1005" y="156"/>
                    </a:lnTo>
                    <a:lnTo>
                      <a:pt x="1000" y="161"/>
                    </a:lnTo>
                    <a:lnTo>
                      <a:pt x="998" y="168"/>
                    </a:lnTo>
                    <a:lnTo>
                      <a:pt x="998" y="175"/>
                    </a:lnTo>
                    <a:lnTo>
                      <a:pt x="993" y="182"/>
                    </a:lnTo>
                    <a:lnTo>
                      <a:pt x="991" y="194"/>
                    </a:lnTo>
                    <a:lnTo>
                      <a:pt x="991" y="197"/>
                    </a:lnTo>
                    <a:lnTo>
                      <a:pt x="988" y="204"/>
                    </a:lnTo>
                    <a:lnTo>
                      <a:pt x="988" y="252"/>
                    </a:lnTo>
                    <a:lnTo>
                      <a:pt x="991" y="259"/>
                    </a:lnTo>
                    <a:lnTo>
                      <a:pt x="996" y="266"/>
                    </a:lnTo>
                    <a:lnTo>
                      <a:pt x="998" y="271"/>
                    </a:lnTo>
                    <a:lnTo>
                      <a:pt x="1003" y="276"/>
                    </a:lnTo>
                    <a:lnTo>
                      <a:pt x="1010" y="281"/>
                    </a:lnTo>
                    <a:lnTo>
                      <a:pt x="1017" y="288"/>
                    </a:lnTo>
                    <a:lnTo>
                      <a:pt x="1027" y="293"/>
                    </a:lnTo>
                    <a:lnTo>
                      <a:pt x="907" y="293"/>
                    </a:lnTo>
                    <a:lnTo>
                      <a:pt x="900" y="295"/>
                    </a:lnTo>
                    <a:lnTo>
                      <a:pt x="796" y="295"/>
                    </a:lnTo>
                    <a:lnTo>
                      <a:pt x="789" y="298"/>
                    </a:lnTo>
                    <a:lnTo>
                      <a:pt x="712" y="298"/>
                    </a:lnTo>
                    <a:lnTo>
                      <a:pt x="703" y="300"/>
                    </a:lnTo>
                    <a:lnTo>
                      <a:pt x="1064" y="300"/>
                    </a:lnTo>
                    <a:lnTo>
                      <a:pt x="1070" y="295"/>
                    </a:lnTo>
                    <a:lnTo>
                      <a:pt x="1077" y="288"/>
                    </a:lnTo>
                    <a:lnTo>
                      <a:pt x="1082" y="281"/>
                    </a:lnTo>
                    <a:lnTo>
                      <a:pt x="1084" y="274"/>
                    </a:lnTo>
                    <a:lnTo>
                      <a:pt x="1084" y="271"/>
                    </a:lnTo>
                    <a:lnTo>
                      <a:pt x="1087" y="271"/>
                    </a:lnTo>
                    <a:lnTo>
                      <a:pt x="1034" y="266"/>
                    </a:lnTo>
                    <a:lnTo>
                      <a:pt x="1034" y="264"/>
                    </a:lnTo>
                    <a:lnTo>
                      <a:pt x="1032" y="264"/>
                    </a:lnTo>
                    <a:lnTo>
                      <a:pt x="1029" y="259"/>
                    </a:lnTo>
                    <a:lnTo>
                      <a:pt x="1029" y="216"/>
                    </a:lnTo>
                    <a:lnTo>
                      <a:pt x="1027" y="209"/>
                    </a:lnTo>
                    <a:lnTo>
                      <a:pt x="1027" y="202"/>
                    </a:lnTo>
                    <a:lnTo>
                      <a:pt x="1029" y="194"/>
                    </a:lnTo>
                    <a:lnTo>
                      <a:pt x="1029" y="182"/>
                    </a:lnTo>
                    <a:lnTo>
                      <a:pt x="1034" y="178"/>
                    </a:lnTo>
                    <a:lnTo>
                      <a:pt x="1034" y="173"/>
                    </a:lnTo>
                    <a:lnTo>
                      <a:pt x="1039" y="168"/>
                    </a:lnTo>
                    <a:lnTo>
                      <a:pt x="1041" y="161"/>
                    </a:lnTo>
                    <a:lnTo>
                      <a:pt x="1048" y="154"/>
                    </a:lnTo>
                    <a:lnTo>
                      <a:pt x="1111" y="154"/>
                    </a:lnTo>
                    <a:lnTo>
                      <a:pt x="1111" y="149"/>
                    </a:lnTo>
                    <a:lnTo>
                      <a:pt x="1108" y="142"/>
                    </a:lnTo>
                    <a:lnTo>
                      <a:pt x="1106" y="139"/>
                    </a:lnTo>
                    <a:lnTo>
                      <a:pt x="1101" y="132"/>
                    </a:lnTo>
                    <a:lnTo>
                      <a:pt x="1096" y="127"/>
                    </a:lnTo>
                    <a:lnTo>
                      <a:pt x="1092" y="120"/>
                    </a:lnTo>
                    <a:lnTo>
                      <a:pt x="1082" y="118"/>
                    </a:lnTo>
                    <a:lnTo>
                      <a:pt x="1072" y="1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8" name="Freeform 102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2126 1066"/>
                  <a:gd name="T1" fmla="*/ T0 w 1112"/>
                  <a:gd name="T2" fmla="+- 0 1790 1680"/>
                  <a:gd name="T3" fmla="*/ 1790 h 332"/>
                  <a:gd name="T4" fmla="+- 0 1884 1066"/>
                  <a:gd name="T5" fmla="*/ T4 w 1112"/>
                  <a:gd name="T6" fmla="+- 0 1790 1680"/>
                  <a:gd name="T7" fmla="*/ 1790 h 332"/>
                  <a:gd name="T8" fmla="+- 0 1894 1066"/>
                  <a:gd name="T9" fmla="*/ T8 w 1112"/>
                  <a:gd name="T10" fmla="+- 0 1793 1680"/>
                  <a:gd name="T11" fmla="*/ 1793 h 332"/>
                  <a:gd name="T12" fmla="+- 0 2134 1066"/>
                  <a:gd name="T13" fmla="*/ T12 w 1112"/>
                  <a:gd name="T14" fmla="+- 0 1793 1680"/>
                  <a:gd name="T15" fmla="*/ 1793 h 332"/>
                  <a:gd name="T16" fmla="+- 0 2126 1066"/>
                  <a:gd name="T17" fmla="*/ T16 w 1112"/>
                  <a:gd name="T18" fmla="+- 0 1790 1680"/>
                  <a:gd name="T19" fmla="*/ 1790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12" h="332">
                    <a:moveTo>
                      <a:pt x="1060" y="110"/>
                    </a:moveTo>
                    <a:lnTo>
                      <a:pt x="818" y="110"/>
                    </a:lnTo>
                    <a:lnTo>
                      <a:pt x="828" y="113"/>
                    </a:lnTo>
                    <a:lnTo>
                      <a:pt x="1068" y="113"/>
                    </a:lnTo>
                    <a:lnTo>
                      <a:pt x="1060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9" name="Freeform 101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2095 1066"/>
                  <a:gd name="T1" fmla="*/ T0 w 1112"/>
                  <a:gd name="T2" fmla="+- 0 1786 1680"/>
                  <a:gd name="T3" fmla="*/ 1786 h 332"/>
                  <a:gd name="T4" fmla="+- 0 1850 1066"/>
                  <a:gd name="T5" fmla="*/ T4 w 1112"/>
                  <a:gd name="T6" fmla="+- 0 1786 1680"/>
                  <a:gd name="T7" fmla="*/ 1786 h 332"/>
                  <a:gd name="T8" fmla="+- 0 1874 1066"/>
                  <a:gd name="T9" fmla="*/ T8 w 1112"/>
                  <a:gd name="T10" fmla="+- 0 1790 1680"/>
                  <a:gd name="T11" fmla="*/ 1790 h 332"/>
                  <a:gd name="T12" fmla="+- 0 2117 1066"/>
                  <a:gd name="T13" fmla="*/ T12 w 1112"/>
                  <a:gd name="T14" fmla="+- 0 1790 1680"/>
                  <a:gd name="T15" fmla="*/ 1790 h 332"/>
                  <a:gd name="T16" fmla="+- 0 2107 1066"/>
                  <a:gd name="T17" fmla="*/ T16 w 1112"/>
                  <a:gd name="T18" fmla="+- 0 1788 1680"/>
                  <a:gd name="T19" fmla="*/ 1788 h 332"/>
                  <a:gd name="T20" fmla="+- 0 2095 1066"/>
                  <a:gd name="T21" fmla="*/ T20 w 1112"/>
                  <a:gd name="T22" fmla="+- 0 1786 1680"/>
                  <a:gd name="T23" fmla="*/ 1786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112" h="332">
                    <a:moveTo>
                      <a:pt x="1029" y="106"/>
                    </a:moveTo>
                    <a:lnTo>
                      <a:pt x="784" y="106"/>
                    </a:lnTo>
                    <a:lnTo>
                      <a:pt x="808" y="110"/>
                    </a:lnTo>
                    <a:lnTo>
                      <a:pt x="1051" y="110"/>
                    </a:lnTo>
                    <a:lnTo>
                      <a:pt x="1041" y="108"/>
                    </a:lnTo>
                    <a:lnTo>
                      <a:pt x="1029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0" name="Freeform 100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2050 1066"/>
                  <a:gd name="T1" fmla="*/ T0 w 1112"/>
                  <a:gd name="T2" fmla="+- 0 1778 1680"/>
                  <a:gd name="T3" fmla="*/ 1778 h 332"/>
                  <a:gd name="T4" fmla="+- 0 1795 1066"/>
                  <a:gd name="T5" fmla="*/ T4 w 1112"/>
                  <a:gd name="T6" fmla="+- 0 1778 1680"/>
                  <a:gd name="T7" fmla="*/ 1778 h 332"/>
                  <a:gd name="T8" fmla="+- 0 1807 1066"/>
                  <a:gd name="T9" fmla="*/ T8 w 1112"/>
                  <a:gd name="T10" fmla="+- 0 1781 1680"/>
                  <a:gd name="T11" fmla="*/ 1781 h 332"/>
                  <a:gd name="T12" fmla="+- 0 1819 1066"/>
                  <a:gd name="T13" fmla="*/ T12 w 1112"/>
                  <a:gd name="T14" fmla="+- 0 1781 1680"/>
                  <a:gd name="T15" fmla="*/ 1781 h 332"/>
                  <a:gd name="T16" fmla="+- 0 1829 1066"/>
                  <a:gd name="T17" fmla="*/ T16 w 1112"/>
                  <a:gd name="T18" fmla="+- 0 1783 1680"/>
                  <a:gd name="T19" fmla="*/ 1783 h 332"/>
                  <a:gd name="T20" fmla="+- 0 1841 1066"/>
                  <a:gd name="T21" fmla="*/ T20 w 1112"/>
                  <a:gd name="T22" fmla="+- 0 1786 1680"/>
                  <a:gd name="T23" fmla="*/ 1786 h 332"/>
                  <a:gd name="T24" fmla="+- 0 2086 1066"/>
                  <a:gd name="T25" fmla="*/ T24 w 1112"/>
                  <a:gd name="T26" fmla="+- 0 1786 1680"/>
                  <a:gd name="T27" fmla="*/ 1786 h 332"/>
                  <a:gd name="T28" fmla="+- 0 2057 1066"/>
                  <a:gd name="T29" fmla="*/ T28 w 1112"/>
                  <a:gd name="T30" fmla="+- 0 1781 1680"/>
                  <a:gd name="T31" fmla="*/ 1781 h 332"/>
                  <a:gd name="T32" fmla="+- 0 2050 1066"/>
                  <a:gd name="T33" fmla="*/ T32 w 1112"/>
                  <a:gd name="T34" fmla="+- 0 1778 1680"/>
                  <a:gd name="T35" fmla="*/ 1778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12" h="332">
                    <a:moveTo>
                      <a:pt x="984" y="98"/>
                    </a:moveTo>
                    <a:lnTo>
                      <a:pt x="729" y="98"/>
                    </a:lnTo>
                    <a:lnTo>
                      <a:pt x="741" y="101"/>
                    </a:lnTo>
                    <a:lnTo>
                      <a:pt x="753" y="101"/>
                    </a:lnTo>
                    <a:lnTo>
                      <a:pt x="763" y="103"/>
                    </a:lnTo>
                    <a:lnTo>
                      <a:pt x="775" y="106"/>
                    </a:lnTo>
                    <a:lnTo>
                      <a:pt x="1020" y="106"/>
                    </a:lnTo>
                    <a:lnTo>
                      <a:pt x="991" y="101"/>
                    </a:lnTo>
                    <a:lnTo>
                      <a:pt x="984" y="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1" name="Freeform 99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2014 1066"/>
                  <a:gd name="T1" fmla="*/ T0 w 1112"/>
                  <a:gd name="T2" fmla="+- 0 1776 1680"/>
                  <a:gd name="T3" fmla="*/ 1776 h 332"/>
                  <a:gd name="T4" fmla="+- 0 1769 1066"/>
                  <a:gd name="T5" fmla="*/ T4 w 1112"/>
                  <a:gd name="T6" fmla="+- 0 1776 1680"/>
                  <a:gd name="T7" fmla="*/ 1776 h 332"/>
                  <a:gd name="T8" fmla="+- 0 1781 1066"/>
                  <a:gd name="T9" fmla="*/ T8 w 1112"/>
                  <a:gd name="T10" fmla="+- 0 1778 1680"/>
                  <a:gd name="T11" fmla="*/ 1778 h 332"/>
                  <a:gd name="T12" fmla="+- 0 2023 1066"/>
                  <a:gd name="T13" fmla="*/ T12 w 1112"/>
                  <a:gd name="T14" fmla="+- 0 1778 1680"/>
                  <a:gd name="T15" fmla="*/ 1778 h 332"/>
                  <a:gd name="T16" fmla="+- 0 2014 1066"/>
                  <a:gd name="T17" fmla="*/ T16 w 1112"/>
                  <a:gd name="T18" fmla="+- 0 1776 1680"/>
                  <a:gd name="T19" fmla="*/ 1776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12" h="332">
                    <a:moveTo>
                      <a:pt x="948" y="96"/>
                    </a:moveTo>
                    <a:lnTo>
                      <a:pt x="703" y="96"/>
                    </a:lnTo>
                    <a:lnTo>
                      <a:pt x="715" y="98"/>
                    </a:lnTo>
                    <a:lnTo>
                      <a:pt x="957" y="98"/>
                    </a:lnTo>
                    <a:lnTo>
                      <a:pt x="948" y="9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72" name="Freeform 98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1978 1066"/>
                  <a:gd name="T1" fmla="*/ T0 w 1112"/>
                  <a:gd name="T2" fmla="+- 0 1771 1680"/>
                  <a:gd name="T3" fmla="*/ 1771 h 332"/>
                  <a:gd name="T4" fmla="+- 0 1747 1066"/>
                  <a:gd name="T5" fmla="*/ T4 w 1112"/>
                  <a:gd name="T6" fmla="+- 0 1771 1680"/>
                  <a:gd name="T7" fmla="*/ 1771 h 332"/>
                  <a:gd name="T8" fmla="+- 0 1757 1066"/>
                  <a:gd name="T9" fmla="*/ T8 w 1112"/>
                  <a:gd name="T10" fmla="+- 0 1776 1680"/>
                  <a:gd name="T11" fmla="*/ 1776 h 332"/>
                  <a:gd name="T12" fmla="+- 0 2006 1066"/>
                  <a:gd name="T13" fmla="*/ T12 w 1112"/>
                  <a:gd name="T14" fmla="+- 0 1776 1680"/>
                  <a:gd name="T15" fmla="*/ 1776 h 332"/>
                  <a:gd name="T16" fmla="+- 0 1997 1066"/>
                  <a:gd name="T17" fmla="*/ T16 w 1112"/>
                  <a:gd name="T18" fmla="+- 0 1774 1680"/>
                  <a:gd name="T19" fmla="*/ 1774 h 332"/>
                  <a:gd name="T20" fmla="+- 0 1990 1066"/>
                  <a:gd name="T21" fmla="*/ T20 w 1112"/>
                  <a:gd name="T22" fmla="+- 0 1774 1680"/>
                  <a:gd name="T23" fmla="*/ 1774 h 332"/>
                  <a:gd name="T24" fmla="+- 0 1978 1066"/>
                  <a:gd name="T25" fmla="*/ T24 w 1112"/>
                  <a:gd name="T26" fmla="+- 0 1771 1680"/>
                  <a:gd name="T27" fmla="*/ 1771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112" h="332">
                    <a:moveTo>
                      <a:pt x="912" y="91"/>
                    </a:moveTo>
                    <a:lnTo>
                      <a:pt x="681" y="91"/>
                    </a:lnTo>
                    <a:lnTo>
                      <a:pt x="691" y="96"/>
                    </a:lnTo>
                    <a:lnTo>
                      <a:pt x="940" y="96"/>
                    </a:lnTo>
                    <a:lnTo>
                      <a:pt x="931" y="94"/>
                    </a:lnTo>
                    <a:lnTo>
                      <a:pt x="924" y="94"/>
                    </a:lnTo>
                    <a:lnTo>
                      <a:pt x="912" y="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73" name="Freeform 97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1958 1066"/>
                  <a:gd name="T1" fmla="*/ T0 w 1112"/>
                  <a:gd name="T2" fmla="+- 0 1769 1680"/>
                  <a:gd name="T3" fmla="*/ 1769 h 332"/>
                  <a:gd name="T4" fmla="+- 0 1721 1066"/>
                  <a:gd name="T5" fmla="*/ T4 w 1112"/>
                  <a:gd name="T6" fmla="+- 0 1769 1680"/>
                  <a:gd name="T7" fmla="*/ 1769 h 332"/>
                  <a:gd name="T8" fmla="+- 0 1735 1066"/>
                  <a:gd name="T9" fmla="*/ T8 w 1112"/>
                  <a:gd name="T10" fmla="+- 0 1771 1680"/>
                  <a:gd name="T11" fmla="*/ 1771 h 332"/>
                  <a:gd name="T12" fmla="+- 0 1968 1066"/>
                  <a:gd name="T13" fmla="*/ T12 w 1112"/>
                  <a:gd name="T14" fmla="+- 0 1771 1680"/>
                  <a:gd name="T15" fmla="*/ 1771 h 332"/>
                  <a:gd name="T16" fmla="+- 0 1958 1066"/>
                  <a:gd name="T17" fmla="*/ T16 w 1112"/>
                  <a:gd name="T18" fmla="+- 0 1769 1680"/>
                  <a:gd name="T19" fmla="*/ 1769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12" h="332">
                    <a:moveTo>
                      <a:pt x="892" y="89"/>
                    </a:moveTo>
                    <a:lnTo>
                      <a:pt x="655" y="89"/>
                    </a:lnTo>
                    <a:lnTo>
                      <a:pt x="669" y="91"/>
                    </a:lnTo>
                    <a:lnTo>
                      <a:pt x="902" y="91"/>
                    </a:lnTo>
                    <a:lnTo>
                      <a:pt x="892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74" name="Freeform 96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1915 1066"/>
                  <a:gd name="T1" fmla="*/ T0 w 1112"/>
                  <a:gd name="T2" fmla="+- 0 1764 1680"/>
                  <a:gd name="T3" fmla="*/ 1764 h 332"/>
                  <a:gd name="T4" fmla="+- 0 1694 1066"/>
                  <a:gd name="T5" fmla="*/ T4 w 1112"/>
                  <a:gd name="T6" fmla="+- 0 1764 1680"/>
                  <a:gd name="T7" fmla="*/ 1764 h 332"/>
                  <a:gd name="T8" fmla="+- 0 1706 1066"/>
                  <a:gd name="T9" fmla="*/ T8 w 1112"/>
                  <a:gd name="T10" fmla="+- 0 1769 1680"/>
                  <a:gd name="T11" fmla="*/ 1769 h 332"/>
                  <a:gd name="T12" fmla="+- 0 1937 1066"/>
                  <a:gd name="T13" fmla="*/ T12 w 1112"/>
                  <a:gd name="T14" fmla="+- 0 1769 1680"/>
                  <a:gd name="T15" fmla="*/ 1769 h 332"/>
                  <a:gd name="T16" fmla="+- 0 1927 1066"/>
                  <a:gd name="T17" fmla="*/ T16 w 1112"/>
                  <a:gd name="T18" fmla="+- 0 1766 1680"/>
                  <a:gd name="T19" fmla="*/ 1766 h 332"/>
                  <a:gd name="T20" fmla="+- 0 1915 1066"/>
                  <a:gd name="T21" fmla="*/ T20 w 1112"/>
                  <a:gd name="T22" fmla="+- 0 1764 1680"/>
                  <a:gd name="T23" fmla="*/ 1764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112" h="332">
                    <a:moveTo>
                      <a:pt x="849" y="84"/>
                    </a:moveTo>
                    <a:lnTo>
                      <a:pt x="628" y="84"/>
                    </a:lnTo>
                    <a:lnTo>
                      <a:pt x="640" y="89"/>
                    </a:lnTo>
                    <a:lnTo>
                      <a:pt x="871" y="89"/>
                    </a:lnTo>
                    <a:lnTo>
                      <a:pt x="861" y="86"/>
                    </a:lnTo>
                    <a:lnTo>
                      <a:pt x="849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75" name="Freeform 95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1894 1066"/>
                  <a:gd name="T1" fmla="*/ T0 w 1112"/>
                  <a:gd name="T2" fmla="+- 0 1762 1680"/>
                  <a:gd name="T3" fmla="*/ 1762 h 332"/>
                  <a:gd name="T4" fmla="+- 0 1666 1066"/>
                  <a:gd name="T5" fmla="*/ T4 w 1112"/>
                  <a:gd name="T6" fmla="+- 0 1762 1680"/>
                  <a:gd name="T7" fmla="*/ 1762 h 332"/>
                  <a:gd name="T8" fmla="+- 0 1682 1066"/>
                  <a:gd name="T9" fmla="*/ T8 w 1112"/>
                  <a:gd name="T10" fmla="+- 0 1764 1680"/>
                  <a:gd name="T11" fmla="*/ 1764 h 332"/>
                  <a:gd name="T12" fmla="+- 0 1906 1066"/>
                  <a:gd name="T13" fmla="*/ T12 w 1112"/>
                  <a:gd name="T14" fmla="+- 0 1764 1680"/>
                  <a:gd name="T15" fmla="*/ 1764 h 332"/>
                  <a:gd name="T16" fmla="+- 0 1894 1066"/>
                  <a:gd name="T17" fmla="*/ T16 w 1112"/>
                  <a:gd name="T18" fmla="+- 0 1762 1680"/>
                  <a:gd name="T19" fmla="*/ 1762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12" h="332">
                    <a:moveTo>
                      <a:pt x="828" y="82"/>
                    </a:moveTo>
                    <a:lnTo>
                      <a:pt x="600" y="82"/>
                    </a:lnTo>
                    <a:lnTo>
                      <a:pt x="616" y="84"/>
                    </a:lnTo>
                    <a:lnTo>
                      <a:pt x="840" y="84"/>
                    </a:lnTo>
                    <a:lnTo>
                      <a:pt x="828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76" name="Freeform 94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1872 1066"/>
                  <a:gd name="T1" fmla="*/ T0 w 1112"/>
                  <a:gd name="T2" fmla="+- 0 1759 1680"/>
                  <a:gd name="T3" fmla="*/ 1759 h 332"/>
                  <a:gd name="T4" fmla="+- 0 1639 1066"/>
                  <a:gd name="T5" fmla="*/ T4 w 1112"/>
                  <a:gd name="T6" fmla="+- 0 1759 1680"/>
                  <a:gd name="T7" fmla="*/ 1759 h 332"/>
                  <a:gd name="T8" fmla="+- 0 1656 1066"/>
                  <a:gd name="T9" fmla="*/ T8 w 1112"/>
                  <a:gd name="T10" fmla="+- 0 1762 1680"/>
                  <a:gd name="T11" fmla="*/ 1762 h 332"/>
                  <a:gd name="T12" fmla="+- 0 1882 1066"/>
                  <a:gd name="T13" fmla="*/ T12 w 1112"/>
                  <a:gd name="T14" fmla="+- 0 1762 1680"/>
                  <a:gd name="T15" fmla="*/ 1762 h 332"/>
                  <a:gd name="T16" fmla="+- 0 1872 1066"/>
                  <a:gd name="T17" fmla="*/ T16 w 1112"/>
                  <a:gd name="T18" fmla="+- 0 1759 1680"/>
                  <a:gd name="T19" fmla="*/ 1759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12" h="332">
                    <a:moveTo>
                      <a:pt x="806" y="79"/>
                    </a:moveTo>
                    <a:lnTo>
                      <a:pt x="573" y="79"/>
                    </a:lnTo>
                    <a:lnTo>
                      <a:pt x="590" y="82"/>
                    </a:lnTo>
                    <a:lnTo>
                      <a:pt x="816" y="82"/>
                    </a:lnTo>
                    <a:lnTo>
                      <a:pt x="806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77" name="Freeform 93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1800 1066"/>
                  <a:gd name="T1" fmla="*/ T0 w 1112"/>
                  <a:gd name="T2" fmla="+- 0 1750 1680"/>
                  <a:gd name="T3" fmla="*/ 1750 h 332"/>
                  <a:gd name="T4" fmla="+- 0 1558 1066"/>
                  <a:gd name="T5" fmla="*/ T4 w 1112"/>
                  <a:gd name="T6" fmla="+- 0 1750 1680"/>
                  <a:gd name="T7" fmla="*/ 1750 h 332"/>
                  <a:gd name="T8" fmla="+- 0 1572 1066"/>
                  <a:gd name="T9" fmla="*/ T8 w 1112"/>
                  <a:gd name="T10" fmla="+- 0 1752 1680"/>
                  <a:gd name="T11" fmla="*/ 1752 h 332"/>
                  <a:gd name="T12" fmla="+- 0 1584 1066"/>
                  <a:gd name="T13" fmla="*/ T12 w 1112"/>
                  <a:gd name="T14" fmla="+- 0 1752 1680"/>
                  <a:gd name="T15" fmla="*/ 1752 h 332"/>
                  <a:gd name="T16" fmla="+- 0 1601 1066"/>
                  <a:gd name="T17" fmla="*/ T16 w 1112"/>
                  <a:gd name="T18" fmla="+- 0 1754 1680"/>
                  <a:gd name="T19" fmla="*/ 1754 h 332"/>
                  <a:gd name="T20" fmla="+- 0 1613 1066"/>
                  <a:gd name="T21" fmla="*/ T20 w 1112"/>
                  <a:gd name="T22" fmla="+- 0 1757 1680"/>
                  <a:gd name="T23" fmla="*/ 1757 h 332"/>
                  <a:gd name="T24" fmla="+- 0 1627 1066"/>
                  <a:gd name="T25" fmla="*/ T24 w 1112"/>
                  <a:gd name="T26" fmla="+- 0 1759 1680"/>
                  <a:gd name="T27" fmla="*/ 1759 h 332"/>
                  <a:gd name="T28" fmla="+- 0 1860 1066"/>
                  <a:gd name="T29" fmla="*/ T28 w 1112"/>
                  <a:gd name="T30" fmla="+- 0 1759 1680"/>
                  <a:gd name="T31" fmla="*/ 1759 h 332"/>
                  <a:gd name="T32" fmla="+- 0 1850 1066"/>
                  <a:gd name="T33" fmla="*/ T32 w 1112"/>
                  <a:gd name="T34" fmla="+- 0 1757 1680"/>
                  <a:gd name="T35" fmla="*/ 1757 h 332"/>
                  <a:gd name="T36" fmla="+- 0 1838 1066"/>
                  <a:gd name="T37" fmla="*/ T36 w 1112"/>
                  <a:gd name="T38" fmla="+- 0 1754 1680"/>
                  <a:gd name="T39" fmla="*/ 1754 h 332"/>
                  <a:gd name="T40" fmla="+- 0 1824 1066"/>
                  <a:gd name="T41" fmla="*/ T40 w 1112"/>
                  <a:gd name="T42" fmla="+- 0 1754 1680"/>
                  <a:gd name="T43" fmla="*/ 1754 h 332"/>
                  <a:gd name="T44" fmla="+- 0 1800 1066"/>
                  <a:gd name="T45" fmla="*/ T44 w 1112"/>
                  <a:gd name="T46" fmla="+- 0 1750 1680"/>
                  <a:gd name="T47" fmla="*/ 1750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1112" h="332">
                    <a:moveTo>
                      <a:pt x="734" y="70"/>
                    </a:moveTo>
                    <a:lnTo>
                      <a:pt x="492" y="70"/>
                    </a:lnTo>
                    <a:lnTo>
                      <a:pt x="506" y="72"/>
                    </a:lnTo>
                    <a:lnTo>
                      <a:pt x="518" y="72"/>
                    </a:lnTo>
                    <a:lnTo>
                      <a:pt x="535" y="74"/>
                    </a:lnTo>
                    <a:lnTo>
                      <a:pt x="547" y="77"/>
                    </a:lnTo>
                    <a:lnTo>
                      <a:pt x="561" y="79"/>
                    </a:lnTo>
                    <a:lnTo>
                      <a:pt x="794" y="79"/>
                    </a:lnTo>
                    <a:lnTo>
                      <a:pt x="784" y="77"/>
                    </a:lnTo>
                    <a:lnTo>
                      <a:pt x="772" y="74"/>
                    </a:lnTo>
                    <a:lnTo>
                      <a:pt x="758" y="74"/>
                    </a:lnTo>
                    <a:lnTo>
                      <a:pt x="734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78" name="Freeform 92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1738 1066"/>
                  <a:gd name="T1" fmla="*/ T0 w 1112"/>
                  <a:gd name="T2" fmla="+- 0 1742 1680"/>
                  <a:gd name="T3" fmla="*/ 1742 h 332"/>
                  <a:gd name="T4" fmla="+- 0 1502 1066"/>
                  <a:gd name="T5" fmla="*/ T4 w 1112"/>
                  <a:gd name="T6" fmla="+- 0 1742 1680"/>
                  <a:gd name="T7" fmla="*/ 1742 h 332"/>
                  <a:gd name="T8" fmla="+- 0 1517 1066"/>
                  <a:gd name="T9" fmla="*/ T8 w 1112"/>
                  <a:gd name="T10" fmla="+- 0 1745 1680"/>
                  <a:gd name="T11" fmla="*/ 1745 h 332"/>
                  <a:gd name="T12" fmla="+- 0 1531 1066"/>
                  <a:gd name="T13" fmla="*/ T12 w 1112"/>
                  <a:gd name="T14" fmla="+- 0 1745 1680"/>
                  <a:gd name="T15" fmla="*/ 1745 h 332"/>
                  <a:gd name="T16" fmla="+- 0 1543 1066"/>
                  <a:gd name="T17" fmla="*/ T16 w 1112"/>
                  <a:gd name="T18" fmla="+- 0 1750 1680"/>
                  <a:gd name="T19" fmla="*/ 1750 h 332"/>
                  <a:gd name="T20" fmla="+- 0 1778 1066"/>
                  <a:gd name="T21" fmla="*/ T20 w 1112"/>
                  <a:gd name="T22" fmla="+- 0 1750 1680"/>
                  <a:gd name="T23" fmla="*/ 1750 h 332"/>
                  <a:gd name="T24" fmla="+- 0 1764 1066"/>
                  <a:gd name="T25" fmla="*/ T24 w 1112"/>
                  <a:gd name="T26" fmla="+- 0 1747 1680"/>
                  <a:gd name="T27" fmla="*/ 1747 h 332"/>
                  <a:gd name="T28" fmla="+- 0 1752 1066"/>
                  <a:gd name="T29" fmla="*/ T28 w 1112"/>
                  <a:gd name="T30" fmla="+- 0 1745 1680"/>
                  <a:gd name="T31" fmla="*/ 1745 h 332"/>
                  <a:gd name="T32" fmla="+- 0 1738 1066"/>
                  <a:gd name="T33" fmla="*/ T32 w 1112"/>
                  <a:gd name="T34" fmla="+- 0 1742 1680"/>
                  <a:gd name="T35" fmla="*/ 1742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112" h="332">
                    <a:moveTo>
                      <a:pt x="672" y="62"/>
                    </a:moveTo>
                    <a:lnTo>
                      <a:pt x="436" y="62"/>
                    </a:lnTo>
                    <a:lnTo>
                      <a:pt x="451" y="65"/>
                    </a:lnTo>
                    <a:lnTo>
                      <a:pt x="465" y="65"/>
                    </a:lnTo>
                    <a:lnTo>
                      <a:pt x="477" y="70"/>
                    </a:lnTo>
                    <a:lnTo>
                      <a:pt x="712" y="70"/>
                    </a:lnTo>
                    <a:lnTo>
                      <a:pt x="698" y="67"/>
                    </a:lnTo>
                    <a:lnTo>
                      <a:pt x="686" y="65"/>
                    </a:lnTo>
                    <a:lnTo>
                      <a:pt x="67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82" name="Freeform 91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1699 1066"/>
                  <a:gd name="T1" fmla="*/ T0 w 1112"/>
                  <a:gd name="T2" fmla="+- 0 1738 1680"/>
                  <a:gd name="T3" fmla="*/ 1738 h 332"/>
                  <a:gd name="T4" fmla="+- 0 1471 1066"/>
                  <a:gd name="T5" fmla="*/ T4 w 1112"/>
                  <a:gd name="T6" fmla="+- 0 1738 1680"/>
                  <a:gd name="T7" fmla="*/ 1738 h 332"/>
                  <a:gd name="T8" fmla="+- 0 1488 1066"/>
                  <a:gd name="T9" fmla="*/ T8 w 1112"/>
                  <a:gd name="T10" fmla="+- 0 1742 1680"/>
                  <a:gd name="T11" fmla="*/ 1742 h 332"/>
                  <a:gd name="T12" fmla="+- 0 1726 1066"/>
                  <a:gd name="T13" fmla="*/ T12 w 1112"/>
                  <a:gd name="T14" fmla="+- 0 1742 1680"/>
                  <a:gd name="T15" fmla="*/ 1742 h 332"/>
                  <a:gd name="T16" fmla="+- 0 1714 1066"/>
                  <a:gd name="T17" fmla="*/ T16 w 1112"/>
                  <a:gd name="T18" fmla="+- 0 1740 1680"/>
                  <a:gd name="T19" fmla="*/ 1740 h 332"/>
                  <a:gd name="T20" fmla="+- 0 1699 1066"/>
                  <a:gd name="T21" fmla="*/ T20 w 1112"/>
                  <a:gd name="T22" fmla="+- 0 1738 1680"/>
                  <a:gd name="T23" fmla="*/ 1738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112" h="332">
                    <a:moveTo>
                      <a:pt x="633" y="58"/>
                    </a:moveTo>
                    <a:lnTo>
                      <a:pt x="405" y="58"/>
                    </a:lnTo>
                    <a:lnTo>
                      <a:pt x="422" y="62"/>
                    </a:lnTo>
                    <a:lnTo>
                      <a:pt x="660" y="62"/>
                    </a:lnTo>
                    <a:lnTo>
                      <a:pt x="648" y="60"/>
                    </a:lnTo>
                    <a:lnTo>
                      <a:pt x="633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83" name="Freeform 90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1675 1066"/>
                  <a:gd name="T1" fmla="*/ T0 w 1112"/>
                  <a:gd name="T2" fmla="+- 0 1735 1680"/>
                  <a:gd name="T3" fmla="*/ 1735 h 332"/>
                  <a:gd name="T4" fmla="+- 0 1447 1066"/>
                  <a:gd name="T5" fmla="*/ T4 w 1112"/>
                  <a:gd name="T6" fmla="+- 0 1735 1680"/>
                  <a:gd name="T7" fmla="*/ 1735 h 332"/>
                  <a:gd name="T8" fmla="+- 0 1462 1066"/>
                  <a:gd name="T9" fmla="*/ T8 w 1112"/>
                  <a:gd name="T10" fmla="+- 0 1738 1680"/>
                  <a:gd name="T11" fmla="*/ 1738 h 332"/>
                  <a:gd name="T12" fmla="+- 0 1687 1066"/>
                  <a:gd name="T13" fmla="*/ T12 w 1112"/>
                  <a:gd name="T14" fmla="+- 0 1738 1680"/>
                  <a:gd name="T15" fmla="*/ 1738 h 332"/>
                  <a:gd name="T16" fmla="+- 0 1675 1066"/>
                  <a:gd name="T17" fmla="*/ T16 w 1112"/>
                  <a:gd name="T18" fmla="+- 0 1735 1680"/>
                  <a:gd name="T19" fmla="*/ 1735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12" h="332">
                    <a:moveTo>
                      <a:pt x="609" y="55"/>
                    </a:moveTo>
                    <a:lnTo>
                      <a:pt x="381" y="55"/>
                    </a:lnTo>
                    <a:lnTo>
                      <a:pt x="396" y="58"/>
                    </a:lnTo>
                    <a:lnTo>
                      <a:pt x="621" y="58"/>
                    </a:lnTo>
                    <a:lnTo>
                      <a:pt x="609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84" name="Freeform 89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1620 1066"/>
                  <a:gd name="T1" fmla="*/ T0 w 1112"/>
                  <a:gd name="T2" fmla="+- 0 1728 1680"/>
                  <a:gd name="T3" fmla="*/ 1728 h 332"/>
                  <a:gd name="T4" fmla="+- 0 1370 1066"/>
                  <a:gd name="T5" fmla="*/ T4 w 1112"/>
                  <a:gd name="T6" fmla="+- 0 1728 1680"/>
                  <a:gd name="T7" fmla="*/ 1728 h 332"/>
                  <a:gd name="T8" fmla="+- 0 1385 1066"/>
                  <a:gd name="T9" fmla="*/ T8 w 1112"/>
                  <a:gd name="T10" fmla="+- 0 1730 1680"/>
                  <a:gd name="T11" fmla="*/ 1730 h 332"/>
                  <a:gd name="T12" fmla="+- 0 1397 1066"/>
                  <a:gd name="T13" fmla="*/ T12 w 1112"/>
                  <a:gd name="T14" fmla="+- 0 1730 1680"/>
                  <a:gd name="T15" fmla="*/ 1730 h 332"/>
                  <a:gd name="T16" fmla="+- 0 1411 1066"/>
                  <a:gd name="T17" fmla="*/ T16 w 1112"/>
                  <a:gd name="T18" fmla="+- 0 1733 1680"/>
                  <a:gd name="T19" fmla="*/ 1733 h 332"/>
                  <a:gd name="T20" fmla="+- 0 1421 1066"/>
                  <a:gd name="T21" fmla="*/ T20 w 1112"/>
                  <a:gd name="T22" fmla="+- 0 1733 1680"/>
                  <a:gd name="T23" fmla="*/ 1733 h 332"/>
                  <a:gd name="T24" fmla="+- 0 1433 1066"/>
                  <a:gd name="T25" fmla="*/ T24 w 1112"/>
                  <a:gd name="T26" fmla="+- 0 1735 1680"/>
                  <a:gd name="T27" fmla="*/ 1735 h 332"/>
                  <a:gd name="T28" fmla="+- 0 1661 1066"/>
                  <a:gd name="T29" fmla="*/ T28 w 1112"/>
                  <a:gd name="T30" fmla="+- 0 1735 1680"/>
                  <a:gd name="T31" fmla="*/ 1735 h 332"/>
                  <a:gd name="T32" fmla="+- 0 1646 1066"/>
                  <a:gd name="T33" fmla="*/ T32 w 1112"/>
                  <a:gd name="T34" fmla="+- 0 1733 1680"/>
                  <a:gd name="T35" fmla="*/ 1733 h 332"/>
                  <a:gd name="T36" fmla="+- 0 1634 1066"/>
                  <a:gd name="T37" fmla="*/ T36 w 1112"/>
                  <a:gd name="T38" fmla="+- 0 1730 1680"/>
                  <a:gd name="T39" fmla="*/ 1730 h 332"/>
                  <a:gd name="T40" fmla="+- 0 1620 1066"/>
                  <a:gd name="T41" fmla="*/ T40 w 1112"/>
                  <a:gd name="T42" fmla="+- 0 1728 1680"/>
                  <a:gd name="T43" fmla="*/ 1728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1112" h="332">
                    <a:moveTo>
                      <a:pt x="554" y="48"/>
                    </a:moveTo>
                    <a:lnTo>
                      <a:pt x="304" y="48"/>
                    </a:lnTo>
                    <a:lnTo>
                      <a:pt x="319" y="50"/>
                    </a:lnTo>
                    <a:lnTo>
                      <a:pt x="331" y="50"/>
                    </a:lnTo>
                    <a:lnTo>
                      <a:pt x="345" y="53"/>
                    </a:lnTo>
                    <a:lnTo>
                      <a:pt x="355" y="53"/>
                    </a:lnTo>
                    <a:lnTo>
                      <a:pt x="367" y="55"/>
                    </a:lnTo>
                    <a:lnTo>
                      <a:pt x="595" y="55"/>
                    </a:lnTo>
                    <a:lnTo>
                      <a:pt x="580" y="53"/>
                    </a:lnTo>
                    <a:lnTo>
                      <a:pt x="568" y="50"/>
                    </a:lnTo>
                    <a:lnTo>
                      <a:pt x="554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85" name="Freeform 88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1579 1066"/>
                  <a:gd name="T1" fmla="*/ T0 w 1112"/>
                  <a:gd name="T2" fmla="+- 0 1723 1680"/>
                  <a:gd name="T3" fmla="*/ 1723 h 332"/>
                  <a:gd name="T4" fmla="+- 0 1327 1066"/>
                  <a:gd name="T5" fmla="*/ T4 w 1112"/>
                  <a:gd name="T6" fmla="+- 0 1723 1680"/>
                  <a:gd name="T7" fmla="*/ 1723 h 332"/>
                  <a:gd name="T8" fmla="+- 0 1339 1066"/>
                  <a:gd name="T9" fmla="*/ T8 w 1112"/>
                  <a:gd name="T10" fmla="+- 0 1726 1680"/>
                  <a:gd name="T11" fmla="*/ 1726 h 332"/>
                  <a:gd name="T12" fmla="+- 0 1349 1066"/>
                  <a:gd name="T13" fmla="*/ T12 w 1112"/>
                  <a:gd name="T14" fmla="+- 0 1726 1680"/>
                  <a:gd name="T15" fmla="*/ 1726 h 332"/>
                  <a:gd name="T16" fmla="+- 0 1361 1066"/>
                  <a:gd name="T17" fmla="*/ T16 w 1112"/>
                  <a:gd name="T18" fmla="+- 0 1728 1680"/>
                  <a:gd name="T19" fmla="*/ 1728 h 332"/>
                  <a:gd name="T20" fmla="+- 0 1608 1066"/>
                  <a:gd name="T21" fmla="*/ T20 w 1112"/>
                  <a:gd name="T22" fmla="+- 0 1728 1680"/>
                  <a:gd name="T23" fmla="*/ 1728 h 332"/>
                  <a:gd name="T24" fmla="+- 0 1579 1066"/>
                  <a:gd name="T25" fmla="*/ T24 w 1112"/>
                  <a:gd name="T26" fmla="+- 0 1723 1680"/>
                  <a:gd name="T27" fmla="*/ 1723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112" h="332">
                    <a:moveTo>
                      <a:pt x="513" y="43"/>
                    </a:moveTo>
                    <a:lnTo>
                      <a:pt x="261" y="43"/>
                    </a:lnTo>
                    <a:lnTo>
                      <a:pt x="273" y="46"/>
                    </a:lnTo>
                    <a:lnTo>
                      <a:pt x="283" y="46"/>
                    </a:lnTo>
                    <a:lnTo>
                      <a:pt x="295" y="48"/>
                    </a:lnTo>
                    <a:lnTo>
                      <a:pt x="542" y="48"/>
                    </a:lnTo>
                    <a:lnTo>
                      <a:pt x="513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86" name="Freeform 87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1512 1066"/>
                  <a:gd name="T1" fmla="*/ T0 w 1112"/>
                  <a:gd name="T2" fmla="+- 0 1714 1680"/>
                  <a:gd name="T3" fmla="*/ 1714 h 332"/>
                  <a:gd name="T4" fmla="+- 0 1226 1066"/>
                  <a:gd name="T5" fmla="*/ T4 w 1112"/>
                  <a:gd name="T6" fmla="+- 0 1714 1680"/>
                  <a:gd name="T7" fmla="*/ 1714 h 332"/>
                  <a:gd name="T8" fmla="+- 0 1234 1066"/>
                  <a:gd name="T9" fmla="*/ T8 w 1112"/>
                  <a:gd name="T10" fmla="+- 0 1716 1680"/>
                  <a:gd name="T11" fmla="*/ 1716 h 332"/>
                  <a:gd name="T12" fmla="+- 0 1258 1066"/>
                  <a:gd name="T13" fmla="*/ T12 w 1112"/>
                  <a:gd name="T14" fmla="+- 0 1716 1680"/>
                  <a:gd name="T15" fmla="*/ 1716 h 332"/>
                  <a:gd name="T16" fmla="+- 0 1277 1066"/>
                  <a:gd name="T17" fmla="*/ T16 w 1112"/>
                  <a:gd name="T18" fmla="+- 0 1721 1680"/>
                  <a:gd name="T19" fmla="*/ 1721 h 332"/>
                  <a:gd name="T20" fmla="+- 0 1308 1066"/>
                  <a:gd name="T21" fmla="*/ T20 w 1112"/>
                  <a:gd name="T22" fmla="+- 0 1721 1680"/>
                  <a:gd name="T23" fmla="*/ 1721 h 332"/>
                  <a:gd name="T24" fmla="+- 0 1318 1066"/>
                  <a:gd name="T25" fmla="*/ T24 w 1112"/>
                  <a:gd name="T26" fmla="+- 0 1723 1680"/>
                  <a:gd name="T27" fmla="*/ 1723 h 332"/>
                  <a:gd name="T28" fmla="+- 0 1565 1066"/>
                  <a:gd name="T29" fmla="*/ T28 w 1112"/>
                  <a:gd name="T30" fmla="+- 0 1723 1680"/>
                  <a:gd name="T31" fmla="*/ 1723 h 332"/>
                  <a:gd name="T32" fmla="+- 0 1541 1066"/>
                  <a:gd name="T33" fmla="*/ T32 w 1112"/>
                  <a:gd name="T34" fmla="+- 0 1718 1680"/>
                  <a:gd name="T35" fmla="*/ 1718 h 332"/>
                  <a:gd name="T36" fmla="+- 0 1512 1066"/>
                  <a:gd name="T37" fmla="*/ T36 w 1112"/>
                  <a:gd name="T38" fmla="+- 0 1714 1680"/>
                  <a:gd name="T39" fmla="*/ 1714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1112" h="332">
                    <a:moveTo>
                      <a:pt x="446" y="34"/>
                    </a:moveTo>
                    <a:lnTo>
                      <a:pt x="160" y="34"/>
                    </a:lnTo>
                    <a:lnTo>
                      <a:pt x="168" y="36"/>
                    </a:lnTo>
                    <a:lnTo>
                      <a:pt x="192" y="36"/>
                    </a:lnTo>
                    <a:lnTo>
                      <a:pt x="211" y="41"/>
                    </a:lnTo>
                    <a:lnTo>
                      <a:pt x="242" y="41"/>
                    </a:lnTo>
                    <a:lnTo>
                      <a:pt x="252" y="43"/>
                    </a:lnTo>
                    <a:lnTo>
                      <a:pt x="499" y="43"/>
                    </a:lnTo>
                    <a:lnTo>
                      <a:pt x="475" y="38"/>
                    </a:lnTo>
                    <a:lnTo>
                      <a:pt x="446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87" name="Freeform 86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1474 1066"/>
                  <a:gd name="T1" fmla="*/ T0 w 1112"/>
                  <a:gd name="T2" fmla="+- 0 1709 1680"/>
                  <a:gd name="T3" fmla="*/ 1709 h 332"/>
                  <a:gd name="T4" fmla="+- 0 1166 1066"/>
                  <a:gd name="T5" fmla="*/ T4 w 1112"/>
                  <a:gd name="T6" fmla="+- 0 1709 1680"/>
                  <a:gd name="T7" fmla="*/ 1709 h 332"/>
                  <a:gd name="T8" fmla="+- 0 1183 1066"/>
                  <a:gd name="T9" fmla="*/ T8 w 1112"/>
                  <a:gd name="T10" fmla="+- 0 1711 1680"/>
                  <a:gd name="T11" fmla="*/ 1711 h 332"/>
                  <a:gd name="T12" fmla="+- 0 1195 1066"/>
                  <a:gd name="T13" fmla="*/ T12 w 1112"/>
                  <a:gd name="T14" fmla="+- 0 1711 1680"/>
                  <a:gd name="T15" fmla="*/ 1711 h 332"/>
                  <a:gd name="T16" fmla="+- 0 1202 1066"/>
                  <a:gd name="T17" fmla="*/ T16 w 1112"/>
                  <a:gd name="T18" fmla="+- 0 1714 1680"/>
                  <a:gd name="T19" fmla="*/ 1714 h 332"/>
                  <a:gd name="T20" fmla="+- 0 1500 1066"/>
                  <a:gd name="T21" fmla="*/ T20 w 1112"/>
                  <a:gd name="T22" fmla="+- 0 1714 1680"/>
                  <a:gd name="T23" fmla="*/ 1714 h 332"/>
                  <a:gd name="T24" fmla="+- 0 1486 1066"/>
                  <a:gd name="T25" fmla="*/ T24 w 1112"/>
                  <a:gd name="T26" fmla="+- 0 1711 1680"/>
                  <a:gd name="T27" fmla="*/ 1711 h 332"/>
                  <a:gd name="T28" fmla="+- 0 1474 1066"/>
                  <a:gd name="T29" fmla="*/ T28 w 1112"/>
                  <a:gd name="T30" fmla="+- 0 1709 1680"/>
                  <a:gd name="T31" fmla="*/ 1709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112" h="332">
                    <a:moveTo>
                      <a:pt x="408" y="29"/>
                    </a:moveTo>
                    <a:lnTo>
                      <a:pt x="100" y="29"/>
                    </a:lnTo>
                    <a:lnTo>
                      <a:pt x="117" y="31"/>
                    </a:lnTo>
                    <a:lnTo>
                      <a:pt x="129" y="31"/>
                    </a:lnTo>
                    <a:lnTo>
                      <a:pt x="136" y="34"/>
                    </a:lnTo>
                    <a:lnTo>
                      <a:pt x="434" y="34"/>
                    </a:lnTo>
                    <a:lnTo>
                      <a:pt x="420" y="31"/>
                    </a:lnTo>
                    <a:lnTo>
                      <a:pt x="408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88" name="Freeform 85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1438 1066"/>
                  <a:gd name="T1" fmla="*/ T0 w 1112"/>
                  <a:gd name="T2" fmla="+- 0 1706 1680"/>
                  <a:gd name="T3" fmla="*/ 1706 h 332"/>
                  <a:gd name="T4" fmla="+- 0 1145 1066"/>
                  <a:gd name="T5" fmla="*/ T4 w 1112"/>
                  <a:gd name="T6" fmla="+- 0 1706 1680"/>
                  <a:gd name="T7" fmla="*/ 1706 h 332"/>
                  <a:gd name="T8" fmla="+- 0 1154 1066"/>
                  <a:gd name="T9" fmla="*/ T8 w 1112"/>
                  <a:gd name="T10" fmla="+- 0 1709 1680"/>
                  <a:gd name="T11" fmla="*/ 1709 h 332"/>
                  <a:gd name="T12" fmla="+- 0 1450 1066"/>
                  <a:gd name="T13" fmla="*/ T12 w 1112"/>
                  <a:gd name="T14" fmla="+- 0 1709 1680"/>
                  <a:gd name="T15" fmla="*/ 1709 h 332"/>
                  <a:gd name="T16" fmla="+- 0 1438 1066"/>
                  <a:gd name="T17" fmla="*/ T16 w 1112"/>
                  <a:gd name="T18" fmla="+- 0 1706 1680"/>
                  <a:gd name="T19" fmla="*/ 1706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1112" h="332">
                    <a:moveTo>
                      <a:pt x="372" y="26"/>
                    </a:moveTo>
                    <a:lnTo>
                      <a:pt x="79" y="26"/>
                    </a:lnTo>
                    <a:lnTo>
                      <a:pt x="88" y="29"/>
                    </a:lnTo>
                    <a:lnTo>
                      <a:pt x="384" y="29"/>
                    </a:lnTo>
                    <a:lnTo>
                      <a:pt x="372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3089" name="Freeform 84"/>
              <p:cNvSpPr>
                <a:spLocks/>
              </p:cNvSpPr>
              <p:nvPr/>
            </p:nvSpPr>
            <p:spPr bwMode="auto">
              <a:xfrm>
                <a:off x="1066" y="1680"/>
                <a:ext cx="1112" cy="332"/>
              </a:xfrm>
              <a:custGeom>
                <a:avLst/>
                <a:gdLst>
                  <a:gd name="T0" fmla="+- 0 1157 1066"/>
                  <a:gd name="T1" fmla="*/ T0 w 1112"/>
                  <a:gd name="T2" fmla="+- 0 1680 1680"/>
                  <a:gd name="T3" fmla="*/ 1680 h 332"/>
                  <a:gd name="T4" fmla="+- 0 1104 1066"/>
                  <a:gd name="T5" fmla="*/ T4 w 1112"/>
                  <a:gd name="T6" fmla="+- 0 1680 1680"/>
                  <a:gd name="T7" fmla="*/ 1680 h 332"/>
                  <a:gd name="T8" fmla="+- 0 1075 1066"/>
                  <a:gd name="T9" fmla="*/ T8 w 1112"/>
                  <a:gd name="T10" fmla="+- 0 1706 1680"/>
                  <a:gd name="T11" fmla="*/ 1706 h 332"/>
                  <a:gd name="T12" fmla="+- 0 1423 1066"/>
                  <a:gd name="T13" fmla="*/ T12 w 1112"/>
                  <a:gd name="T14" fmla="+- 0 1706 1680"/>
                  <a:gd name="T15" fmla="*/ 1706 h 332"/>
                  <a:gd name="T16" fmla="+- 0 1411 1066"/>
                  <a:gd name="T17" fmla="*/ T16 w 1112"/>
                  <a:gd name="T18" fmla="+- 0 1704 1680"/>
                  <a:gd name="T19" fmla="*/ 1704 h 332"/>
                  <a:gd name="T20" fmla="+- 0 1402 1066"/>
                  <a:gd name="T21" fmla="*/ T20 w 1112"/>
                  <a:gd name="T22" fmla="+- 0 1702 1680"/>
                  <a:gd name="T23" fmla="*/ 1702 h 332"/>
                  <a:gd name="T24" fmla="+- 0 1380 1066"/>
                  <a:gd name="T25" fmla="*/ T24 w 1112"/>
                  <a:gd name="T26" fmla="+- 0 1702 1680"/>
                  <a:gd name="T27" fmla="*/ 1702 h 332"/>
                  <a:gd name="T28" fmla="+- 0 1368 1066"/>
                  <a:gd name="T29" fmla="*/ T28 w 1112"/>
                  <a:gd name="T30" fmla="+- 0 1699 1680"/>
                  <a:gd name="T31" fmla="*/ 1699 h 332"/>
                  <a:gd name="T32" fmla="+- 0 1358 1066"/>
                  <a:gd name="T33" fmla="*/ T32 w 1112"/>
                  <a:gd name="T34" fmla="+- 0 1699 1680"/>
                  <a:gd name="T35" fmla="*/ 1699 h 332"/>
                  <a:gd name="T36" fmla="+- 0 1346 1066"/>
                  <a:gd name="T37" fmla="*/ T36 w 1112"/>
                  <a:gd name="T38" fmla="+- 0 1697 1680"/>
                  <a:gd name="T39" fmla="*/ 1697 h 332"/>
                  <a:gd name="T40" fmla="+- 0 1339 1066"/>
                  <a:gd name="T41" fmla="*/ T40 w 1112"/>
                  <a:gd name="T42" fmla="+- 0 1694 1680"/>
                  <a:gd name="T43" fmla="*/ 1694 h 332"/>
                  <a:gd name="T44" fmla="+- 0 1308 1066"/>
                  <a:gd name="T45" fmla="*/ T44 w 1112"/>
                  <a:gd name="T46" fmla="+- 0 1694 1680"/>
                  <a:gd name="T47" fmla="*/ 1694 h 332"/>
                  <a:gd name="T48" fmla="+- 0 1298 1066"/>
                  <a:gd name="T49" fmla="*/ T48 w 1112"/>
                  <a:gd name="T50" fmla="+- 0 1692 1680"/>
                  <a:gd name="T51" fmla="*/ 1692 h 332"/>
                  <a:gd name="T52" fmla="+- 0 1272 1066"/>
                  <a:gd name="T53" fmla="*/ T52 w 1112"/>
                  <a:gd name="T54" fmla="+- 0 1692 1680"/>
                  <a:gd name="T55" fmla="*/ 1692 h 332"/>
                  <a:gd name="T56" fmla="+- 0 1262 1066"/>
                  <a:gd name="T57" fmla="*/ T56 w 1112"/>
                  <a:gd name="T58" fmla="+- 0 1690 1680"/>
                  <a:gd name="T59" fmla="*/ 1690 h 332"/>
                  <a:gd name="T60" fmla="+- 0 1255 1066"/>
                  <a:gd name="T61" fmla="*/ T60 w 1112"/>
                  <a:gd name="T62" fmla="+- 0 1687 1680"/>
                  <a:gd name="T63" fmla="*/ 1687 h 332"/>
                  <a:gd name="T64" fmla="+- 0 1217 1066"/>
                  <a:gd name="T65" fmla="*/ T64 w 1112"/>
                  <a:gd name="T66" fmla="+- 0 1687 1680"/>
                  <a:gd name="T67" fmla="*/ 1687 h 332"/>
                  <a:gd name="T68" fmla="+- 0 1205 1066"/>
                  <a:gd name="T69" fmla="*/ T68 w 1112"/>
                  <a:gd name="T70" fmla="+- 0 1685 1680"/>
                  <a:gd name="T71" fmla="*/ 1685 h 332"/>
                  <a:gd name="T72" fmla="+- 0 1190 1066"/>
                  <a:gd name="T73" fmla="*/ T72 w 1112"/>
                  <a:gd name="T74" fmla="+- 0 1685 1680"/>
                  <a:gd name="T75" fmla="*/ 1685 h 332"/>
                  <a:gd name="T76" fmla="+- 0 1178 1066"/>
                  <a:gd name="T77" fmla="*/ T76 w 1112"/>
                  <a:gd name="T78" fmla="+- 0 1682 1680"/>
                  <a:gd name="T79" fmla="*/ 1682 h 332"/>
                  <a:gd name="T80" fmla="+- 0 1166 1066"/>
                  <a:gd name="T81" fmla="*/ T80 w 1112"/>
                  <a:gd name="T82" fmla="+- 0 1682 1680"/>
                  <a:gd name="T83" fmla="*/ 1682 h 332"/>
                  <a:gd name="T84" fmla="+- 0 1157 1066"/>
                  <a:gd name="T85" fmla="*/ T84 w 1112"/>
                  <a:gd name="T86" fmla="+- 0 1680 1680"/>
                  <a:gd name="T87" fmla="*/ 1680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  <a:cxn ang="0">
                    <a:pos x="T69" y="T71"/>
                  </a:cxn>
                  <a:cxn ang="0">
                    <a:pos x="T73" y="T75"/>
                  </a:cxn>
                  <a:cxn ang="0">
                    <a:pos x="T77" y="T79"/>
                  </a:cxn>
                  <a:cxn ang="0">
                    <a:pos x="T81" y="T83"/>
                  </a:cxn>
                  <a:cxn ang="0">
                    <a:pos x="T85" y="T87"/>
                  </a:cxn>
                </a:cxnLst>
                <a:rect l="0" t="0" r="r" b="b"/>
                <a:pathLst>
                  <a:path w="1112" h="332">
                    <a:moveTo>
                      <a:pt x="91" y="0"/>
                    </a:moveTo>
                    <a:lnTo>
                      <a:pt x="38" y="0"/>
                    </a:lnTo>
                    <a:lnTo>
                      <a:pt x="9" y="26"/>
                    </a:lnTo>
                    <a:lnTo>
                      <a:pt x="357" y="26"/>
                    </a:lnTo>
                    <a:lnTo>
                      <a:pt x="345" y="24"/>
                    </a:lnTo>
                    <a:lnTo>
                      <a:pt x="336" y="22"/>
                    </a:lnTo>
                    <a:lnTo>
                      <a:pt x="314" y="22"/>
                    </a:lnTo>
                    <a:lnTo>
                      <a:pt x="302" y="19"/>
                    </a:lnTo>
                    <a:lnTo>
                      <a:pt x="292" y="19"/>
                    </a:lnTo>
                    <a:lnTo>
                      <a:pt x="280" y="17"/>
                    </a:lnTo>
                    <a:lnTo>
                      <a:pt x="273" y="14"/>
                    </a:lnTo>
                    <a:lnTo>
                      <a:pt x="242" y="14"/>
                    </a:lnTo>
                    <a:lnTo>
                      <a:pt x="232" y="12"/>
                    </a:lnTo>
                    <a:lnTo>
                      <a:pt x="206" y="12"/>
                    </a:lnTo>
                    <a:lnTo>
                      <a:pt x="196" y="10"/>
                    </a:lnTo>
                    <a:lnTo>
                      <a:pt x="189" y="7"/>
                    </a:lnTo>
                    <a:lnTo>
                      <a:pt x="151" y="7"/>
                    </a:lnTo>
                    <a:lnTo>
                      <a:pt x="139" y="5"/>
                    </a:lnTo>
                    <a:lnTo>
                      <a:pt x="124" y="5"/>
                    </a:lnTo>
                    <a:lnTo>
                      <a:pt x="112" y="2"/>
                    </a:lnTo>
                    <a:lnTo>
                      <a:pt x="100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3155" name="Picture 83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" y="1874"/>
                <a:ext cx="115" cy="1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4" name="Picture 82"/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620"/>
                <a:ext cx="2045" cy="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53" name="Picture 81"/>
              <p:cNvPicPr>
                <a:picLocks noChangeAspect="1" noChangeArrowheads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8" y="1675"/>
                <a:ext cx="127" cy="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2" name="Group 78"/>
            <p:cNvGrpSpPr>
              <a:grpSpLocks/>
            </p:cNvGrpSpPr>
            <p:nvPr/>
          </p:nvGrpSpPr>
          <p:grpSpPr bwMode="auto">
            <a:xfrm>
              <a:off x="1085" y="1884"/>
              <a:ext cx="924" cy="63"/>
              <a:chOff x="1085" y="1884"/>
              <a:chExt cx="924" cy="63"/>
            </a:xfrm>
          </p:grpSpPr>
          <p:sp>
            <p:nvSpPr>
              <p:cNvPr id="185" name="Freeform 79"/>
              <p:cNvSpPr>
                <a:spLocks/>
              </p:cNvSpPr>
              <p:nvPr/>
            </p:nvSpPr>
            <p:spPr bwMode="auto">
              <a:xfrm>
                <a:off x="1085" y="1884"/>
                <a:ext cx="924" cy="63"/>
              </a:xfrm>
              <a:custGeom>
                <a:avLst/>
                <a:gdLst>
                  <a:gd name="T0" fmla="+- 0 1085 1085"/>
                  <a:gd name="T1" fmla="*/ T0 w 924"/>
                  <a:gd name="T2" fmla="+- 0 1884 1884"/>
                  <a:gd name="T3" fmla="*/ 1884 h 63"/>
                  <a:gd name="T4" fmla="+- 0 1085 1085"/>
                  <a:gd name="T5" fmla="*/ T4 w 924"/>
                  <a:gd name="T6" fmla="+- 0 1906 1884"/>
                  <a:gd name="T7" fmla="*/ 1906 h 63"/>
                  <a:gd name="T8" fmla="+- 0 1094 1085"/>
                  <a:gd name="T9" fmla="*/ T8 w 924"/>
                  <a:gd name="T10" fmla="+- 0 1932 1884"/>
                  <a:gd name="T11" fmla="*/ 1932 h 63"/>
                  <a:gd name="T12" fmla="+- 0 1186 1085"/>
                  <a:gd name="T13" fmla="*/ T12 w 924"/>
                  <a:gd name="T14" fmla="+- 0 1939 1884"/>
                  <a:gd name="T15" fmla="*/ 1939 h 63"/>
                  <a:gd name="T16" fmla="+- 0 1402 1085"/>
                  <a:gd name="T17" fmla="*/ T16 w 924"/>
                  <a:gd name="T18" fmla="+- 0 1946 1884"/>
                  <a:gd name="T19" fmla="*/ 1946 h 63"/>
                  <a:gd name="T20" fmla="+- 0 2009 1085"/>
                  <a:gd name="T21" fmla="*/ T20 w 924"/>
                  <a:gd name="T22" fmla="+- 0 1944 1884"/>
                  <a:gd name="T23" fmla="*/ 1944 h 63"/>
                  <a:gd name="T24" fmla="+- 0 2009 1085"/>
                  <a:gd name="T25" fmla="*/ T24 w 924"/>
                  <a:gd name="T26" fmla="+- 0 1930 1884"/>
                  <a:gd name="T27" fmla="*/ 1930 h 63"/>
                  <a:gd name="T28" fmla="+- 0 1661 1085"/>
                  <a:gd name="T29" fmla="*/ T28 w 924"/>
                  <a:gd name="T30" fmla="+- 0 1920 1884"/>
                  <a:gd name="T31" fmla="*/ 1920 h 63"/>
                  <a:gd name="T32" fmla="+- 0 1330 1085"/>
                  <a:gd name="T33" fmla="*/ T32 w 924"/>
                  <a:gd name="T34" fmla="+- 0 1906 1884"/>
                  <a:gd name="T35" fmla="*/ 1906 h 63"/>
                  <a:gd name="T36" fmla="+- 0 1085 1085"/>
                  <a:gd name="T37" fmla="*/ T36 w 924"/>
                  <a:gd name="T38" fmla="+- 0 1884 1884"/>
                  <a:gd name="T39" fmla="*/ 1884 h 6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924" h="63">
                    <a:moveTo>
                      <a:pt x="0" y="0"/>
                    </a:moveTo>
                    <a:lnTo>
                      <a:pt x="0" y="22"/>
                    </a:lnTo>
                    <a:lnTo>
                      <a:pt x="9" y="48"/>
                    </a:lnTo>
                    <a:lnTo>
                      <a:pt x="101" y="55"/>
                    </a:lnTo>
                    <a:lnTo>
                      <a:pt x="317" y="62"/>
                    </a:lnTo>
                    <a:lnTo>
                      <a:pt x="924" y="60"/>
                    </a:lnTo>
                    <a:lnTo>
                      <a:pt x="924" y="46"/>
                    </a:lnTo>
                    <a:lnTo>
                      <a:pt x="576" y="36"/>
                    </a:lnTo>
                    <a:lnTo>
                      <a:pt x="245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3F4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13" name="Group 76"/>
            <p:cNvGrpSpPr>
              <a:grpSpLocks/>
            </p:cNvGrpSpPr>
            <p:nvPr/>
          </p:nvGrpSpPr>
          <p:grpSpPr bwMode="auto">
            <a:xfrm>
              <a:off x="2105" y="1870"/>
              <a:ext cx="204" cy="80"/>
              <a:chOff x="2105" y="1870"/>
              <a:chExt cx="204" cy="80"/>
            </a:xfrm>
          </p:grpSpPr>
          <p:sp>
            <p:nvSpPr>
              <p:cNvPr id="184" name="Freeform 77"/>
              <p:cNvSpPr>
                <a:spLocks/>
              </p:cNvSpPr>
              <p:nvPr/>
            </p:nvSpPr>
            <p:spPr bwMode="auto">
              <a:xfrm>
                <a:off x="2105" y="1870"/>
                <a:ext cx="204" cy="80"/>
              </a:xfrm>
              <a:custGeom>
                <a:avLst/>
                <a:gdLst>
                  <a:gd name="T0" fmla="+- 0 2309 2105"/>
                  <a:gd name="T1" fmla="*/ T0 w 204"/>
                  <a:gd name="T2" fmla="+- 0 1870 1870"/>
                  <a:gd name="T3" fmla="*/ 1870 h 80"/>
                  <a:gd name="T4" fmla="+- 0 2280 2105"/>
                  <a:gd name="T5" fmla="*/ T4 w 204"/>
                  <a:gd name="T6" fmla="+- 0 1874 1870"/>
                  <a:gd name="T7" fmla="*/ 1874 h 80"/>
                  <a:gd name="T8" fmla="+- 0 2234 2105"/>
                  <a:gd name="T9" fmla="*/ T8 w 204"/>
                  <a:gd name="T10" fmla="+- 0 1877 1870"/>
                  <a:gd name="T11" fmla="*/ 1877 h 80"/>
                  <a:gd name="T12" fmla="+- 0 2105 2105"/>
                  <a:gd name="T13" fmla="*/ T12 w 204"/>
                  <a:gd name="T14" fmla="+- 0 1877 1870"/>
                  <a:gd name="T15" fmla="*/ 1877 h 80"/>
                  <a:gd name="T16" fmla="+- 0 2105 2105"/>
                  <a:gd name="T17" fmla="*/ T16 w 204"/>
                  <a:gd name="T18" fmla="+- 0 1901 1870"/>
                  <a:gd name="T19" fmla="*/ 1901 h 80"/>
                  <a:gd name="T20" fmla="+- 0 2110 2105"/>
                  <a:gd name="T21" fmla="*/ T20 w 204"/>
                  <a:gd name="T22" fmla="+- 0 1913 1870"/>
                  <a:gd name="T23" fmla="*/ 1913 h 80"/>
                  <a:gd name="T24" fmla="+- 0 2136 2105"/>
                  <a:gd name="T25" fmla="*/ T24 w 204"/>
                  <a:gd name="T26" fmla="+- 0 1913 1870"/>
                  <a:gd name="T27" fmla="*/ 1913 h 80"/>
                  <a:gd name="T28" fmla="+- 0 2196 2105"/>
                  <a:gd name="T29" fmla="*/ T28 w 204"/>
                  <a:gd name="T30" fmla="+- 0 1920 1870"/>
                  <a:gd name="T31" fmla="*/ 1920 h 80"/>
                  <a:gd name="T32" fmla="+- 0 2263 2105"/>
                  <a:gd name="T33" fmla="*/ T32 w 204"/>
                  <a:gd name="T34" fmla="+- 0 1934 1870"/>
                  <a:gd name="T35" fmla="*/ 1934 h 80"/>
                  <a:gd name="T36" fmla="+- 0 2299 2105"/>
                  <a:gd name="T37" fmla="*/ T36 w 204"/>
                  <a:gd name="T38" fmla="+- 0 1949 1870"/>
                  <a:gd name="T39" fmla="*/ 1949 h 80"/>
                  <a:gd name="T40" fmla="+- 0 2292 2105"/>
                  <a:gd name="T41" fmla="*/ T40 w 204"/>
                  <a:gd name="T42" fmla="+- 0 1939 1870"/>
                  <a:gd name="T43" fmla="*/ 1939 h 80"/>
                  <a:gd name="T44" fmla="+- 0 2287 2105"/>
                  <a:gd name="T45" fmla="*/ T44 w 204"/>
                  <a:gd name="T46" fmla="+- 0 1930 1870"/>
                  <a:gd name="T47" fmla="*/ 1930 h 80"/>
                  <a:gd name="T48" fmla="+- 0 2158 2105"/>
                  <a:gd name="T49" fmla="*/ T48 w 204"/>
                  <a:gd name="T50" fmla="+- 0 1910 1870"/>
                  <a:gd name="T51" fmla="*/ 1910 h 80"/>
                  <a:gd name="T52" fmla="+- 0 2165 2105"/>
                  <a:gd name="T53" fmla="*/ T52 w 204"/>
                  <a:gd name="T54" fmla="+- 0 1884 1870"/>
                  <a:gd name="T55" fmla="*/ 1884 h 80"/>
                  <a:gd name="T56" fmla="+- 0 2203 2105"/>
                  <a:gd name="T57" fmla="*/ T56 w 204"/>
                  <a:gd name="T58" fmla="+- 0 1884 1870"/>
                  <a:gd name="T59" fmla="*/ 1884 h 80"/>
                  <a:gd name="T60" fmla="+- 0 2294 2105"/>
                  <a:gd name="T61" fmla="*/ T60 w 204"/>
                  <a:gd name="T62" fmla="+- 0 1882 1870"/>
                  <a:gd name="T63" fmla="*/ 1882 h 80"/>
                  <a:gd name="T64" fmla="+- 0 2309 2105"/>
                  <a:gd name="T65" fmla="*/ T64 w 204"/>
                  <a:gd name="T66" fmla="+- 0 1870 1870"/>
                  <a:gd name="T67" fmla="*/ 1870 h 8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204" h="80">
                    <a:moveTo>
                      <a:pt x="204" y="0"/>
                    </a:moveTo>
                    <a:lnTo>
                      <a:pt x="175" y="4"/>
                    </a:lnTo>
                    <a:lnTo>
                      <a:pt x="129" y="7"/>
                    </a:lnTo>
                    <a:lnTo>
                      <a:pt x="0" y="7"/>
                    </a:lnTo>
                    <a:lnTo>
                      <a:pt x="0" y="31"/>
                    </a:lnTo>
                    <a:lnTo>
                      <a:pt x="5" y="43"/>
                    </a:lnTo>
                    <a:lnTo>
                      <a:pt x="31" y="43"/>
                    </a:lnTo>
                    <a:lnTo>
                      <a:pt x="91" y="50"/>
                    </a:lnTo>
                    <a:lnTo>
                      <a:pt x="158" y="64"/>
                    </a:lnTo>
                    <a:lnTo>
                      <a:pt x="194" y="79"/>
                    </a:lnTo>
                    <a:lnTo>
                      <a:pt x="187" y="69"/>
                    </a:lnTo>
                    <a:lnTo>
                      <a:pt x="182" y="60"/>
                    </a:lnTo>
                    <a:lnTo>
                      <a:pt x="53" y="40"/>
                    </a:lnTo>
                    <a:lnTo>
                      <a:pt x="60" y="14"/>
                    </a:lnTo>
                    <a:lnTo>
                      <a:pt x="98" y="14"/>
                    </a:lnTo>
                    <a:lnTo>
                      <a:pt x="189" y="12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14" name="Group 74"/>
            <p:cNvGrpSpPr>
              <a:grpSpLocks/>
            </p:cNvGrpSpPr>
            <p:nvPr/>
          </p:nvGrpSpPr>
          <p:grpSpPr bwMode="auto">
            <a:xfrm>
              <a:off x="2369" y="1855"/>
              <a:ext cx="29" cy="8"/>
              <a:chOff x="2369" y="1855"/>
              <a:chExt cx="29" cy="8"/>
            </a:xfrm>
          </p:grpSpPr>
          <p:sp>
            <p:nvSpPr>
              <p:cNvPr id="183" name="Freeform 75"/>
              <p:cNvSpPr>
                <a:spLocks/>
              </p:cNvSpPr>
              <p:nvPr/>
            </p:nvSpPr>
            <p:spPr bwMode="auto">
              <a:xfrm>
                <a:off x="2369" y="1855"/>
                <a:ext cx="29" cy="8"/>
              </a:xfrm>
              <a:custGeom>
                <a:avLst/>
                <a:gdLst>
                  <a:gd name="T0" fmla="+- 0 2388 2369"/>
                  <a:gd name="T1" fmla="*/ T0 w 29"/>
                  <a:gd name="T2" fmla="+- 0 1855 1855"/>
                  <a:gd name="T3" fmla="*/ 1855 h 8"/>
                  <a:gd name="T4" fmla="+- 0 2369 2369"/>
                  <a:gd name="T5" fmla="*/ T4 w 29"/>
                  <a:gd name="T6" fmla="+- 0 1858 1855"/>
                  <a:gd name="T7" fmla="*/ 1858 h 8"/>
                  <a:gd name="T8" fmla="+- 0 2381 2369"/>
                  <a:gd name="T9" fmla="*/ T8 w 29"/>
                  <a:gd name="T10" fmla="+- 0 1858 1855"/>
                  <a:gd name="T11" fmla="*/ 1858 h 8"/>
                  <a:gd name="T12" fmla="+- 0 2398 2369"/>
                  <a:gd name="T13" fmla="*/ T12 w 29"/>
                  <a:gd name="T14" fmla="+- 0 1862 1855"/>
                  <a:gd name="T15" fmla="*/ 1862 h 8"/>
                  <a:gd name="T16" fmla="+- 0 2388 2369"/>
                  <a:gd name="T17" fmla="*/ T16 w 29"/>
                  <a:gd name="T18" fmla="+- 0 1855 1855"/>
                  <a:gd name="T19" fmla="*/ 1855 h 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9" h="8">
                    <a:moveTo>
                      <a:pt x="19" y="0"/>
                    </a:moveTo>
                    <a:lnTo>
                      <a:pt x="0" y="3"/>
                    </a:lnTo>
                    <a:lnTo>
                      <a:pt x="12" y="3"/>
                    </a:lnTo>
                    <a:lnTo>
                      <a:pt x="29" y="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15" name="Group 71"/>
            <p:cNvGrpSpPr>
              <a:grpSpLocks/>
            </p:cNvGrpSpPr>
            <p:nvPr/>
          </p:nvGrpSpPr>
          <p:grpSpPr bwMode="auto">
            <a:xfrm>
              <a:off x="2340" y="1968"/>
              <a:ext cx="39" cy="8"/>
              <a:chOff x="2340" y="1968"/>
              <a:chExt cx="39" cy="8"/>
            </a:xfrm>
          </p:grpSpPr>
          <p:sp>
            <p:nvSpPr>
              <p:cNvPr id="181" name="Freeform 73"/>
              <p:cNvSpPr>
                <a:spLocks/>
              </p:cNvSpPr>
              <p:nvPr/>
            </p:nvSpPr>
            <p:spPr bwMode="auto">
              <a:xfrm>
                <a:off x="2340" y="1968"/>
                <a:ext cx="39" cy="8"/>
              </a:xfrm>
              <a:custGeom>
                <a:avLst/>
                <a:gdLst>
                  <a:gd name="T0" fmla="+- 0 2340 2340"/>
                  <a:gd name="T1" fmla="*/ T0 w 39"/>
                  <a:gd name="T2" fmla="+- 0 1968 1968"/>
                  <a:gd name="T3" fmla="*/ 1968 h 8"/>
                  <a:gd name="T4" fmla="+- 0 2354 2340"/>
                  <a:gd name="T5" fmla="*/ T4 w 39"/>
                  <a:gd name="T6" fmla="+- 0 1975 1968"/>
                  <a:gd name="T7" fmla="*/ 1975 h 8"/>
                  <a:gd name="T8" fmla="+- 0 2362 2340"/>
                  <a:gd name="T9" fmla="*/ T8 w 39"/>
                  <a:gd name="T10" fmla="+- 0 1973 1968"/>
                  <a:gd name="T11" fmla="*/ 1973 h 8"/>
                  <a:gd name="T12" fmla="+- 0 2359 2340"/>
                  <a:gd name="T13" fmla="*/ T12 w 39"/>
                  <a:gd name="T14" fmla="+- 0 1973 1968"/>
                  <a:gd name="T15" fmla="*/ 1973 h 8"/>
                  <a:gd name="T16" fmla="+- 0 2340 2340"/>
                  <a:gd name="T17" fmla="*/ T16 w 39"/>
                  <a:gd name="T18" fmla="+- 0 1968 1968"/>
                  <a:gd name="T19" fmla="*/ 1968 h 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39" h="8">
                    <a:moveTo>
                      <a:pt x="0" y="0"/>
                    </a:moveTo>
                    <a:lnTo>
                      <a:pt x="14" y="7"/>
                    </a:lnTo>
                    <a:lnTo>
                      <a:pt x="22" y="5"/>
                    </a:lnTo>
                    <a:lnTo>
                      <a:pt x="1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2" name="Freeform 72"/>
              <p:cNvSpPr>
                <a:spLocks/>
              </p:cNvSpPr>
              <p:nvPr/>
            </p:nvSpPr>
            <p:spPr bwMode="auto">
              <a:xfrm>
                <a:off x="2340" y="1968"/>
                <a:ext cx="39" cy="8"/>
              </a:xfrm>
              <a:custGeom>
                <a:avLst/>
                <a:gdLst>
                  <a:gd name="T0" fmla="+- 0 2378 2340"/>
                  <a:gd name="T1" fmla="*/ T0 w 39"/>
                  <a:gd name="T2" fmla="+- 0 1968 1968"/>
                  <a:gd name="T3" fmla="*/ 1968 h 8"/>
                  <a:gd name="T4" fmla="+- 0 2359 2340"/>
                  <a:gd name="T5" fmla="*/ T4 w 39"/>
                  <a:gd name="T6" fmla="+- 0 1973 1968"/>
                  <a:gd name="T7" fmla="*/ 1973 h 8"/>
                  <a:gd name="T8" fmla="+- 0 2362 2340"/>
                  <a:gd name="T9" fmla="*/ T8 w 39"/>
                  <a:gd name="T10" fmla="+- 0 1973 1968"/>
                  <a:gd name="T11" fmla="*/ 1973 h 8"/>
                  <a:gd name="T12" fmla="+- 0 2378 2340"/>
                  <a:gd name="T13" fmla="*/ T12 w 39"/>
                  <a:gd name="T14" fmla="+- 0 1968 1968"/>
                  <a:gd name="T15" fmla="*/ 1968 h 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9" h="8">
                    <a:moveTo>
                      <a:pt x="38" y="0"/>
                    </a:moveTo>
                    <a:lnTo>
                      <a:pt x="19" y="5"/>
                    </a:lnTo>
                    <a:lnTo>
                      <a:pt x="22" y="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16" name="Group 69"/>
            <p:cNvGrpSpPr>
              <a:grpSpLocks/>
            </p:cNvGrpSpPr>
            <p:nvPr/>
          </p:nvGrpSpPr>
          <p:grpSpPr bwMode="auto">
            <a:xfrm>
              <a:off x="2417" y="1949"/>
              <a:ext cx="46" cy="10"/>
              <a:chOff x="2417" y="1949"/>
              <a:chExt cx="46" cy="10"/>
            </a:xfrm>
          </p:grpSpPr>
          <p:sp>
            <p:nvSpPr>
              <p:cNvPr id="180" name="Freeform 70"/>
              <p:cNvSpPr>
                <a:spLocks/>
              </p:cNvSpPr>
              <p:nvPr/>
            </p:nvSpPr>
            <p:spPr bwMode="auto">
              <a:xfrm>
                <a:off x="2417" y="1949"/>
                <a:ext cx="46" cy="10"/>
              </a:xfrm>
              <a:custGeom>
                <a:avLst/>
                <a:gdLst>
                  <a:gd name="T0" fmla="+- 0 2462 2417"/>
                  <a:gd name="T1" fmla="*/ T0 w 46"/>
                  <a:gd name="T2" fmla="+- 0 1949 1949"/>
                  <a:gd name="T3" fmla="*/ 1949 h 10"/>
                  <a:gd name="T4" fmla="+- 0 2434 2417"/>
                  <a:gd name="T5" fmla="*/ T4 w 46"/>
                  <a:gd name="T6" fmla="+- 0 1949 1949"/>
                  <a:gd name="T7" fmla="*/ 1949 h 10"/>
                  <a:gd name="T8" fmla="+- 0 2417 2417"/>
                  <a:gd name="T9" fmla="*/ T8 w 46"/>
                  <a:gd name="T10" fmla="+- 0 1958 1949"/>
                  <a:gd name="T11" fmla="*/ 1958 h 10"/>
                  <a:gd name="T12" fmla="+- 0 2462 2417"/>
                  <a:gd name="T13" fmla="*/ T12 w 46"/>
                  <a:gd name="T14" fmla="+- 0 1949 1949"/>
                  <a:gd name="T15" fmla="*/ 1949 h 1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46" h="10">
                    <a:moveTo>
                      <a:pt x="45" y="0"/>
                    </a:moveTo>
                    <a:lnTo>
                      <a:pt x="17" y="0"/>
                    </a:lnTo>
                    <a:lnTo>
                      <a:pt x="0" y="9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17" name="Group 67"/>
            <p:cNvGrpSpPr>
              <a:grpSpLocks/>
            </p:cNvGrpSpPr>
            <p:nvPr/>
          </p:nvGrpSpPr>
          <p:grpSpPr bwMode="auto">
            <a:xfrm>
              <a:off x="2438" y="1894"/>
              <a:ext cx="36" cy="17"/>
              <a:chOff x="2438" y="1894"/>
              <a:chExt cx="36" cy="17"/>
            </a:xfrm>
          </p:grpSpPr>
          <p:sp>
            <p:nvSpPr>
              <p:cNvPr id="179" name="Freeform 68"/>
              <p:cNvSpPr>
                <a:spLocks/>
              </p:cNvSpPr>
              <p:nvPr/>
            </p:nvSpPr>
            <p:spPr bwMode="auto">
              <a:xfrm>
                <a:off x="2438" y="1894"/>
                <a:ext cx="36" cy="17"/>
              </a:xfrm>
              <a:custGeom>
                <a:avLst/>
                <a:gdLst>
                  <a:gd name="T0" fmla="+- 0 2438 2438"/>
                  <a:gd name="T1" fmla="*/ T0 w 36"/>
                  <a:gd name="T2" fmla="+- 0 1894 1894"/>
                  <a:gd name="T3" fmla="*/ 1894 h 17"/>
                  <a:gd name="T4" fmla="+- 0 2443 2438"/>
                  <a:gd name="T5" fmla="*/ T4 w 36"/>
                  <a:gd name="T6" fmla="+- 0 1906 1894"/>
                  <a:gd name="T7" fmla="*/ 1906 h 17"/>
                  <a:gd name="T8" fmla="+- 0 2474 2438"/>
                  <a:gd name="T9" fmla="*/ T8 w 36"/>
                  <a:gd name="T10" fmla="+- 0 1910 1894"/>
                  <a:gd name="T11" fmla="*/ 1910 h 17"/>
                  <a:gd name="T12" fmla="+- 0 2438 2438"/>
                  <a:gd name="T13" fmla="*/ T12 w 36"/>
                  <a:gd name="T14" fmla="+- 0 1894 1894"/>
                  <a:gd name="T15" fmla="*/ 1894 h 1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6" h="17">
                    <a:moveTo>
                      <a:pt x="0" y="0"/>
                    </a:moveTo>
                    <a:lnTo>
                      <a:pt x="5" y="12"/>
                    </a:lnTo>
                    <a:lnTo>
                      <a:pt x="36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18" name="Group 65"/>
            <p:cNvGrpSpPr>
              <a:grpSpLocks/>
            </p:cNvGrpSpPr>
            <p:nvPr/>
          </p:nvGrpSpPr>
          <p:grpSpPr bwMode="auto">
            <a:xfrm>
              <a:off x="406" y="1265"/>
              <a:ext cx="252" cy="315"/>
              <a:chOff x="406" y="1265"/>
              <a:chExt cx="252" cy="315"/>
            </a:xfrm>
          </p:grpSpPr>
          <p:sp>
            <p:nvSpPr>
              <p:cNvPr id="178" name="Freeform 66"/>
              <p:cNvSpPr>
                <a:spLocks/>
              </p:cNvSpPr>
              <p:nvPr/>
            </p:nvSpPr>
            <p:spPr bwMode="auto">
              <a:xfrm>
                <a:off x="406" y="1265"/>
                <a:ext cx="252" cy="315"/>
              </a:xfrm>
              <a:custGeom>
                <a:avLst/>
                <a:gdLst>
                  <a:gd name="T0" fmla="+- 0 406 406"/>
                  <a:gd name="T1" fmla="*/ T0 w 252"/>
                  <a:gd name="T2" fmla="+- 0 1265 1265"/>
                  <a:gd name="T3" fmla="*/ 1265 h 315"/>
                  <a:gd name="T4" fmla="+- 0 418 406"/>
                  <a:gd name="T5" fmla="*/ T4 w 252"/>
                  <a:gd name="T6" fmla="+- 0 1560 1265"/>
                  <a:gd name="T7" fmla="*/ 1560 h 315"/>
                  <a:gd name="T8" fmla="+- 0 658 406"/>
                  <a:gd name="T9" fmla="*/ T8 w 252"/>
                  <a:gd name="T10" fmla="+- 0 1579 1265"/>
                  <a:gd name="T11" fmla="*/ 1579 h 315"/>
                  <a:gd name="T12" fmla="+- 0 559 406"/>
                  <a:gd name="T13" fmla="*/ T12 w 252"/>
                  <a:gd name="T14" fmla="+- 0 1421 1265"/>
                  <a:gd name="T15" fmla="*/ 1421 h 315"/>
                  <a:gd name="T16" fmla="+- 0 454 406"/>
                  <a:gd name="T17" fmla="*/ T16 w 252"/>
                  <a:gd name="T18" fmla="+- 0 1303 1265"/>
                  <a:gd name="T19" fmla="*/ 1303 h 315"/>
                  <a:gd name="T20" fmla="+- 0 406 406"/>
                  <a:gd name="T21" fmla="*/ T20 w 252"/>
                  <a:gd name="T22" fmla="+- 0 1265 1265"/>
                  <a:gd name="T23" fmla="*/ 1265 h 3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52" h="315">
                    <a:moveTo>
                      <a:pt x="0" y="0"/>
                    </a:moveTo>
                    <a:lnTo>
                      <a:pt x="12" y="295"/>
                    </a:lnTo>
                    <a:lnTo>
                      <a:pt x="252" y="314"/>
                    </a:lnTo>
                    <a:lnTo>
                      <a:pt x="153" y="156"/>
                    </a:lnTo>
                    <a:lnTo>
                      <a:pt x="48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19" name="Group 63"/>
            <p:cNvGrpSpPr>
              <a:grpSpLocks/>
            </p:cNvGrpSpPr>
            <p:nvPr/>
          </p:nvGrpSpPr>
          <p:grpSpPr bwMode="auto">
            <a:xfrm>
              <a:off x="427" y="2239"/>
              <a:ext cx="579" cy="84"/>
              <a:chOff x="427" y="2239"/>
              <a:chExt cx="579" cy="84"/>
            </a:xfrm>
          </p:grpSpPr>
          <p:sp>
            <p:nvSpPr>
              <p:cNvPr id="177" name="Freeform 64"/>
              <p:cNvSpPr>
                <a:spLocks/>
              </p:cNvSpPr>
              <p:nvPr/>
            </p:nvSpPr>
            <p:spPr bwMode="auto">
              <a:xfrm>
                <a:off x="427" y="2239"/>
                <a:ext cx="579" cy="84"/>
              </a:xfrm>
              <a:custGeom>
                <a:avLst/>
                <a:gdLst>
                  <a:gd name="T0" fmla="+- 0 434 427"/>
                  <a:gd name="T1" fmla="*/ T0 w 579"/>
                  <a:gd name="T2" fmla="+- 0 2239 2239"/>
                  <a:gd name="T3" fmla="*/ 2239 h 84"/>
                  <a:gd name="T4" fmla="+- 0 427 427"/>
                  <a:gd name="T5" fmla="*/ T4 w 579"/>
                  <a:gd name="T6" fmla="+- 0 2311 2239"/>
                  <a:gd name="T7" fmla="*/ 2311 h 84"/>
                  <a:gd name="T8" fmla="+- 0 694 427"/>
                  <a:gd name="T9" fmla="*/ T8 w 579"/>
                  <a:gd name="T10" fmla="+- 0 2321 2239"/>
                  <a:gd name="T11" fmla="*/ 2321 h 84"/>
                  <a:gd name="T12" fmla="+- 0 1006 427"/>
                  <a:gd name="T13" fmla="*/ T12 w 579"/>
                  <a:gd name="T14" fmla="+- 0 2323 2239"/>
                  <a:gd name="T15" fmla="*/ 2323 h 84"/>
                  <a:gd name="T16" fmla="+- 0 946 427"/>
                  <a:gd name="T17" fmla="*/ T16 w 579"/>
                  <a:gd name="T18" fmla="+- 0 2275 2239"/>
                  <a:gd name="T19" fmla="*/ 2275 h 84"/>
                  <a:gd name="T20" fmla="+- 0 850 427"/>
                  <a:gd name="T21" fmla="*/ T20 w 579"/>
                  <a:gd name="T22" fmla="+- 0 2249 2239"/>
                  <a:gd name="T23" fmla="*/ 2249 h 84"/>
                  <a:gd name="T24" fmla="+- 0 581 427"/>
                  <a:gd name="T25" fmla="*/ T24 w 579"/>
                  <a:gd name="T26" fmla="+- 0 2249 2239"/>
                  <a:gd name="T27" fmla="*/ 2249 h 84"/>
                  <a:gd name="T28" fmla="+- 0 434 427"/>
                  <a:gd name="T29" fmla="*/ T28 w 579"/>
                  <a:gd name="T30" fmla="+- 0 2239 2239"/>
                  <a:gd name="T31" fmla="*/ 2239 h 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579" h="84">
                    <a:moveTo>
                      <a:pt x="7" y="0"/>
                    </a:moveTo>
                    <a:lnTo>
                      <a:pt x="0" y="72"/>
                    </a:lnTo>
                    <a:lnTo>
                      <a:pt x="267" y="82"/>
                    </a:lnTo>
                    <a:lnTo>
                      <a:pt x="579" y="84"/>
                    </a:lnTo>
                    <a:lnTo>
                      <a:pt x="519" y="36"/>
                    </a:lnTo>
                    <a:lnTo>
                      <a:pt x="423" y="10"/>
                    </a:lnTo>
                    <a:lnTo>
                      <a:pt x="154" y="10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9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20" name="Group 61"/>
            <p:cNvGrpSpPr>
              <a:grpSpLocks/>
            </p:cNvGrpSpPr>
            <p:nvPr/>
          </p:nvGrpSpPr>
          <p:grpSpPr bwMode="auto">
            <a:xfrm>
              <a:off x="3425" y="2119"/>
              <a:ext cx="269" cy="192"/>
              <a:chOff x="3425" y="2119"/>
              <a:chExt cx="269" cy="192"/>
            </a:xfrm>
          </p:grpSpPr>
          <p:sp>
            <p:nvSpPr>
              <p:cNvPr id="176" name="Freeform 62"/>
              <p:cNvSpPr>
                <a:spLocks/>
              </p:cNvSpPr>
              <p:nvPr/>
            </p:nvSpPr>
            <p:spPr bwMode="auto">
              <a:xfrm>
                <a:off x="3425" y="2119"/>
                <a:ext cx="269" cy="192"/>
              </a:xfrm>
              <a:custGeom>
                <a:avLst/>
                <a:gdLst>
                  <a:gd name="T0" fmla="+- 0 3694 3425"/>
                  <a:gd name="T1" fmla="*/ T0 w 269"/>
                  <a:gd name="T2" fmla="+- 0 2119 2119"/>
                  <a:gd name="T3" fmla="*/ 2119 h 192"/>
                  <a:gd name="T4" fmla="+- 0 3605 3425"/>
                  <a:gd name="T5" fmla="*/ T4 w 269"/>
                  <a:gd name="T6" fmla="+- 0 2208 2119"/>
                  <a:gd name="T7" fmla="*/ 2208 h 192"/>
                  <a:gd name="T8" fmla="+- 0 3494 3425"/>
                  <a:gd name="T9" fmla="*/ T8 w 269"/>
                  <a:gd name="T10" fmla="+- 0 2280 2119"/>
                  <a:gd name="T11" fmla="*/ 2280 h 192"/>
                  <a:gd name="T12" fmla="+- 0 3425 3425"/>
                  <a:gd name="T13" fmla="*/ T12 w 269"/>
                  <a:gd name="T14" fmla="+- 0 2311 2119"/>
                  <a:gd name="T15" fmla="*/ 2311 h 192"/>
                  <a:gd name="T16" fmla="+- 0 3679 3425"/>
                  <a:gd name="T17" fmla="*/ T16 w 269"/>
                  <a:gd name="T18" fmla="+- 0 2299 2119"/>
                  <a:gd name="T19" fmla="*/ 2299 h 192"/>
                  <a:gd name="T20" fmla="+- 0 3694 3425"/>
                  <a:gd name="T21" fmla="*/ T20 w 269"/>
                  <a:gd name="T22" fmla="+- 0 2119 2119"/>
                  <a:gd name="T23" fmla="*/ 2119 h 19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269" h="192">
                    <a:moveTo>
                      <a:pt x="269" y="0"/>
                    </a:moveTo>
                    <a:lnTo>
                      <a:pt x="180" y="89"/>
                    </a:lnTo>
                    <a:lnTo>
                      <a:pt x="69" y="161"/>
                    </a:lnTo>
                    <a:lnTo>
                      <a:pt x="0" y="192"/>
                    </a:lnTo>
                    <a:lnTo>
                      <a:pt x="254" y="18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F9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21" name="Group 58"/>
            <p:cNvGrpSpPr>
              <a:grpSpLocks/>
            </p:cNvGrpSpPr>
            <p:nvPr/>
          </p:nvGrpSpPr>
          <p:grpSpPr bwMode="auto">
            <a:xfrm>
              <a:off x="3540" y="1692"/>
              <a:ext cx="154" cy="358"/>
              <a:chOff x="3540" y="1692"/>
              <a:chExt cx="154" cy="358"/>
            </a:xfrm>
          </p:grpSpPr>
          <p:sp>
            <p:nvSpPr>
              <p:cNvPr id="175" name="Freeform 60"/>
              <p:cNvSpPr>
                <a:spLocks/>
              </p:cNvSpPr>
              <p:nvPr/>
            </p:nvSpPr>
            <p:spPr bwMode="auto">
              <a:xfrm>
                <a:off x="3540" y="1692"/>
                <a:ext cx="154" cy="358"/>
              </a:xfrm>
              <a:custGeom>
                <a:avLst/>
                <a:gdLst>
                  <a:gd name="T0" fmla="+- 0 3691 3540"/>
                  <a:gd name="T1" fmla="*/ T0 w 154"/>
                  <a:gd name="T2" fmla="+- 0 1692 1692"/>
                  <a:gd name="T3" fmla="*/ 1692 h 358"/>
                  <a:gd name="T4" fmla="+- 0 3631 3540"/>
                  <a:gd name="T5" fmla="*/ T4 w 154"/>
                  <a:gd name="T6" fmla="+- 0 1759 1692"/>
                  <a:gd name="T7" fmla="*/ 1759 h 358"/>
                  <a:gd name="T8" fmla="+- 0 3540 3540"/>
                  <a:gd name="T9" fmla="*/ T8 w 154"/>
                  <a:gd name="T10" fmla="+- 0 1846 1692"/>
                  <a:gd name="T11" fmla="*/ 1846 h 358"/>
                  <a:gd name="T12" fmla="+- 0 3622 3540"/>
                  <a:gd name="T13" fmla="*/ T12 w 154"/>
                  <a:gd name="T14" fmla="+- 0 1961 1692"/>
                  <a:gd name="T15" fmla="*/ 1961 h 358"/>
                  <a:gd name="T16" fmla="+- 0 3694 3540"/>
                  <a:gd name="T17" fmla="*/ T16 w 154"/>
                  <a:gd name="T18" fmla="+- 0 2050 1692"/>
                  <a:gd name="T19" fmla="*/ 2050 h 358"/>
                  <a:gd name="T20" fmla="+- 0 3691 3540"/>
                  <a:gd name="T21" fmla="*/ T20 w 154"/>
                  <a:gd name="T22" fmla="+- 0 1692 1692"/>
                  <a:gd name="T23" fmla="*/ 1692 h 3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54" h="358">
                    <a:moveTo>
                      <a:pt x="151" y="0"/>
                    </a:moveTo>
                    <a:lnTo>
                      <a:pt x="91" y="67"/>
                    </a:lnTo>
                    <a:lnTo>
                      <a:pt x="0" y="154"/>
                    </a:lnTo>
                    <a:lnTo>
                      <a:pt x="82" y="269"/>
                    </a:lnTo>
                    <a:lnTo>
                      <a:pt x="154" y="35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F9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3131" name="Picture 59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3" y="1066"/>
                <a:ext cx="300" cy="2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2" name="Group 56"/>
            <p:cNvGrpSpPr>
              <a:grpSpLocks/>
            </p:cNvGrpSpPr>
            <p:nvPr/>
          </p:nvGrpSpPr>
          <p:grpSpPr bwMode="auto">
            <a:xfrm>
              <a:off x="1229" y="132"/>
              <a:ext cx="560" cy="185"/>
              <a:chOff x="1229" y="132"/>
              <a:chExt cx="560" cy="185"/>
            </a:xfrm>
          </p:grpSpPr>
          <p:sp>
            <p:nvSpPr>
              <p:cNvPr id="174" name="Freeform 57"/>
              <p:cNvSpPr>
                <a:spLocks/>
              </p:cNvSpPr>
              <p:nvPr/>
            </p:nvSpPr>
            <p:spPr bwMode="auto">
              <a:xfrm>
                <a:off x="1229" y="132"/>
                <a:ext cx="560" cy="185"/>
              </a:xfrm>
              <a:custGeom>
                <a:avLst/>
                <a:gdLst>
                  <a:gd name="T0" fmla="+- 0 1378 1229"/>
                  <a:gd name="T1" fmla="*/ T0 w 560"/>
                  <a:gd name="T2" fmla="+- 0 132 132"/>
                  <a:gd name="T3" fmla="*/ 132 h 185"/>
                  <a:gd name="T4" fmla="+- 0 1229 1229"/>
                  <a:gd name="T5" fmla="*/ T4 w 560"/>
                  <a:gd name="T6" fmla="+- 0 137 132"/>
                  <a:gd name="T7" fmla="*/ 137 h 185"/>
                  <a:gd name="T8" fmla="+- 0 1390 1229"/>
                  <a:gd name="T9" fmla="*/ T8 w 560"/>
                  <a:gd name="T10" fmla="+- 0 223 132"/>
                  <a:gd name="T11" fmla="*/ 223 h 185"/>
                  <a:gd name="T12" fmla="+- 0 1466 1229"/>
                  <a:gd name="T13" fmla="*/ T12 w 560"/>
                  <a:gd name="T14" fmla="+- 0 276 132"/>
                  <a:gd name="T15" fmla="*/ 276 h 185"/>
                  <a:gd name="T16" fmla="+- 0 1476 1229"/>
                  <a:gd name="T17" fmla="*/ T16 w 560"/>
                  <a:gd name="T18" fmla="+- 0 305 132"/>
                  <a:gd name="T19" fmla="*/ 305 h 185"/>
                  <a:gd name="T20" fmla="+- 0 1502 1229"/>
                  <a:gd name="T21" fmla="*/ T20 w 560"/>
                  <a:gd name="T22" fmla="+- 0 317 132"/>
                  <a:gd name="T23" fmla="*/ 317 h 185"/>
                  <a:gd name="T24" fmla="+- 0 1618 1229"/>
                  <a:gd name="T25" fmla="*/ T24 w 560"/>
                  <a:gd name="T26" fmla="+- 0 259 132"/>
                  <a:gd name="T27" fmla="*/ 259 h 185"/>
                  <a:gd name="T28" fmla="+- 0 1788 1229"/>
                  <a:gd name="T29" fmla="*/ T28 w 560"/>
                  <a:gd name="T30" fmla="+- 0 156 132"/>
                  <a:gd name="T31" fmla="*/ 156 h 185"/>
                  <a:gd name="T32" fmla="+- 0 1378 1229"/>
                  <a:gd name="T33" fmla="*/ T32 w 560"/>
                  <a:gd name="T34" fmla="+- 0 132 132"/>
                  <a:gd name="T35" fmla="*/ 132 h 18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560" h="185">
                    <a:moveTo>
                      <a:pt x="149" y="0"/>
                    </a:moveTo>
                    <a:lnTo>
                      <a:pt x="0" y="5"/>
                    </a:lnTo>
                    <a:lnTo>
                      <a:pt x="161" y="91"/>
                    </a:lnTo>
                    <a:lnTo>
                      <a:pt x="237" y="144"/>
                    </a:lnTo>
                    <a:lnTo>
                      <a:pt x="247" y="173"/>
                    </a:lnTo>
                    <a:lnTo>
                      <a:pt x="273" y="185"/>
                    </a:lnTo>
                    <a:lnTo>
                      <a:pt x="389" y="127"/>
                    </a:lnTo>
                    <a:lnTo>
                      <a:pt x="559" y="24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F9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23" name="Group 54"/>
            <p:cNvGrpSpPr>
              <a:grpSpLocks/>
            </p:cNvGrpSpPr>
            <p:nvPr/>
          </p:nvGrpSpPr>
          <p:grpSpPr bwMode="auto">
            <a:xfrm>
              <a:off x="2114" y="142"/>
              <a:ext cx="591" cy="257"/>
              <a:chOff x="2114" y="142"/>
              <a:chExt cx="591" cy="257"/>
            </a:xfrm>
          </p:grpSpPr>
          <p:sp>
            <p:nvSpPr>
              <p:cNvPr id="173" name="Freeform 55"/>
              <p:cNvSpPr>
                <a:spLocks/>
              </p:cNvSpPr>
              <p:nvPr/>
            </p:nvSpPr>
            <p:spPr bwMode="auto">
              <a:xfrm>
                <a:off x="2114" y="142"/>
                <a:ext cx="591" cy="257"/>
              </a:xfrm>
              <a:custGeom>
                <a:avLst/>
                <a:gdLst>
                  <a:gd name="T0" fmla="+- 0 2412 2114"/>
                  <a:gd name="T1" fmla="*/ T0 w 591"/>
                  <a:gd name="T2" fmla="+- 0 142 142"/>
                  <a:gd name="T3" fmla="*/ 142 h 257"/>
                  <a:gd name="T4" fmla="+- 0 2114 2114"/>
                  <a:gd name="T5" fmla="*/ T4 w 591"/>
                  <a:gd name="T6" fmla="+- 0 149 142"/>
                  <a:gd name="T7" fmla="*/ 149 h 257"/>
                  <a:gd name="T8" fmla="+- 0 2290 2114"/>
                  <a:gd name="T9" fmla="*/ T8 w 591"/>
                  <a:gd name="T10" fmla="+- 0 269 142"/>
                  <a:gd name="T11" fmla="*/ 269 h 257"/>
                  <a:gd name="T12" fmla="+- 0 2446 2114"/>
                  <a:gd name="T13" fmla="*/ T12 w 591"/>
                  <a:gd name="T14" fmla="+- 0 398 142"/>
                  <a:gd name="T15" fmla="*/ 398 h 257"/>
                  <a:gd name="T16" fmla="+- 0 2446 2114"/>
                  <a:gd name="T17" fmla="*/ T16 w 591"/>
                  <a:gd name="T18" fmla="+- 0 377 142"/>
                  <a:gd name="T19" fmla="*/ 377 h 257"/>
                  <a:gd name="T20" fmla="+- 0 2606 2114"/>
                  <a:gd name="T21" fmla="*/ T20 w 591"/>
                  <a:gd name="T22" fmla="+- 0 274 142"/>
                  <a:gd name="T23" fmla="*/ 274 h 257"/>
                  <a:gd name="T24" fmla="+- 0 2623 2114"/>
                  <a:gd name="T25" fmla="*/ T24 w 591"/>
                  <a:gd name="T26" fmla="+- 0 226 142"/>
                  <a:gd name="T27" fmla="*/ 226 h 257"/>
                  <a:gd name="T28" fmla="+- 0 2705 2114"/>
                  <a:gd name="T29" fmla="*/ T28 w 591"/>
                  <a:gd name="T30" fmla="+- 0 151 142"/>
                  <a:gd name="T31" fmla="*/ 151 h 257"/>
                  <a:gd name="T32" fmla="+- 0 2412 2114"/>
                  <a:gd name="T33" fmla="*/ T32 w 591"/>
                  <a:gd name="T34" fmla="+- 0 142 142"/>
                  <a:gd name="T35" fmla="*/ 142 h 25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591" h="257">
                    <a:moveTo>
                      <a:pt x="298" y="0"/>
                    </a:moveTo>
                    <a:lnTo>
                      <a:pt x="0" y="7"/>
                    </a:lnTo>
                    <a:lnTo>
                      <a:pt x="176" y="127"/>
                    </a:lnTo>
                    <a:lnTo>
                      <a:pt x="332" y="256"/>
                    </a:lnTo>
                    <a:lnTo>
                      <a:pt x="332" y="235"/>
                    </a:lnTo>
                    <a:lnTo>
                      <a:pt x="492" y="132"/>
                    </a:lnTo>
                    <a:lnTo>
                      <a:pt x="509" y="84"/>
                    </a:lnTo>
                    <a:lnTo>
                      <a:pt x="591" y="9"/>
                    </a:lnTo>
                    <a:lnTo>
                      <a:pt x="298" y="0"/>
                    </a:lnTo>
                    <a:close/>
                  </a:path>
                </a:pathLst>
              </a:custGeom>
              <a:solidFill>
                <a:srgbClr val="F9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24" name="Group 51"/>
            <p:cNvGrpSpPr>
              <a:grpSpLocks/>
            </p:cNvGrpSpPr>
            <p:nvPr/>
          </p:nvGrpSpPr>
          <p:grpSpPr bwMode="auto">
            <a:xfrm>
              <a:off x="2846" y="14"/>
              <a:ext cx="948" cy="627"/>
              <a:chOff x="2846" y="14"/>
              <a:chExt cx="948" cy="627"/>
            </a:xfrm>
          </p:grpSpPr>
          <p:sp>
            <p:nvSpPr>
              <p:cNvPr id="171" name="Freeform 53"/>
              <p:cNvSpPr>
                <a:spLocks/>
              </p:cNvSpPr>
              <p:nvPr/>
            </p:nvSpPr>
            <p:spPr bwMode="auto">
              <a:xfrm>
                <a:off x="2846" y="14"/>
                <a:ext cx="948" cy="627"/>
              </a:xfrm>
              <a:custGeom>
                <a:avLst/>
                <a:gdLst>
                  <a:gd name="T0" fmla="+- 0 3794 2846"/>
                  <a:gd name="T1" fmla="*/ T0 w 948"/>
                  <a:gd name="T2" fmla="+- 0 14 14"/>
                  <a:gd name="T3" fmla="*/ 14 h 627"/>
                  <a:gd name="T4" fmla="+- 0 3223 2846"/>
                  <a:gd name="T5" fmla="*/ T4 w 948"/>
                  <a:gd name="T6" fmla="+- 0 48 14"/>
                  <a:gd name="T7" fmla="*/ 48 h 627"/>
                  <a:gd name="T8" fmla="+- 0 3067 2846"/>
                  <a:gd name="T9" fmla="*/ T8 w 948"/>
                  <a:gd name="T10" fmla="+- 0 130 14"/>
                  <a:gd name="T11" fmla="*/ 130 h 627"/>
                  <a:gd name="T12" fmla="+- 0 2966 2846"/>
                  <a:gd name="T13" fmla="*/ T12 w 948"/>
                  <a:gd name="T14" fmla="+- 0 233 14"/>
                  <a:gd name="T15" fmla="*/ 233 h 627"/>
                  <a:gd name="T16" fmla="+- 0 2846 2846"/>
                  <a:gd name="T17" fmla="*/ T16 w 948"/>
                  <a:gd name="T18" fmla="+- 0 264 14"/>
                  <a:gd name="T19" fmla="*/ 264 h 627"/>
                  <a:gd name="T20" fmla="+- 0 2959 2846"/>
                  <a:gd name="T21" fmla="*/ T20 w 948"/>
                  <a:gd name="T22" fmla="+- 0 382 14"/>
                  <a:gd name="T23" fmla="*/ 382 h 627"/>
                  <a:gd name="T24" fmla="+- 0 3098 2846"/>
                  <a:gd name="T25" fmla="*/ T24 w 948"/>
                  <a:gd name="T26" fmla="+- 0 514 14"/>
                  <a:gd name="T27" fmla="*/ 514 h 627"/>
                  <a:gd name="T28" fmla="+- 0 3286 2846"/>
                  <a:gd name="T29" fmla="*/ T28 w 948"/>
                  <a:gd name="T30" fmla="+- 0 641 14"/>
                  <a:gd name="T31" fmla="*/ 641 h 627"/>
                  <a:gd name="T32" fmla="+- 0 3487 2846"/>
                  <a:gd name="T33" fmla="*/ T32 w 948"/>
                  <a:gd name="T34" fmla="+- 0 499 14"/>
                  <a:gd name="T35" fmla="*/ 499 h 627"/>
                  <a:gd name="T36" fmla="+- 0 3556 2846"/>
                  <a:gd name="T37" fmla="*/ T36 w 948"/>
                  <a:gd name="T38" fmla="+- 0 499 14"/>
                  <a:gd name="T39" fmla="*/ 499 h 627"/>
                  <a:gd name="T40" fmla="+- 0 3619 2846"/>
                  <a:gd name="T41" fmla="*/ T40 w 948"/>
                  <a:gd name="T42" fmla="+- 0 444 14"/>
                  <a:gd name="T43" fmla="*/ 444 h 627"/>
                  <a:gd name="T44" fmla="+- 0 3706 2846"/>
                  <a:gd name="T45" fmla="*/ T44 w 948"/>
                  <a:gd name="T46" fmla="+- 0 281 14"/>
                  <a:gd name="T47" fmla="*/ 281 h 627"/>
                  <a:gd name="T48" fmla="+- 0 3794 2846"/>
                  <a:gd name="T49" fmla="*/ T48 w 948"/>
                  <a:gd name="T50" fmla="+- 0 168 14"/>
                  <a:gd name="T51" fmla="*/ 168 h 627"/>
                  <a:gd name="T52" fmla="+- 0 3794 2846"/>
                  <a:gd name="T53" fmla="*/ T52 w 948"/>
                  <a:gd name="T54" fmla="+- 0 14 14"/>
                  <a:gd name="T55" fmla="*/ 14 h 6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</a:cxnLst>
                <a:rect l="0" t="0" r="r" b="b"/>
                <a:pathLst>
                  <a:path w="948" h="627">
                    <a:moveTo>
                      <a:pt x="948" y="0"/>
                    </a:moveTo>
                    <a:lnTo>
                      <a:pt x="377" y="34"/>
                    </a:lnTo>
                    <a:lnTo>
                      <a:pt x="221" y="116"/>
                    </a:lnTo>
                    <a:lnTo>
                      <a:pt x="120" y="219"/>
                    </a:lnTo>
                    <a:lnTo>
                      <a:pt x="0" y="250"/>
                    </a:lnTo>
                    <a:lnTo>
                      <a:pt x="113" y="368"/>
                    </a:lnTo>
                    <a:lnTo>
                      <a:pt x="252" y="500"/>
                    </a:lnTo>
                    <a:lnTo>
                      <a:pt x="440" y="627"/>
                    </a:lnTo>
                    <a:lnTo>
                      <a:pt x="641" y="485"/>
                    </a:lnTo>
                    <a:lnTo>
                      <a:pt x="710" y="485"/>
                    </a:lnTo>
                    <a:lnTo>
                      <a:pt x="773" y="430"/>
                    </a:lnTo>
                    <a:lnTo>
                      <a:pt x="860" y="267"/>
                    </a:lnTo>
                    <a:lnTo>
                      <a:pt x="948" y="154"/>
                    </a:lnTo>
                    <a:lnTo>
                      <a:pt x="948" y="0"/>
                    </a:lnTo>
                    <a:close/>
                  </a:path>
                </a:pathLst>
              </a:custGeom>
              <a:solidFill>
                <a:srgbClr val="AF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2" name="Freeform 52"/>
              <p:cNvSpPr>
                <a:spLocks/>
              </p:cNvSpPr>
              <p:nvPr/>
            </p:nvSpPr>
            <p:spPr bwMode="auto">
              <a:xfrm>
                <a:off x="2846" y="14"/>
                <a:ext cx="948" cy="627"/>
              </a:xfrm>
              <a:custGeom>
                <a:avLst/>
                <a:gdLst>
                  <a:gd name="T0" fmla="+- 0 3556 2846"/>
                  <a:gd name="T1" fmla="*/ T0 w 948"/>
                  <a:gd name="T2" fmla="+- 0 499 14"/>
                  <a:gd name="T3" fmla="*/ 499 h 627"/>
                  <a:gd name="T4" fmla="+- 0 3487 2846"/>
                  <a:gd name="T5" fmla="*/ T4 w 948"/>
                  <a:gd name="T6" fmla="+- 0 499 14"/>
                  <a:gd name="T7" fmla="*/ 499 h 627"/>
                  <a:gd name="T8" fmla="+- 0 3509 2846"/>
                  <a:gd name="T9" fmla="*/ T8 w 948"/>
                  <a:gd name="T10" fmla="+- 0 540 14"/>
                  <a:gd name="T11" fmla="*/ 540 h 627"/>
                  <a:gd name="T12" fmla="+- 0 3556 2846"/>
                  <a:gd name="T13" fmla="*/ T12 w 948"/>
                  <a:gd name="T14" fmla="+- 0 499 14"/>
                  <a:gd name="T15" fmla="*/ 499 h 62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48" h="627">
                    <a:moveTo>
                      <a:pt x="710" y="485"/>
                    </a:moveTo>
                    <a:lnTo>
                      <a:pt x="641" y="485"/>
                    </a:lnTo>
                    <a:lnTo>
                      <a:pt x="663" y="526"/>
                    </a:lnTo>
                    <a:lnTo>
                      <a:pt x="710" y="485"/>
                    </a:lnTo>
                    <a:close/>
                  </a:path>
                </a:pathLst>
              </a:custGeom>
              <a:solidFill>
                <a:srgbClr val="AFC1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25" name="Group 48"/>
            <p:cNvGrpSpPr>
              <a:grpSpLocks/>
            </p:cNvGrpSpPr>
            <p:nvPr/>
          </p:nvGrpSpPr>
          <p:grpSpPr bwMode="auto">
            <a:xfrm>
              <a:off x="290" y="62"/>
              <a:ext cx="936" cy="713"/>
              <a:chOff x="290" y="62"/>
              <a:chExt cx="936" cy="713"/>
            </a:xfrm>
          </p:grpSpPr>
          <p:sp>
            <p:nvSpPr>
              <p:cNvPr id="169" name="Freeform 50"/>
              <p:cNvSpPr>
                <a:spLocks/>
              </p:cNvSpPr>
              <p:nvPr/>
            </p:nvSpPr>
            <p:spPr bwMode="auto">
              <a:xfrm>
                <a:off x="290" y="62"/>
                <a:ext cx="936" cy="713"/>
              </a:xfrm>
              <a:custGeom>
                <a:avLst/>
                <a:gdLst>
                  <a:gd name="T0" fmla="+- 0 1117 290"/>
                  <a:gd name="T1" fmla="*/ T0 w 936"/>
                  <a:gd name="T2" fmla="+- 0 588 62"/>
                  <a:gd name="T3" fmla="*/ 588 h 713"/>
                  <a:gd name="T4" fmla="+- 0 814 290"/>
                  <a:gd name="T5" fmla="*/ T4 w 936"/>
                  <a:gd name="T6" fmla="+- 0 588 62"/>
                  <a:gd name="T7" fmla="*/ 588 h 713"/>
                  <a:gd name="T8" fmla="+- 0 871 290"/>
                  <a:gd name="T9" fmla="*/ T8 w 936"/>
                  <a:gd name="T10" fmla="+- 0 744 62"/>
                  <a:gd name="T11" fmla="*/ 744 h 713"/>
                  <a:gd name="T12" fmla="+- 0 986 290"/>
                  <a:gd name="T13" fmla="*/ T12 w 936"/>
                  <a:gd name="T14" fmla="+- 0 775 62"/>
                  <a:gd name="T15" fmla="*/ 775 h 713"/>
                  <a:gd name="T16" fmla="+- 0 1114 290"/>
                  <a:gd name="T17" fmla="*/ T16 w 936"/>
                  <a:gd name="T18" fmla="+- 0 595 62"/>
                  <a:gd name="T19" fmla="*/ 595 h 713"/>
                  <a:gd name="T20" fmla="+- 0 1117 290"/>
                  <a:gd name="T21" fmla="*/ T20 w 936"/>
                  <a:gd name="T22" fmla="+- 0 588 62"/>
                  <a:gd name="T23" fmla="*/ 588 h 7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936" h="713">
                    <a:moveTo>
                      <a:pt x="827" y="526"/>
                    </a:moveTo>
                    <a:lnTo>
                      <a:pt x="524" y="526"/>
                    </a:lnTo>
                    <a:lnTo>
                      <a:pt x="581" y="682"/>
                    </a:lnTo>
                    <a:lnTo>
                      <a:pt x="696" y="713"/>
                    </a:lnTo>
                    <a:lnTo>
                      <a:pt x="824" y="533"/>
                    </a:lnTo>
                    <a:lnTo>
                      <a:pt x="827" y="526"/>
                    </a:lnTo>
                    <a:close/>
                  </a:path>
                </a:pathLst>
              </a:custGeom>
              <a:solidFill>
                <a:srgbClr val="5E7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0" name="Freeform 49"/>
              <p:cNvSpPr>
                <a:spLocks/>
              </p:cNvSpPr>
              <p:nvPr/>
            </p:nvSpPr>
            <p:spPr bwMode="auto">
              <a:xfrm>
                <a:off x="290" y="62"/>
                <a:ext cx="936" cy="713"/>
              </a:xfrm>
              <a:custGeom>
                <a:avLst/>
                <a:gdLst>
                  <a:gd name="T0" fmla="+- 0 715 290"/>
                  <a:gd name="T1" fmla="*/ T0 w 936"/>
                  <a:gd name="T2" fmla="+- 0 62 62"/>
                  <a:gd name="T3" fmla="*/ 62 h 713"/>
                  <a:gd name="T4" fmla="+- 0 290 290"/>
                  <a:gd name="T5" fmla="*/ T4 w 936"/>
                  <a:gd name="T6" fmla="+- 0 77 62"/>
                  <a:gd name="T7" fmla="*/ 77 h 713"/>
                  <a:gd name="T8" fmla="+- 0 295 290"/>
                  <a:gd name="T9" fmla="*/ T8 w 936"/>
                  <a:gd name="T10" fmla="+- 0 288 62"/>
                  <a:gd name="T11" fmla="*/ 288 h 713"/>
                  <a:gd name="T12" fmla="+- 0 307 290"/>
                  <a:gd name="T13" fmla="*/ T12 w 936"/>
                  <a:gd name="T14" fmla="+- 0 528 62"/>
                  <a:gd name="T15" fmla="*/ 528 h 713"/>
                  <a:gd name="T16" fmla="+- 0 574 290"/>
                  <a:gd name="T17" fmla="*/ T16 w 936"/>
                  <a:gd name="T18" fmla="+- 0 595 62"/>
                  <a:gd name="T19" fmla="*/ 595 h 713"/>
                  <a:gd name="T20" fmla="+- 0 814 290"/>
                  <a:gd name="T21" fmla="*/ T20 w 936"/>
                  <a:gd name="T22" fmla="+- 0 588 62"/>
                  <a:gd name="T23" fmla="*/ 588 h 713"/>
                  <a:gd name="T24" fmla="+- 0 1117 290"/>
                  <a:gd name="T25" fmla="*/ T24 w 936"/>
                  <a:gd name="T26" fmla="+- 0 588 62"/>
                  <a:gd name="T27" fmla="*/ 588 h 713"/>
                  <a:gd name="T28" fmla="+- 0 1190 290"/>
                  <a:gd name="T29" fmla="*/ T28 w 936"/>
                  <a:gd name="T30" fmla="+- 0 437 62"/>
                  <a:gd name="T31" fmla="*/ 437 h 713"/>
                  <a:gd name="T32" fmla="+- 0 1226 290"/>
                  <a:gd name="T33" fmla="*/ T32 w 936"/>
                  <a:gd name="T34" fmla="+- 0 338 62"/>
                  <a:gd name="T35" fmla="*/ 338 h 713"/>
                  <a:gd name="T36" fmla="+- 0 888 290"/>
                  <a:gd name="T37" fmla="*/ T36 w 936"/>
                  <a:gd name="T38" fmla="+- 0 151 62"/>
                  <a:gd name="T39" fmla="*/ 151 h 713"/>
                  <a:gd name="T40" fmla="+- 0 715 290"/>
                  <a:gd name="T41" fmla="*/ T40 w 936"/>
                  <a:gd name="T42" fmla="+- 0 62 62"/>
                  <a:gd name="T43" fmla="*/ 62 h 71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936" h="713">
                    <a:moveTo>
                      <a:pt x="425" y="0"/>
                    </a:moveTo>
                    <a:lnTo>
                      <a:pt x="0" y="15"/>
                    </a:lnTo>
                    <a:lnTo>
                      <a:pt x="5" y="226"/>
                    </a:lnTo>
                    <a:lnTo>
                      <a:pt x="17" y="466"/>
                    </a:lnTo>
                    <a:lnTo>
                      <a:pt x="284" y="533"/>
                    </a:lnTo>
                    <a:lnTo>
                      <a:pt x="524" y="526"/>
                    </a:lnTo>
                    <a:lnTo>
                      <a:pt x="827" y="526"/>
                    </a:lnTo>
                    <a:lnTo>
                      <a:pt x="900" y="375"/>
                    </a:lnTo>
                    <a:lnTo>
                      <a:pt x="936" y="276"/>
                    </a:lnTo>
                    <a:lnTo>
                      <a:pt x="598" y="89"/>
                    </a:lnTo>
                    <a:lnTo>
                      <a:pt x="425" y="0"/>
                    </a:lnTo>
                    <a:close/>
                  </a:path>
                </a:pathLst>
              </a:custGeom>
              <a:solidFill>
                <a:srgbClr val="5E75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26" name="Group 45"/>
            <p:cNvGrpSpPr>
              <a:grpSpLocks/>
            </p:cNvGrpSpPr>
            <p:nvPr/>
          </p:nvGrpSpPr>
          <p:grpSpPr bwMode="auto">
            <a:xfrm>
              <a:off x="518" y="113"/>
              <a:ext cx="644" cy="500"/>
              <a:chOff x="518" y="113"/>
              <a:chExt cx="644" cy="500"/>
            </a:xfrm>
          </p:grpSpPr>
          <p:sp>
            <p:nvSpPr>
              <p:cNvPr id="167" name="Freeform 47"/>
              <p:cNvSpPr>
                <a:spLocks/>
              </p:cNvSpPr>
              <p:nvPr/>
            </p:nvSpPr>
            <p:spPr bwMode="auto">
              <a:xfrm>
                <a:off x="518" y="113"/>
                <a:ext cx="644" cy="500"/>
              </a:xfrm>
              <a:custGeom>
                <a:avLst/>
                <a:gdLst>
                  <a:gd name="T0" fmla="+- 0 1148 518"/>
                  <a:gd name="T1" fmla="*/ T0 w 644"/>
                  <a:gd name="T2" fmla="+- 0 394 113"/>
                  <a:gd name="T3" fmla="*/ 394 h 500"/>
                  <a:gd name="T4" fmla="+- 0 888 518"/>
                  <a:gd name="T5" fmla="*/ T4 w 644"/>
                  <a:gd name="T6" fmla="+- 0 394 113"/>
                  <a:gd name="T7" fmla="*/ 394 h 500"/>
                  <a:gd name="T8" fmla="+- 0 977 518"/>
                  <a:gd name="T9" fmla="*/ T8 w 644"/>
                  <a:gd name="T10" fmla="+- 0 504 113"/>
                  <a:gd name="T11" fmla="*/ 504 h 500"/>
                  <a:gd name="T12" fmla="+- 0 1037 518"/>
                  <a:gd name="T13" fmla="*/ T12 w 644"/>
                  <a:gd name="T14" fmla="+- 0 612 113"/>
                  <a:gd name="T15" fmla="*/ 612 h 500"/>
                  <a:gd name="T16" fmla="+- 0 1130 518"/>
                  <a:gd name="T17" fmla="*/ T16 w 644"/>
                  <a:gd name="T18" fmla="+- 0 446 113"/>
                  <a:gd name="T19" fmla="*/ 446 h 500"/>
                  <a:gd name="T20" fmla="+- 0 1148 518"/>
                  <a:gd name="T21" fmla="*/ T20 w 644"/>
                  <a:gd name="T22" fmla="+- 0 394 113"/>
                  <a:gd name="T23" fmla="*/ 394 h 5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644" h="500">
                    <a:moveTo>
                      <a:pt x="630" y="281"/>
                    </a:moveTo>
                    <a:lnTo>
                      <a:pt x="370" y="281"/>
                    </a:lnTo>
                    <a:lnTo>
                      <a:pt x="459" y="391"/>
                    </a:lnTo>
                    <a:lnTo>
                      <a:pt x="519" y="499"/>
                    </a:lnTo>
                    <a:lnTo>
                      <a:pt x="612" y="333"/>
                    </a:lnTo>
                    <a:lnTo>
                      <a:pt x="630" y="281"/>
                    </a:lnTo>
                    <a:close/>
                  </a:path>
                </a:pathLst>
              </a:custGeom>
              <a:solidFill>
                <a:srgbClr val="6D8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8" name="Freeform 46"/>
              <p:cNvSpPr>
                <a:spLocks/>
              </p:cNvSpPr>
              <p:nvPr/>
            </p:nvSpPr>
            <p:spPr bwMode="auto">
              <a:xfrm>
                <a:off x="518" y="113"/>
                <a:ext cx="644" cy="500"/>
              </a:xfrm>
              <a:custGeom>
                <a:avLst/>
                <a:gdLst>
                  <a:gd name="T0" fmla="+- 0 689 518"/>
                  <a:gd name="T1" fmla="*/ T0 w 644"/>
                  <a:gd name="T2" fmla="+- 0 113 113"/>
                  <a:gd name="T3" fmla="*/ 113 h 500"/>
                  <a:gd name="T4" fmla="+- 0 518 518"/>
                  <a:gd name="T5" fmla="*/ T4 w 644"/>
                  <a:gd name="T6" fmla="+- 0 120 113"/>
                  <a:gd name="T7" fmla="*/ 120 h 500"/>
                  <a:gd name="T8" fmla="+- 0 602 518"/>
                  <a:gd name="T9" fmla="*/ T8 w 644"/>
                  <a:gd name="T10" fmla="+- 0 166 113"/>
                  <a:gd name="T11" fmla="*/ 166 h 500"/>
                  <a:gd name="T12" fmla="+- 0 737 518"/>
                  <a:gd name="T13" fmla="*/ T12 w 644"/>
                  <a:gd name="T14" fmla="+- 0 300 113"/>
                  <a:gd name="T15" fmla="*/ 300 h 500"/>
                  <a:gd name="T16" fmla="+- 0 756 518"/>
                  <a:gd name="T17" fmla="*/ T16 w 644"/>
                  <a:gd name="T18" fmla="+- 0 413 113"/>
                  <a:gd name="T19" fmla="*/ 413 h 500"/>
                  <a:gd name="T20" fmla="+- 0 888 518"/>
                  <a:gd name="T21" fmla="*/ T20 w 644"/>
                  <a:gd name="T22" fmla="+- 0 394 113"/>
                  <a:gd name="T23" fmla="*/ 394 h 500"/>
                  <a:gd name="T24" fmla="+- 0 1148 518"/>
                  <a:gd name="T25" fmla="*/ T24 w 644"/>
                  <a:gd name="T26" fmla="+- 0 394 113"/>
                  <a:gd name="T27" fmla="*/ 394 h 500"/>
                  <a:gd name="T28" fmla="+- 0 1162 518"/>
                  <a:gd name="T29" fmla="*/ T28 w 644"/>
                  <a:gd name="T30" fmla="+- 0 353 113"/>
                  <a:gd name="T31" fmla="*/ 353 h 500"/>
                  <a:gd name="T32" fmla="+- 0 907 518"/>
                  <a:gd name="T33" fmla="*/ T32 w 644"/>
                  <a:gd name="T34" fmla="+- 0 214 113"/>
                  <a:gd name="T35" fmla="*/ 214 h 500"/>
                  <a:gd name="T36" fmla="+- 0 689 518"/>
                  <a:gd name="T37" fmla="*/ T36 w 644"/>
                  <a:gd name="T38" fmla="+- 0 113 113"/>
                  <a:gd name="T39" fmla="*/ 113 h 5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</a:cxnLst>
                <a:rect l="0" t="0" r="r" b="b"/>
                <a:pathLst>
                  <a:path w="644" h="500">
                    <a:moveTo>
                      <a:pt x="171" y="0"/>
                    </a:moveTo>
                    <a:lnTo>
                      <a:pt x="0" y="7"/>
                    </a:lnTo>
                    <a:lnTo>
                      <a:pt x="84" y="53"/>
                    </a:lnTo>
                    <a:lnTo>
                      <a:pt x="219" y="187"/>
                    </a:lnTo>
                    <a:lnTo>
                      <a:pt x="238" y="300"/>
                    </a:lnTo>
                    <a:lnTo>
                      <a:pt x="370" y="281"/>
                    </a:lnTo>
                    <a:lnTo>
                      <a:pt x="630" y="281"/>
                    </a:lnTo>
                    <a:lnTo>
                      <a:pt x="644" y="240"/>
                    </a:lnTo>
                    <a:lnTo>
                      <a:pt x="389" y="101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6D82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27" name="Group 42"/>
            <p:cNvGrpSpPr>
              <a:grpSpLocks/>
            </p:cNvGrpSpPr>
            <p:nvPr/>
          </p:nvGrpSpPr>
          <p:grpSpPr bwMode="auto">
            <a:xfrm>
              <a:off x="2940" y="29"/>
              <a:ext cx="660" cy="500"/>
              <a:chOff x="2940" y="29"/>
              <a:chExt cx="660" cy="500"/>
            </a:xfrm>
          </p:grpSpPr>
          <p:sp>
            <p:nvSpPr>
              <p:cNvPr id="165" name="Freeform 44"/>
              <p:cNvSpPr>
                <a:spLocks/>
              </p:cNvSpPr>
              <p:nvPr/>
            </p:nvSpPr>
            <p:spPr bwMode="auto">
              <a:xfrm>
                <a:off x="2940" y="29"/>
                <a:ext cx="660" cy="500"/>
              </a:xfrm>
              <a:custGeom>
                <a:avLst/>
                <a:gdLst>
                  <a:gd name="T0" fmla="+- 0 3600 2940"/>
                  <a:gd name="T1" fmla="*/ T0 w 660"/>
                  <a:gd name="T2" fmla="+- 0 29 29"/>
                  <a:gd name="T3" fmla="*/ 29 h 500"/>
                  <a:gd name="T4" fmla="+- 0 3326 2940"/>
                  <a:gd name="T5" fmla="*/ T4 w 660"/>
                  <a:gd name="T6" fmla="+- 0 48 29"/>
                  <a:gd name="T7" fmla="*/ 48 h 500"/>
                  <a:gd name="T8" fmla="+- 0 3122 2940"/>
                  <a:gd name="T9" fmla="*/ T8 w 660"/>
                  <a:gd name="T10" fmla="+- 0 163 29"/>
                  <a:gd name="T11" fmla="*/ 163 h 500"/>
                  <a:gd name="T12" fmla="+- 0 3007 2940"/>
                  <a:gd name="T13" fmla="*/ T12 w 660"/>
                  <a:gd name="T14" fmla="+- 0 254 29"/>
                  <a:gd name="T15" fmla="*/ 254 h 500"/>
                  <a:gd name="T16" fmla="+- 0 2940 2940"/>
                  <a:gd name="T17" fmla="*/ T16 w 660"/>
                  <a:gd name="T18" fmla="+- 0 288 29"/>
                  <a:gd name="T19" fmla="*/ 288 h 500"/>
                  <a:gd name="T20" fmla="+- 0 3036 2940"/>
                  <a:gd name="T21" fmla="*/ T20 w 660"/>
                  <a:gd name="T22" fmla="+- 0 398 29"/>
                  <a:gd name="T23" fmla="*/ 398 h 500"/>
                  <a:gd name="T24" fmla="+- 0 3190 2940"/>
                  <a:gd name="T25" fmla="*/ T24 w 660"/>
                  <a:gd name="T26" fmla="+- 0 528 29"/>
                  <a:gd name="T27" fmla="*/ 528 h 500"/>
                  <a:gd name="T28" fmla="+- 0 3288 2940"/>
                  <a:gd name="T29" fmla="*/ T28 w 660"/>
                  <a:gd name="T30" fmla="+- 0 415 29"/>
                  <a:gd name="T31" fmla="*/ 415 h 500"/>
                  <a:gd name="T32" fmla="+- 0 3360 2940"/>
                  <a:gd name="T33" fmla="*/ T32 w 660"/>
                  <a:gd name="T34" fmla="+- 0 288 29"/>
                  <a:gd name="T35" fmla="*/ 288 h 500"/>
                  <a:gd name="T36" fmla="+- 0 3425 2940"/>
                  <a:gd name="T37" fmla="*/ T36 w 660"/>
                  <a:gd name="T38" fmla="+- 0 288 29"/>
                  <a:gd name="T39" fmla="*/ 288 h 500"/>
                  <a:gd name="T40" fmla="+- 0 3446 2940"/>
                  <a:gd name="T41" fmla="*/ T40 w 660"/>
                  <a:gd name="T42" fmla="+- 0 216 29"/>
                  <a:gd name="T43" fmla="*/ 216 h 500"/>
                  <a:gd name="T44" fmla="+- 0 3502 2940"/>
                  <a:gd name="T45" fmla="*/ T44 w 660"/>
                  <a:gd name="T46" fmla="+- 0 94 29"/>
                  <a:gd name="T47" fmla="*/ 94 h 500"/>
                  <a:gd name="T48" fmla="+- 0 3600 2940"/>
                  <a:gd name="T49" fmla="*/ T48 w 660"/>
                  <a:gd name="T50" fmla="+- 0 29 29"/>
                  <a:gd name="T51" fmla="*/ 29 h 5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</a:cxnLst>
                <a:rect l="0" t="0" r="r" b="b"/>
                <a:pathLst>
                  <a:path w="660" h="500">
                    <a:moveTo>
                      <a:pt x="660" y="0"/>
                    </a:moveTo>
                    <a:lnTo>
                      <a:pt x="386" y="19"/>
                    </a:lnTo>
                    <a:lnTo>
                      <a:pt x="182" y="134"/>
                    </a:lnTo>
                    <a:lnTo>
                      <a:pt x="67" y="225"/>
                    </a:lnTo>
                    <a:lnTo>
                      <a:pt x="0" y="259"/>
                    </a:lnTo>
                    <a:lnTo>
                      <a:pt x="96" y="369"/>
                    </a:lnTo>
                    <a:lnTo>
                      <a:pt x="250" y="499"/>
                    </a:lnTo>
                    <a:lnTo>
                      <a:pt x="348" y="386"/>
                    </a:lnTo>
                    <a:lnTo>
                      <a:pt x="420" y="259"/>
                    </a:lnTo>
                    <a:lnTo>
                      <a:pt x="485" y="259"/>
                    </a:lnTo>
                    <a:lnTo>
                      <a:pt x="506" y="187"/>
                    </a:lnTo>
                    <a:lnTo>
                      <a:pt x="562" y="65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C1D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6" name="Freeform 43"/>
              <p:cNvSpPr>
                <a:spLocks/>
              </p:cNvSpPr>
              <p:nvPr/>
            </p:nvSpPr>
            <p:spPr bwMode="auto">
              <a:xfrm>
                <a:off x="2940" y="29"/>
                <a:ext cx="660" cy="500"/>
              </a:xfrm>
              <a:custGeom>
                <a:avLst/>
                <a:gdLst>
                  <a:gd name="T0" fmla="+- 0 3425 2940"/>
                  <a:gd name="T1" fmla="*/ T0 w 660"/>
                  <a:gd name="T2" fmla="+- 0 288 29"/>
                  <a:gd name="T3" fmla="*/ 288 h 500"/>
                  <a:gd name="T4" fmla="+- 0 3360 2940"/>
                  <a:gd name="T5" fmla="*/ T4 w 660"/>
                  <a:gd name="T6" fmla="+- 0 288 29"/>
                  <a:gd name="T7" fmla="*/ 288 h 500"/>
                  <a:gd name="T8" fmla="+- 0 3415 2940"/>
                  <a:gd name="T9" fmla="*/ T8 w 660"/>
                  <a:gd name="T10" fmla="+- 0 322 29"/>
                  <a:gd name="T11" fmla="*/ 322 h 500"/>
                  <a:gd name="T12" fmla="+- 0 3425 2940"/>
                  <a:gd name="T13" fmla="*/ T12 w 660"/>
                  <a:gd name="T14" fmla="+- 0 288 29"/>
                  <a:gd name="T15" fmla="*/ 288 h 500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660" h="500">
                    <a:moveTo>
                      <a:pt x="485" y="259"/>
                    </a:moveTo>
                    <a:lnTo>
                      <a:pt x="420" y="259"/>
                    </a:lnTo>
                    <a:lnTo>
                      <a:pt x="475" y="293"/>
                    </a:lnTo>
                    <a:lnTo>
                      <a:pt x="485" y="259"/>
                    </a:lnTo>
                    <a:close/>
                  </a:path>
                </a:pathLst>
              </a:custGeom>
              <a:solidFill>
                <a:srgbClr val="C1D3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28" name="Group 34"/>
            <p:cNvGrpSpPr>
              <a:grpSpLocks/>
            </p:cNvGrpSpPr>
            <p:nvPr/>
          </p:nvGrpSpPr>
          <p:grpSpPr bwMode="auto">
            <a:xfrm>
              <a:off x="259" y="0"/>
              <a:ext cx="3569" cy="2422"/>
              <a:chOff x="259" y="0"/>
              <a:chExt cx="3569" cy="2422"/>
            </a:xfrm>
          </p:grpSpPr>
          <p:sp>
            <p:nvSpPr>
              <p:cNvPr id="158" name="Freeform 41"/>
              <p:cNvSpPr>
                <a:spLocks/>
              </p:cNvSpPr>
              <p:nvPr/>
            </p:nvSpPr>
            <p:spPr bwMode="auto">
              <a:xfrm>
                <a:off x="259" y="0"/>
                <a:ext cx="3569" cy="2422"/>
              </a:xfrm>
              <a:custGeom>
                <a:avLst/>
                <a:gdLst>
                  <a:gd name="T0" fmla="+- 0 3372 259"/>
                  <a:gd name="T1" fmla="*/ T0 w 3569"/>
                  <a:gd name="T2" fmla="*/ 2419 h 2422"/>
                  <a:gd name="T3" fmla="+- 0 3058 259"/>
                  <a:gd name="T4" fmla="*/ T3 w 3569"/>
                  <a:gd name="T5" fmla="*/ 2419 h 2422"/>
                  <a:gd name="T6" fmla="+- 0 3084 259"/>
                  <a:gd name="T7" fmla="*/ T6 w 3569"/>
                  <a:gd name="T8" fmla="*/ 2422 h 2422"/>
                  <a:gd name="T9" fmla="+- 0 3350 259"/>
                  <a:gd name="T10" fmla="*/ T9 w 3569"/>
                  <a:gd name="T11" fmla="*/ 2422 h 2422"/>
                  <a:gd name="T12" fmla="+- 0 3372 259"/>
                  <a:gd name="T13" fmla="*/ T12 w 3569"/>
                  <a:gd name="T14" fmla="*/ 2419 h 2422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3569" h="2422">
                    <a:moveTo>
                      <a:pt x="3113" y="2419"/>
                    </a:moveTo>
                    <a:lnTo>
                      <a:pt x="2799" y="2419"/>
                    </a:lnTo>
                    <a:lnTo>
                      <a:pt x="2825" y="2422"/>
                    </a:lnTo>
                    <a:lnTo>
                      <a:pt x="3091" y="2422"/>
                    </a:lnTo>
                    <a:lnTo>
                      <a:pt x="3113" y="24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9" name="Freeform 40"/>
              <p:cNvSpPr>
                <a:spLocks/>
              </p:cNvSpPr>
              <p:nvPr/>
            </p:nvSpPr>
            <p:spPr bwMode="auto">
              <a:xfrm>
                <a:off x="259" y="0"/>
                <a:ext cx="3569" cy="2422"/>
              </a:xfrm>
              <a:custGeom>
                <a:avLst/>
                <a:gdLst>
                  <a:gd name="T0" fmla="+- 0 3557 259"/>
                  <a:gd name="T1" fmla="*/ T0 w 3569"/>
                  <a:gd name="T2" fmla="*/ 2417 h 2422"/>
                  <a:gd name="T3" fmla="+- 0 2861 259"/>
                  <a:gd name="T4" fmla="*/ T3 w 3569"/>
                  <a:gd name="T5" fmla="*/ 2417 h 2422"/>
                  <a:gd name="T6" fmla="+- 0 2885 259"/>
                  <a:gd name="T7" fmla="*/ T6 w 3569"/>
                  <a:gd name="T8" fmla="*/ 2419 h 2422"/>
                  <a:gd name="T9" fmla="+- 0 3540 259"/>
                  <a:gd name="T10" fmla="*/ T9 w 3569"/>
                  <a:gd name="T11" fmla="*/ 2419 h 2422"/>
                  <a:gd name="T12" fmla="+- 0 3557 259"/>
                  <a:gd name="T13" fmla="*/ T12 w 3569"/>
                  <a:gd name="T14" fmla="*/ 2417 h 2422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3569" h="2422">
                    <a:moveTo>
                      <a:pt x="3298" y="2417"/>
                    </a:moveTo>
                    <a:lnTo>
                      <a:pt x="2602" y="2417"/>
                    </a:lnTo>
                    <a:lnTo>
                      <a:pt x="2626" y="2419"/>
                    </a:lnTo>
                    <a:lnTo>
                      <a:pt x="3281" y="2419"/>
                    </a:lnTo>
                    <a:lnTo>
                      <a:pt x="3298" y="24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0" name="Freeform 39"/>
              <p:cNvSpPr>
                <a:spLocks/>
              </p:cNvSpPr>
              <p:nvPr/>
            </p:nvSpPr>
            <p:spPr bwMode="auto">
              <a:xfrm>
                <a:off x="259" y="0"/>
                <a:ext cx="3569" cy="2422"/>
              </a:xfrm>
              <a:custGeom>
                <a:avLst/>
                <a:gdLst>
                  <a:gd name="T0" fmla="+- 0 3689 259"/>
                  <a:gd name="T1" fmla="*/ T0 w 3569"/>
                  <a:gd name="T2" fmla="*/ 0 h 2422"/>
                  <a:gd name="T3" fmla="+- 0 3432 259"/>
                  <a:gd name="T4" fmla="*/ T3 w 3569"/>
                  <a:gd name="T5" fmla="*/ 2 h 2422"/>
                  <a:gd name="T6" fmla="+- 0 3302 259"/>
                  <a:gd name="T7" fmla="*/ T6 w 3569"/>
                  <a:gd name="T8" fmla="*/ 5 h 2422"/>
                  <a:gd name="T9" fmla="+- 0 3197 259"/>
                  <a:gd name="T10" fmla="*/ T9 w 3569"/>
                  <a:gd name="T11" fmla="*/ 7 h 2422"/>
                  <a:gd name="T12" fmla="+- 0 3007 259"/>
                  <a:gd name="T13" fmla="*/ T12 w 3569"/>
                  <a:gd name="T14" fmla="*/ 10 h 2422"/>
                  <a:gd name="T15" fmla="+- 0 2762 259"/>
                  <a:gd name="T16" fmla="*/ T15 w 3569"/>
                  <a:gd name="T17" fmla="*/ 12 h 2422"/>
                  <a:gd name="T18" fmla="+- 0 2592 259"/>
                  <a:gd name="T19" fmla="*/ T18 w 3569"/>
                  <a:gd name="T20" fmla="*/ 14 h 2422"/>
                  <a:gd name="T21" fmla="+- 0 2335 259"/>
                  <a:gd name="T22" fmla="*/ T21 w 3569"/>
                  <a:gd name="T23" fmla="*/ 19 h 2422"/>
                  <a:gd name="T24" fmla="+- 0 2165 259"/>
                  <a:gd name="T25" fmla="*/ T24 w 3569"/>
                  <a:gd name="T26" fmla="*/ 22 h 2422"/>
                  <a:gd name="T27" fmla="+- 0 2078 259"/>
                  <a:gd name="T28" fmla="*/ T27 w 3569"/>
                  <a:gd name="T29" fmla="*/ 24 h 2422"/>
                  <a:gd name="T30" fmla="+- 0 1913 259"/>
                  <a:gd name="T31" fmla="*/ T30 w 3569"/>
                  <a:gd name="T32" fmla="*/ 26 h 2422"/>
                  <a:gd name="T33" fmla="+- 0 1675 259"/>
                  <a:gd name="T34" fmla="*/ T33 w 3569"/>
                  <a:gd name="T35" fmla="*/ 29 h 2422"/>
                  <a:gd name="T36" fmla="+- 0 1522 259"/>
                  <a:gd name="T37" fmla="*/ T36 w 3569"/>
                  <a:gd name="T38" fmla="*/ 31 h 2422"/>
                  <a:gd name="T39" fmla="+- 0 1301 259"/>
                  <a:gd name="T40" fmla="*/ T39 w 3569"/>
                  <a:gd name="T41" fmla="*/ 34 h 2422"/>
                  <a:gd name="T42" fmla="+- 0 967 259"/>
                  <a:gd name="T43" fmla="*/ T42 w 3569"/>
                  <a:gd name="T44" fmla="*/ 36 h 2422"/>
                  <a:gd name="T45" fmla="+- 0 734 259"/>
                  <a:gd name="T46" fmla="*/ T45 w 3569"/>
                  <a:gd name="T47" fmla="*/ 38 h 2422"/>
                  <a:gd name="T48" fmla="+- 0 3768 259"/>
                  <a:gd name="T49" fmla="*/ T48 w 3569"/>
                  <a:gd name="T50" fmla="*/ 41 h 2422"/>
                  <a:gd name="T51" fmla="+- 0 3770 259"/>
                  <a:gd name="T52" fmla="*/ T51 w 3569"/>
                  <a:gd name="T53" fmla="*/ 72 h 2422"/>
                  <a:gd name="T54" fmla="+- 0 3773 259"/>
                  <a:gd name="T55" fmla="*/ T54 w 3569"/>
                  <a:gd name="T56" fmla="*/ 166 h 2422"/>
                  <a:gd name="T57" fmla="+- 0 3775 259"/>
                  <a:gd name="T58" fmla="*/ T57 w 3569"/>
                  <a:gd name="T59" fmla="*/ 350 h 2422"/>
                  <a:gd name="T60" fmla="+- 0 3778 259"/>
                  <a:gd name="T61" fmla="*/ T60 w 3569"/>
                  <a:gd name="T62" fmla="*/ 437 h 2422"/>
                  <a:gd name="T63" fmla="+- 0 3780 259"/>
                  <a:gd name="T64" fmla="*/ T63 w 3569"/>
                  <a:gd name="T65" fmla="*/ 1104 h 2422"/>
                  <a:gd name="T66" fmla="+- 0 3778 259"/>
                  <a:gd name="T67" fmla="*/ T66 w 3569"/>
                  <a:gd name="T68" fmla="*/ 1430 h 2422"/>
                  <a:gd name="T69" fmla="+- 0 3775 259"/>
                  <a:gd name="T70" fmla="*/ T69 w 3569"/>
                  <a:gd name="T71" fmla="*/ 1574 h 2422"/>
                  <a:gd name="T72" fmla="+- 0 3773 259"/>
                  <a:gd name="T73" fmla="*/ T72 w 3569"/>
                  <a:gd name="T74" fmla="*/ 1817 h 2422"/>
                  <a:gd name="T75" fmla="+- 0 3770 259"/>
                  <a:gd name="T76" fmla="*/ T75 w 3569"/>
                  <a:gd name="T77" fmla="*/ 1920 h 2422"/>
                  <a:gd name="T78" fmla="+- 0 3768 259"/>
                  <a:gd name="T79" fmla="*/ T78 w 3569"/>
                  <a:gd name="T80" fmla="*/ 1968 h 2422"/>
                  <a:gd name="T81" fmla="+- 0 3766 259"/>
                  <a:gd name="T82" fmla="*/ T81 w 3569"/>
                  <a:gd name="T83" fmla="*/ 2011 h 2422"/>
                  <a:gd name="T84" fmla="+- 0 3763 259"/>
                  <a:gd name="T85" fmla="*/ T84 w 3569"/>
                  <a:gd name="T86" fmla="*/ 2158 h 2422"/>
                  <a:gd name="T87" fmla="+- 0 3761 259"/>
                  <a:gd name="T88" fmla="*/ T87 w 3569"/>
                  <a:gd name="T89" fmla="*/ 2242 h 2422"/>
                  <a:gd name="T90" fmla="+- 0 3758 259"/>
                  <a:gd name="T91" fmla="*/ T90 w 3569"/>
                  <a:gd name="T92" fmla="*/ 2263 h 2422"/>
                  <a:gd name="T93" fmla="+- 0 3756 259"/>
                  <a:gd name="T94" fmla="*/ T93 w 3569"/>
                  <a:gd name="T95" fmla="*/ 2333 h 2422"/>
                  <a:gd name="T96" fmla="+- 0 3754 259"/>
                  <a:gd name="T97" fmla="*/ T96 w 3569"/>
                  <a:gd name="T98" fmla="*/ 2369 h 2422"/>
                  <a:gd name="T99" fmla="+- 0 3221 259"/>
                  <a:gd name="T100" fmla="*/ T99 w 3569"/>
                  <a:gd name="T101" fmla="*/ 2371 h 2422"/>
                  <a:gd name="T102" fmla="+- 0 3084 259"/>
                  <a:gd name="T103" fmla="*/ T102 w 3569"/>
                  <a:gd name="T104" fmla="*/ 2374 h 2422"/>
                  <a:gd name="T105" fmla="+- 0 2974 259"/>
                  <a:gd name="T106" fmla="*/ T105 w 3569"/>
                  <a:gd name="T107" fmla="*/ 2376 h 2422"/>
                  <a:gd name="T108" fmla="+- 0 2870 259"/>
                  <a:gd name="T109" fmla="*/ T108 w 3569"/>
                  <a:gd name="T110" fmla="*/ 2378 h 2422"/>
                  <a:gd name="T111" fmla="+- 0 2863 259"/>
                  <a:gd name="T112" fmla="*/ T111 w 3569"/>
                  <a:gd name="T113" fmla="*/ 2381 h 2422"/>
                  <a:gd name="T114" fmla="+- 0 2842 259"/>
                  <a:gd name="T115" fmla="*/ T114 w 3569"/>
                  <a:gd name="T116" fmla="*/ 2388 h 2422"/>
                  <a:gd name="T117" fmla="+- 0 2801 259"/>
                  <a:gd name="T118" fmla="*/ T117 w 3569"/>
                  <a:gd name="T119" fmla="*/ 2400 h 2422"/>
                  <a:gd name="T120" fmla="+- 0 2784 259"/>
                  <a:gd name="T121" fmla="*/ T120 w 3569"/>
                  <a:gd name="T122" fmla="*/ 2405 h 2422"/>
                  <a:gd name="T123" fmla="+- 0 2774 259"/>
                  <a:gd name="T124" fmla="*/ T123 w 3569"/>
                  <a:gd name="T125" fmla="*/ 2412 h 2422"/>
                  <a:gd name="T126" fmla="+- 0 2784 259"/>
                  <a:gd name="T127" fmla="*/ T126 w 3569"/>
                  <a:gd name="T128" fmla="*/ 2417 h 2422"/>
                  <a:gd name="T129" fmla="+- 0 3672 259"/>
                  <a:gd name="T130" fmla="*/ T129 w 3569"/>
                  <a:gd name="T131" fmla="*/ 2414 h 2422"/>
                  <a:gd name="T132" fmla="+- 0 3696 259"/>
                  <a:gd name="T133" fmla="*/ T132 w 3569"/>
                  <a:gd name="T134" fmla="*/ 2412 h 2422"/>
                  <a:gd name="T135" fmla="+- 0 3816 259"/>
                  <a:gd name="T136" fmla="*/ T135 w 3569"/>
                  <a:gd name="T137" fmla="*/ 2146 h 2422"/>
                  <a:gd name="T138" fmla="+- 0 3818 259"/>
                  <a:gd name="T139" fmla="*/ T138 w 3569"/>
                  <a:gd name="T140" fmla="*/ 2062 h 2422"/>
                  <a:gd name="T141" fmla="+- 0 3821 259"/>
                  <a:gd name="T142" fmla="*/ T141 w 3569"/>
                  <a:gd name="T143" fmla="*/ 1973 h 2422"/>
                  <a:gd name="T144" fmla="+- 0 3823 259"/>
                  <a:gd name="T145" fmla="*/ T144 w 3569"/>
                  <a:gd name="T146" fmla="*/ 1874 h 2422"/>
                  <a:gd name="T147" fmla="+- 0 3826 259"/>
                  <a:gd name="T148" fmla="*/ T147 w 3569"/>
                  <a:gd name="T149" fmla="*/ 1582 h 2422"/>
                  <a:gd name="T150" fmla="+- 0 3828 259"/>
                  <a:gd name="T151" fmla="*/ T150 w 3569"/>
                  <a:gd name="T152" fmla="*/ 1234 h 2422"/>
                  <a:gd name="T153" fmla="+- 0 3826 259"/>
                  <a:gd name="T154" fmla="*/ T153 w 3569"/>
                  <a:gd name="T155" fmla="*/ 0 h 2422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  <a:cxn ang="0">
                    <a:pos x="T133" y="T134"/>
                  </a:cxn>
                  <a:cxn ang="0">
                    <a:pos x="T136" y="T137"/>
                  </a:cxn>
                  <a:cxn ang="0">
                    <a:pos x="T139" y="T140"/>
                  </a:cxn>
                  <a:cxn ang="0">
                    <a:pos x="T142" y="T143"/>
                  </a:cxn>
                  <a:cxn ang="0">
                    <a:pos x="T145" y="T146"/>
                  </a:cxn>
                  <a:cxn ang="0">
                    <a:pos x="T148" y="T149"/>
                  </a:cxn>
                  <a:cxn ang="0">
                    <a:pos x="T151" y="T152"/>
                  </a:cxn>
                  <a:cxn ang="0">
                    <a:pos x="T154" y="T155"/>
                  </a:cxn>
                </a:cxnLst>
                <a:rect l="0" t="0" r="r" b="b"/>
                <a:pathLst>
                  <a:path w="3569" h="2422">
                    <a:moveTo>
                      <a:pt x="3567" y="0"/>
                    </a:moveTo>
                    <a:lnTo>
                      <a:pt x="3430" y="0"/>
                    </a:lnTo>
                    <a:lnTo>
                      <a:pt x="3408" y="2"/>
                    </a:lnTo>
                    <a:lnTo>
                      <a:pt x="3173" y="2"/>
                    </a:lnTo>
                    <a:lnTo>
                      <a:pt x="3144" y="5"/>
                    </a:lnTo>
                    <a:lnTo>
                      <a:pt x="3043" y="5"/>
                    </a:lnTo>
                    <a:lnTo>
                      <a:pt x="3010" y="7"/>
                    </a:lnTo>
                    <a:lnTo>
                      <a:pt x="2938" y="7"/>
                    </a:lnTo>
                    <a:lnTo>
                      <a:pt x="2902" y="10"/>
                    </a:lnTo>
                    <a:lnTo>
                      <a:pt x="2748" y="10"/>
                    </a:lnTo>
                    <a:lnTo>
                      <a:pt x="2710" y="12"/>
                    </a:lnTo>
                    <a:lnTo>
                      <a:pt x="2503" y="12"/>
                    </a:lnTo>
                    <a:lnTo>
                      <a:pt x="2460" y="14"/>
                    </a:lnTo>
                    <a:lnTo>
                      <a:pt x="2333" y="14"/>
                    </a:lnTo>
                    <a:lnTo>
                      <a:pt x="2247" y="19"/>
                    </a:lnTo>
                    <a:lnTo>
                      <a:pt x="2076" y="19"/>
                    </a:lnTo>
                    <a:lnTo>
                      <a:pt x="2033" y="22"/>
                    </a:lnTo>
                    <a:lnTo>
                      <a:pt x="1906" y="22"/>
                    </a:lnTo>
                    <a:lnTo>
                      <a:pt x="1863" y="24"/>
                    </a:lnTo>
                    <a:lnTo>
                      <a:pt x="1819" y="24"/>
                    </a:lnTo>
                    <a:lnTo>
                      <a:pt x="1779" y="26"/>
                    </a:lnTo>
                    <a:lnTo>
                      <a:pt x="1654" y="26"/>
                    </a:lnTo>
                    <a:lnTo>
                      <a:pt x="1613" y="29"/>
                    </a:lnTo>
                    <a:lnTo>
                      <a:pt x="1416" y="29"/>
                    </a:lnTo>
                    <a:lnTo>
                      <a:pt x="1378" y="31"/>
                    </a:lnTo>
                    <a:lnTo>
                      <a:pt x="1263" y="31"/>
                    </a:lnTo>
                    <a:lnTo>
                      <a:pt x="1224" y="34"/>
                    </a:lnTo>
                    <a:lnTo>
                      <a:pt x="1042" y="34"/>
                    </a:lnTo>
                    <a:lnTo>
                      <a:pt x="1008" y="36"/>
                    </a:lnTo>
                    <a:lnTo>
                      <a:pt x="708" y="36"/>
                    </a:lnTo>
                    <a:lnTo>
                      <a:pt x="679" y="38"/>
                    </a:lnTo>
                    <a:lnTo>
                      <a:pt x="475" y="38"/>
                    </a:lnTo>
                    <a:lnTo>
                      <a:pt x="451" y="41"/>
                    </a:lnTo>
                    <a:lnTo>
                      <a:pt x="3509" y="41"/>
                    </a:lnTo>
                    <a:lnTo>
                      <a:pt x="3509" y="62"/>
                    </a:lnTo>
                    <a:lnTo>
                      <a:pt x="3511" y="72"/>
                    </a:lnTo>
                    <a:lnTo>
                      <a:pt x="3511" y="154"/>
                    </a:lnTo>
                    <a:lnTo>
                      <a:pt x="3514" y="166"/>
                    </a:lnTo>
                    <a:lnTo>
                      <a:pt x="3514" y="331"/>
                    </a:lnTo>
                    <a:lnTo>
                      <a:pt x="3516" y="350"/>
                    </a:lnTo>
                    <a:lnTo>
                      <a:pt x="3516" y="413"/>
                    </a:lnTo>
                    <a:lnTo>
                      <a:pt x="3519" y="437"/>
                    </a:lnTo>
                    <a:lnTo>
                      <a:pt x="3519" y="1061"/>
                    </a:lnTo>
                    <a:lnTo>
                      <a:pt x="3521" y="1104"/>
                    </a:lnTo>
                    <a:lnTo>
                      <a:pt x="3519" y="1147"/>
                    </a:lnTo>
                    <a:lnTo>
                      <a:pt x="3519" y="1430"/>
                    </a:lnTo>
                    <a:lnTo>
                      <a:pt x="3516" y="1466"/>
                    </a:lnTo>
                    <a:lnTo>
                      <a:pt x="3516" y="1574"/>
                    </a:lnTo>
                    <a:lnTo>
                      <a:pt x="3514" y="1603"/>
                    </a:lnTo>
                    <a:lnTo>
                      <a:pt x="3514" y="1817"/>
                    </a:lnTo>
                    <a:lnTo>
                      <a:pt x="3511" y="1841"/>
                    </a:lnTo>
                    <a:lnTo>
                      <a:pt x="3511" y="1920"/>
                    </a:lnTo>
                    <a:lnTo>
                      <a:pt x="3509" y="1944"/>
                    </a:lnTo>
                    <a:lnTo>
                      <a:pt x="3509" y="1968"/>
                    </a:lnTo>
                    <a:lnTo>
                      <a:pt x="3507" y="1990"/>
                    </a:lnTo>
                    <a:lnTo>
                      <a:pt x="3507" y="2011"/>
                    </a:lnTo>
                    <a:lnTo>
                      <a:pt x="3504" y="2033"/>
                    </a:lnTo>
                    <a:lnTo>
                      <a:pt x="3504" y="2158"/>
                    </a:lnTo>
                    <a:lnTo>
                      <a:pt x="3502" y="2174"/>
                    </a:lnTo>
                    <a:lnTo>
                      <a:pt x="3502" y="2242"/>
                    </a:lnTo>
                    <a:lnTo>
                      <a:pt x="3499" y="2254"/>
                    </a:lnTo>
                    <a:lnTo>
                      <a:pt x="3499" y="2263"/>
                    </a:lnTo>
                    <a:lnTo>
                      <a:pt x="3497" y="2275"/>
                    </a:lnTo>
                    <a:lnTo>
                      <a:pt x="3497" y="2333"/>
                    </a:lnTo>
                    <a:lnTo>
                      <a:pt x="3495" y="2338"/>
                    </a:lnTo>
                    <a:lnTo>
                      <a:pt x="3495" y="2369"/>
                    </a:lnTo>
                    <a:lnTo>
                      <a:pt x="2979" y="2369"/>
                    </a:lnTo>
                    <a:lnTo>
                      <a:pt x="2962" y="2371"/>
                    </a:lnTo>
                    <a:lnTo>
                      <a:pt x="2842" y="2371"/>
                    </a:lnTo>
                    <a:lnTo>
                      <a:pt x="2825" y="2374"/>
                    </a:lnTo>
                    <a:lnTo>
                      <a:pt x="2727" y="2374"/>
                    </a:lnTo>
                    <a:lnTo>
                      <a:pt x="2715" y="2376"/>
                    </a:lnTo>
                    <a:lnTo>
                      <a:pt x="2614" y="2376"/>
                    </a:lnTo>
                    <a:lnTo>
                      <a:pt x="2611" y="2378"/>
                    </a:lnTo>
                    <a:lnTo>
                      <a:pt x="2609" y="2378"/>
                    </a:lnTo>
                    <a:lnTo>
                      <a:pt x="2604" y="2381"/>
                    </a:lnTo>
                    <a:lnTo>
                      <a:pt x="2597" y="2381"/>
                    </a:lnTo>
                    <a:lnTo>
                      <a:pt x="2583" y="2388"/>
                    </a:lnTo>
                    <a:lnTo>
                      <a:pt x="2554" y="2395"/>
                    </a:lnTo>
                    <a:lnTo>
                      <a:pt x="2542" y="2400"/>
                    </a:lnTo>
                    <a:lnTo>
                      <a:pt x="2532" y="2402"/>
                    </a:lnTo>
                    <a:lnTo>
                      <a:pt x="2525" y="2405"/>
                    </a:lnTo>
                    <a:lnTo>
                      <a:pt x="2520" y="2410"/>
                    </a:lnTo>
                    <a:lnTo>
                      <a:pt x="2515" y="2412"/>
                    </a:lnTo>
                    <a:lnTo>
                      <a:pt x="2518" y="2414"/>
                    </a:lnTo>
                    <a:lnTo>
                      <a:pt x="2525" y="2417"/>
                    </a:lnTo>
                    <a:lnTo>
                      <a:pt x="3401" y="2417"/>
                    </a:lnTo>
                    <a:lnTo>
                      <a:pt x="3413" y="2414"/>
                    </a:lnTo>
                    <a:lnTo>
                      <a:pt x="3425" y="2414"/>
                    </a:lnTo>
                    <a:lnTo>
                      <a:pt x="3437" y="2412"/>
                    </a:lnTo>
                    <a:lnTo>
                      <a:pt x="3557" y="2412"/>
                    </a:lnTo>
                    <a:lnTo>
                      <a:pt x="3557" y="2146"/>
                    </a:lnTo>
                    <a:lnTo>
                      <a:pt x="3559" y="2126"/>
                    </a:lnTo>
                    <a:lnTo>
                      <a:pt x="3559" y="2062"/>
                    </a:lnTo>
                    <a:lnTo>
                      <a:pt x="3562" y="2040"/>
                    </a:lnTo>
                    <a:lnTo>
                      <a:pt x="3562" y="1973"/>
                    </a:lnTo>
                    <a:lnTo>
                      <a:pt x="3564" y="1949"/>
                    </a:lnTo>
                    <a:lnTo>
                      <a:pt x="3564" y="1874"/>
                    </a:lnTo>
                    <a:lnTo>
                      <a:pt x="3567" y="1850"/>
                    </a:lnTo>
                    <a:lnTo>
                      <a:pt x="3567" y="1582"/>
                    </a:lnTo>
                    <a:lnTo>
                      <a:pt x="3569" y="1560"/>
                    </a:lnTo>
                    <a:lnTo>
                      <a:pt x="3569" y="1234"/>
                    </a:lnTo>
                    <a:lnTo>
                      <a:pt x="3567" y="1217"/>
                    </a:lnTo>
                    <a:lnTo>
                      <a:pt x="35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1" name="Freeform 38"/>
              <p:cNvSpPr>
                <a:spLocks/>
              </p:cNvSpPr>
              <p:nvPr/>
            </p:nvSpPr>
            <p:spPr bwMode="auto">
              <a:xfrm>
                <a:off x="259" y="0"/>
                <a:ext cx="3569" cy="2422"/>
              </a:xfrm>
              <a:custGeom>
                <a:avLst/>
                <a:gdLst>
                  <a:gd name="T0" fmla="+- 0 3715 259"/>
                  <a:gd name="T1" fmla="*/ T0 w 3569"/>
                  <a:gd name="T2" fmla="*/ 2366 h 2422"/>
                  <a:gd name="T3" fmla="+- 0 3384 259"/>
                  <a:gd name="T4" fmla="*/ T3 w 3569"/>
                  <a:gd name="T5" fmla="*/ 2366 h 2422"/>
                  <a:gd name="T6" fmla="+- 0 3367 259"/>
                  <a:gd name="T7" fmla="*/ T6 w 3569"/>
                  <a:gd name="T8" fmla="*/ 2369 h 2422"/>
                  <a:gd name="T9" fmla="+- 0 3730 259"/>
                  <a:gd name="T10" fmla="*/ T9 w 3569"/>
                  <a:gd name="T11" fmla="*/ 2369 h 2422"/>
                  <a:gd name="T12" fmla="+- 0 3715 259"/>
                  <a:gd name="T13" fmla="*/ T12 w 3569"/>
                  <a:gd name="T14" fmla="*/ 2366 h 2422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3569" h="2422">
                    <a:moveTo>
                      <a:pt x="3456" y="2366"/>
                    </a:moveTo>
                    <a:lnTo>
                      <a:pt x="3125" y="2366"/>
                    </a:lnTo>
                    <a:lnTo>
                      <a:pt x="3108" y="2369"/>
                    </a:lnTo>
                    <a:lnTo>
                      <a:pt x="3471" y="2369"/>
                    </a:lnTo>
                    <a:lnTo>
                      <a:pt x="3456" y="23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2" name="Freeform 37"/>
              <p:cNvSpPr>
                <a:spLocks/>
              </p:cNvSpPr>
              <p:nvPr/>
            </p:nvSpPr>
            <p:spPr bwMode="auto">
              <a:xfrm>
                <a:off x="259" y="0"/>
                <a:ext cx="3569" cy="2422"/>
              </a:xfrm>
              <a:custGeom>
                <a:avLst/>
                <a:gdLst>
                  <a:gd name="T0" fmla="+- 0 259 259"/>
                  <a:gd name="T1" fmla="*/ T0 w 3569"/>
                  <a:gd name="T2" fmla="*/ 41 h 2422"/>
                  <a:gd name="T3" fmla="+- 0 262 259"/>
                  <a:gd name="T4" fmla="*/ T3 w 3569"/>
                  <a:gd name="T5" fmla="*/ 134 h 2422"/>
                  <a:gd name="T6" fmla="+- 0 264 259"/>
                  <a:gd name="T7" fmla="*/ T6 w 3569"/>
                  <a:gd name="T8" fmla="*/ 182 h 2422"/>
                  <a:gd name="T9" fmla="+- 0 266 259"/>
                  <a:gd name="T10" fmla="*/ T9 w 3569"/>
                  <a:gd name="T11" fmla="*/ 300 h 2422"/>
                  <a:gd name="T12" fmla="+- 0 269 259"/>
                  <a:gd name="T13" fmla="*/ T12 w 3569"/>
                  <a:gd name="T14" fmla="*/ 334 h 2422"/>
                  <a:gd name="T15" fmla="+- 0 271 259"/>
                  <a:gd name="T16" fmla="*/ T15 w 3569"/>
                  <a:gd name="T17" fmla="*/ 370 h 2422"/>
                  <a:gd name="T18" fmla="+- 0 274 259"/>
                  <a:gd name="T19" fmla="*/ T18 w 3569"/>
                  <a:gd name="T20" fmla="*/ 442 h 2422"/>
                  <a:gd name="T21" fmla="+- 0 276 259"/>
                  <a:gd name="T22" fmla="*/ T21 w 3569"/>
                  <a:gd name="T23" fmla="*/ 636 h 2422"/>
                  <a:gd name="T24" fmla="+- 0 278 259"/>
                  <a:gd name="T25" fmla="*/ T24 w 3569"/>
                  <a:gd name="T26" fmla="*/ 835 h 2422"/>
                  <a:gd name="T27" fmla="+- 0 281 259"/>
                  <a:gd name="T28" fmla="*/ T27 w 3569"/>
                  <a:gd name="T29" fmla="*/ 989 h 2422"/>
                  <a:gd name="T30" fmla="+- 0 278 259"/>
                  <a:gd name="T31" fmla="*/ T30 w 3569"/>
                  <a:gd name="T32" fmla="*/ 1058 h 2422"/>
                  <a:gd name="T33" fmla="+- 0 276 259"/>
                  <a:gd name="T34" fmla="*/ T33 w 3569"/>
                  <a:gd name="T35" fmla="*/ 1404 h 2422"/>
                  <a:gd name="T36" fmla="+- 0 278 259"/>
                  <a:gd name="T37" fmla="*/ T36 w 3569"/>
                  <a:gd name="T38" fmla="*/ 1452 h 2422"/>
                  <a:gd name="T39" fmla="+- 0 281 259"/>
                  <a:gd name="T40" fmla="*/ T39 w 3569"/>
                  <a:gd name="T41" fmla="*/ 1630 h 2422"/>
                  <a:gd name="T42" fmla="+- 0 283 259"/>
                  <a:gd name="T43" fmla="*/ T42 w 3569"/>
                  <a:gd name="T44" fmla="*/ 1651 h 2422"/>
                  <a:gd name="T45" fmla="+- 0 341 259"/>
                  <a:gd name="T46" fmla="*/ T45 w 3569"/>
                  <a:gd name="T47" fmla="*/ 1586 h 2422"/>
                  <a:gd name="T48" fmla="+- 0 338 259"/>
                  <a:gd name="T49" fmla="*/ T48 w 3569"/>
                  <a:gd name="T50" fmla="*/ 1510 h 2422"/>
                  <a:gd name="T51" fmla="+- 0 336 259"/>
                  <a:gd name="T52" fmla="*/ T51 w 3569"/>
                  <a:gd name="T53" fmla="*/ 1303 h 2422"/>
                  <a:gd name="T54" fmla="+- 0 334 259"/>
                  <a:gd name="T55" fmla="*/ T54 w 3569"/>
                  <a:gd name="T56" fmla="*/ 1140 h 2422"/>
                  <a:gd name="T57" fmla="+- 0 331 259"/>
                  <a:gd name="T58" fmla="*/ T57 w 3569"/>
                  <a:gd name="T59" fmla="*/ 1037 h 2422"/>
                  <a:gd name="T60" fmla="+- 0 329 259"/>
                  <a:gd name="T61" fmla="*/ T60 w 3569"/>
                  <a:gd name="T62" fmla="*/ 893 h 2422"/>
                  <a:gd name="T63" fmla="+- 0 326 259"/>
                  <a:gd name="T64" fmla="*/ T63 w 3569"/>
                  <a:gd name="T65" fmla="*/ 821 h 2422"/>
                  <a:gd name="T66" fmla="+- 0 324 259"/>
                  <a:gd name="T67" fmla="*/ T66 w 3569"/>
                  <a:gd name="T68" fmla="*/ 710 h 2422"/>
                  <a:gd name="T69" fmla="+- 0 322 259"/>
                  <a:gd name="T70" fmla="*/ T69 w 3569"/>
                  <a:gd name="T71" fmla="*/ 602 h 2422"/>
                  <a:gd name="T72" fmla="+- 0 319 259"/>
                  <a:gd name="T73" fmla="*/ T72 w 3569"/>
                  <a:gd name="T74" fmla="*/ 91 h 2422"/>
                  <a:gd name="T75" fmla="+- 0 382 259"/>
                  <a:gd name="T76" fmla="*/ T75 w 3569"/>
                  <a:gd name="T77" fmla="*/ 89 h 2422"/>
                  <a:gd name="T78" fmla="+- 0 439 259"/>
                  <a:gd name="T79" fmla="*/ T78 w 3569"/>
                  <a:gd name="T80" fmla="*/ 86 h 2422"/>
                  <a:gd name="T81" fmla="+- 0 535 259"/>
                  <a:gd name="T82" fmla="*/ T81 w 3569"/>
                  <a:gd name="T83" fmla="*/ 84 h 2422"/>
                  <a:gd name="T84" fmla="+- 0 631 259"/>
                  <a:gd name="T85" fmla="*/ T84 w 3569"/>
                  <a:gd name="T86" fmla="*/ 82 h 2422"/>
                  <a:gd name="T87" fmla="+- 0 682 259"/>
                  <a:gd name="T88" fmla="*/ T87 w 3569"/>
                  <a:gd name="T89" fmla="*/ 79 h 2422"/>
                  <a:gd name="T90" fmla="+- 0 794 259"/>
                  <a:gd name="T91" fmla="*/ T90 w 3569"/>
                  <a:gd name="T92" fmla="*/ 77 h 2422"/>
                  <a:gd name="T93" fmla="+- 0 914 259"/>
                  <a:gd name="T94" fmla="*/ T93 w 3569"/>
                  <a:gd name="T95" fmla="*/ 74 h 2422"/>
                  <a:gd name="T96" fmla="+- 0 1044 259"/>
                  <a:gd name="T97" fmla="*/ T96 w 3569"/>
                  <a:gd name="T98" fmla="*/ 72 h 2422"/>
                  <a:gd name="T99" fmla="+- 0 1183 259"/>
                  <a:gd name="T100" fmla="*/ T99 w 3569"/>
                  <a:gd name="T101" fmla="*/ 70 h 2422"/>
                  <a:gd name="T102" fmla="+- 0 1289 259"/>
                  <a:gd name="T103" fmla="*/ T102 w 3569"/>
                  <a:gd name="T104" fmla="*/ 67 h 2422"/>
                  <a:gd name="T105" fmla="+- 0 2844 259"/>
                  <a:gd name="T106" fmla="*/ T105 w 3569"/>
                  <a:gd name="T107" fmla="*/ 65 h 2422"/>
                  <a:gd name="T108" fmla="+- 0 2986 259"/>
                  <a:gd name="T109" fmla="*/ T108 w 3569"/>
                  <a:gd name="T110" fmla="*/ 62 h 2422"/>
                  <a:gd name="T111" fmla="+- 0 3122 259"/>
                  <a:gd name="T112" fmla="*/ T111 w 3569"/>
                  <a:gd name="T113" fmla="*/ 60 h 2422"/>
                  <a:gd name="T114" fmla="+- 0 3218 259"/>
                  <a:gd name="T115" fmla="*/ T114 w 3569"/>
                  <a:gd name="T116" fmla="*/ 58 h 2422"/>
                  <a:gd name="T117" fmla="+- 0 3307 259"/>
                  <a:gd name="T118" fmla="*/ T117 w 3569"/>
                  <a:gd name="T119" fmla="*/ 55 h 2422"/>
                  <a:gd name="T120" fmla="+- 0 3446 259"/>
                  <a:gd name="T121" fmla="*/ T120 w 3569"/>
                  <a:gd name="T122" fmla="*/ 50 h 2422"/>
                  <a:gd name="T123" fmla="+- 0 3540 259"/>
                  <a:gd name="T124" fmla="*/ T123 w 3569"/>
                  <a:gd name="T125" fmla="*/ 48 h 2422"/>
                  <a:gd name="T126" fmla="+- 0 3605 259"/>
                  <a:gd name="T127" fmla="*/ T126 w 3569"/>
                  <a:gd name="T128" fmla="*/ 46 h 2422"/>
                  <a:gd name="T129" fmla="+- 0 3672 259"/>
                  <a:gd name="T130" fmla="*/ T129 w 3569"/>
                  <a:gd name="T131" fmla="*/ 43 h 2422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  <a:cxn ang="0">
                    <a:pos x="T22" y="T23"/>
                  </a:cxn>
                  <a:cxn ang="0">
                    <a:pos x="T25" y="T26"/>
                  </a:cxn>
                  <a:cxn ang="0">
                    <a:pos x="T28" y="T29"/>
                  </a:cxn>
                  <a:cxn ang="0">
                    <a:pos x="T31" y="T32"/>
                  </a:cxn>
                  <a:cxn ang="0">
                    <a:pos x="T34" y="T35"/>
                  </a:cxn>
                  <a:cxn ang="0">
                    <a:pos x="T37" y="T38"/>
                  </a:cxn>
                  <a:cxn ang="0">
                    <a:pos x="T40" y="T41"/>
                  </a:cxn>
                  <a:cxn ang="0">
                    <a:pos x="T43" y="T44"/>
                  </a:cxn>
                  <a:cxn ang="0">
                    <a:pos x="T46" y="T47"/>
                  </a:cxn>
                  <a:cxn ang="0">
                    <a:pos x="T49" y="T50"/>
                  </a:cxn>
                  <a:cxn ang="0">
                    <a:pos x="T52" y="T53"/>
                  </a:cxn>
                  <a:cxn ang="0">
                    <a:pos x="T55" y="T56"/>
                  </a:cxn>
                  <a:cxn ang="0">
                    <a:pos x="T58" y="T59"/>
                  </a:cxn>
                  <a:cxn ang="0">
                    <a:pos x="T61" y="T62"/>
                  </a:cxn>
                  <a:cxn ang="0">
                    <a:pos x="T64" y="T65"/>
                  </a:cxn>
                  <a:cxn ang="0">
                    <a:pos x="T67" y="T68"/>
                  </a:cxn>
                  <a:cxn ang="0">
                    <a:pos x="T70" y="T71"/>
                  </a:cxn>
                  <a:cxn ang="0">
                    <a:pos x="T73" y="T74"/>
                  </a:cxn>
                  <a:cxn ang="0">
                    <a:pos x="T76" y="T77"/>
                  </a:cxn>
                  <a:cxn ang="0">
                    <a:pos x="T79" y="T80"/>
                  </a:cxn>
                  <a:cxn ang="0">
                    <a:pos x="T82" y="T83"/>
                  </a:cxn>
                  <a:cxn ang="0">
                    <a:pos x="T85" y="T86"/>
                  </a:cxn>
                  <a:cxn ang="0">
                    <a:pos x="T88" y="T89"/>
                  </a:cxn>
                  <a:cxn ang="0">
                    <a:pos x="T91" y="T92"/>
                  </a:cxn>
                  <a:cxn ang="0">
                    <a:pos x="T94" y="T95"/>
                  </a:cxn>
                  <a:cxn ang="0">
                    <a:pos x="T97" y="T98"/>
                  </a:cxn>
                  <a:cxn ang="0">
                    <a:pos x="T100" y="T101"/>
                  </a:cxn>
                  <a:cxn ang="0">
                    <a:pos x="T103" y="T104"/>
                  </a:cxn>
                  <a:cxn ang="0">
                    <a:pos x="T106" y="T107"/>
                  </a:cxn>
                  <a:cxn ang="0">
                    <a:pos x="T109" y="T110"/>
                  </a:cxn>
                  <a:cxn ang="0">
                    <a:pos x="T112" y="T113"/>
                  </a:cxn>
                  <a:cxn ang="0">
                    <a:pos x="T115" y="T116"/>
                  </a:cxn>
                  <a:cxn ang="0">
                    <a:pos x="T118" y="T119"/>
                  </a:cxn>
                  <a:cxn ang="0">
                    <a:pos x="T121" y="T122"/>
                  </a:cxn>
                  <a:cxn ang="0">
                    <a:pos x="T124" y="T125"/>
                  </a:cxn>
                  <a:cxn ang="0">
                    <a:pos x="T127" y="T128"/>
                  </a:cxn>
                  <a:cxn ang="0">
                    <a:pos x="T130" y="T131"/>
                  </a:cxn>
                </a:cxnLst>
                <a:rect l="0" t="0" r="r" b="b"/>
                <a:pathLst>
                  <a:path w="3569" h="2422">
                    <a:moveTo>
                      <a:pt x="3425" y="41"/>
                    </a:moveTo>
                    <a:lnTo>
                      <a:pt x="0" y="41"/>
                    </a:lnTo>
                    <a:lnTo>
                      <a:pt x="0" y="122"/>
                    </a:lnTo>
                    <a:lnTo>
                      <a:pt x="3" y="134"/>
                    </a:lnTo>
                    <a:lnTo>
                      <a:pt x="3" y="168"/>
                    </a:lnTo>
                    <a:lnTo>
                      <a:pt x="5" y="182"/>
                    </a:lnTo>
                    <a:lnTo>
                      <a:pt x="5" y="283"/>
                    </a:lnTo>
                    <a:lnTo>
                      <a:pt x="7" y="300"/>
                    </a:lnTo>
                    <a:lnTo>
                      <a:pt x="7" y="317"/>
                    </a:lnTo>
                    <a:lnTo>
                      <a:pt x="10" y="334"/>
                    </a:lnTo>
                    <a:lnTo>
                      <a:pt x="10" y="350"/>
                    </a:lnTo>
                    <a:lnTo>
                      <a:pt x="12" y="370"/>
                    </a:lnTo>
                    <a:lnTo>
                      <a:pt x="12" y="422"/>
                    </a:lnTo>
                    <a:lnTo>
                      <a:pt x="15" y="442"/>
                    </a:lnTo>
                    <a:lnTo>
                      <a:pt x="15" y="617"/>
                    </a:lnTo>
                    <a:lnTo>
                      <a:pt x="17" y="636"/>
                    </a:lnTo>
                    <a:lnTo>
                      <a:pt x="17" y="816"/>
                    </a:lnTo>
                    <a:lnTo>
                      <a:pt x="19" y="835"/>
                    </a:lnTo>
                    <a:lnTo>
                      <a:pt x="19" y="970"/>
                    </a:lnTo>
                    <a:lnTo>
                      <a:pt x="22" y="989"/>
                    </a:lnTo>
                    <a:lnTo>
                      <a:pt x="19" y="1006"/>
                    </a:lnTo>
                    <a:lnTo>
                      <a:pt x="19" y="1058"/>
                    </a:lnTo>
                    <a:lnTo>
                      <a:pt x="17" y="1075"/>
                    </a:lnTo>
                    <a:lnTo>
                      <a:pt x="17" y="1404"/>
                    </a:lnTo>
                    <a:lnTo>
                      <a:pt x="19" y="1418"/>
                    </a:lnTo>
                    <a:lnTo>
                      <a:pt x="19" y="1452"/>
                    </a:lnTo>
                    <a:lnTo>
                      <a:pt x="22" y="1466"/>
                    </a:lnTo>
                    <a:lnTo>
                      <a:pt x="22" y="1630"/>
                    </a:lnTo>
                    <a:lnTo>
                      <a:pt x="24" y="1637"/>
                    </a:lnTo>
                    <a:lnTo>
                      <a:pt x="24" y="1651"/>
                    </a:lnTo>
                    <a:lnTo>
                      <a:pt x="82" y="1646"/>
                    </a:lnTo>
                    <a:lnTo>
                      <a:pt x="82" y="1586"/>
                    </a:lnTo>
                    <a:lnTo>
                      <a:pt x="79" y="1574"/>
                    </a:lnTo>
                    <a:lnTo>
                      <a:pt x="79" y="1510"/>
                    </a:lnTo>
                    <a:lnTo>
                      <a:pt x="77" y="1500"/>
                    </a:lnTo>
                    <a:lnTo>
                      <a:pt x="77" y="1303"/>
                    </a:lnTo>
                    <a:lnTo>
                      <a:pt x="75" y="1286"/>
                    </a:lnTo>
                    <a:lnTo>
                      <a:pt x="75" y="1140"/>
                    </a:lnTo>
                    <a:lnTo>
                      <a:pt x="72" y="1123"/>
                    </a:lnTo>
                    <a:lnTo>
                      <a:pt x="72" y="1037"/>
                    </a:lnTo>
                    <a:lnTo>
                      <a:pt x="70" y="1020"/>
                    </a:lnTo>
                    <a:lnTo>
                      <a:pt x="70" y="893"/>
                    </a:lnTo>
                    <a:lnTo>
                      <a:pt x="67" y="874"/>
                    </a:lnTo>
                    <a:lnTo>
                      <a:pt x="67" y="821"/>
                    </a:lnTo>
                    <a:lnTo>
                      <a:pt x="65" y="802"/>
                    </a:lnTo>
                    <a:lnTo>
                      <a:pt x="65" y="710"/>
                    </a:lnTo>
                    <a:lnTo>
                      <a:pt x="63" y="694"/>
                    </a:lnTo>
                    <a:lnTo>
                      <a:pt x="63" y="602"/>
                    </a:lnTo>
                    <a:lnTo>
                      <a:pt x="60" y="586"/>
                    </a:lnTo>
                    <a:lnTo>
                      <a:pt x="60" y="91"/>
                    </a:lnTo>
                    <a:lnTo>
                      <a:pt x="108" y="91"/>
                    </a:lnTo>
                    <a:lnTo>
                      <a:pt x="123" y="89"/>
                    </a:lnTo>
                    <a:lnTo>
                      <a:pt x="163" y="89"/>
                    </a:lnTo>
                    <a:lnTo>
                      <a:pt x="180" y="86"/>
                    </a:lnTo>
                    <a:lnTo>
                      <a:pt x="257" y="86"/>
                    </a:lnTo>
                    <a:lnTo>
                      <a:pt x="276" y="84"/>
                    </a:lnTo>
                    <a:lnTo>
                      <a:pt x="346" y="84"/>
                    </a:lnTo>
                    <a:lnTo>
                      <a:pt x="372" y="82"/>
                    </a:lnTo>
                    <a:lnTo>
                      <a:pt x="396" y="82"/>
                    </a:lnTo>
                    <a:lnTo>
                      <a:pt x="423" y="79"/>
                    </a:lnTo>
                    <a:lnTo>
                      <a:pt x="507" y="79"/>
                    </a:lnTo>
                    <a:lnTo>
                      <a:pt x="535" y="77"/>
                    </a:lnTo>
                    <a:lnTo>
                      <a:pt x="627" y="77"/>
                    </a:lnTo>
                    <a:lnTo>
                      <a:pt x="655" y="74"/>
                    </a:lnTo>
                    <a:lnTo>
                      <a:pt x="689" y="72"/>
                    </a:lnTo>
                    <a:lnTo>
                      <a:pt x="785" y="72"/>
                    </a:lnTo>
                    <a:lnTo>
                      <a:pt x="821" y="70"/>
                    </a:lnTo>
                    <a:lnTo>
                      <a:pt x="924" y="70"/>
                    </a:lnTo>
                    <a:lnTo>
                      <a:pt x="958" y="67"/>
                    </a:lnTo>
                    <a:lnTo>
                      <a:pt x="1030" y="67"/>
                    </a:lnTo>
                    <a:lnTo>
                      <a:pt x="1068" y="65"/>
                    </a:lnTo>
                    <a:lnTo>
                      <a:pt x="2585" y="65"/>
                    </a:lnTo>
                    <a:lnTo>
                      <a:pt x="2623" y="62"/>
                    </a:lnTo>
                    <a:lnTo>
                      <a:pt x="2727" y="62"/>
                    </a:lnTo>
                    <a:lnTo>
                      <a:pt x="2760" y="60"/>
                    </a:lnTo>
                    <a:lnTo>
                      <a:pt x="2863" y="60"/>
                    </a:lnTo>
                    <a:lnTo>
                      <a:pt x="2895" y="58"/>
                    </a:lnTo>
                    <a:lnTo>
                      <a:pt x="2959" y="58"/>
                    </a:lnTo>
                    <a:lnTo>
                      <a:pt x="2988" y="55"/>
                    </a:lnTo>
                    <a:lnTo>
                      <a:pt x="3048" y="55"/>
                    </a:lnTo>
                    <a:lnTo>
                      <a:pt x="3106" y="50"/>
                    </a:lnTo>
                    <a:lnTo>
                      <a:pt x="3187" y="50"/>
                    </a:lnTo>
                    <a:lnTo>
                      <a:pt x="3211" y="48"/>
                    </a:lnTo>
                    <a:lnTo>
                      <a:pt x="3281" y="48"/>
                    </a:lnTo>
                    <a:lnTo>
                      <a:pt x="3303" y="46"/>
                    </a:lnTo>
                    <a:lnTo>
                      <a:pt x="3346" y="46"/>
                    </a:lnTo>
                    <a:lnTo>
                      <a:pt x="3363" y="43"/>
                    </a:lnTo>
                    <a:lnTo>
                      <a:pt x="3413" y="43"/>
                    </a:lnTo>
                    <a:lnTo>
                      <a:pt x="3425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3" name="Freeform 36"/>
              <p:cNvSpPr>
                <a:spLocks/>
              </p:cNvSpPr>
              <p:nvPr/>
            </p:nvSpPr>
            <p:spPr bwMode="auto">
              <a:xfrm>
                <a:off x="259" y="0"/>
                <a:ext cx="3569" cy="2422"/>
              </a:xfrm>
              <a:custGeom>
                <a:avLst/>
                <a:gdLst>
                  <a:gd name="T0" fmla="+- 0 2662 259"/>
                  <a:gd name="T1" fmla="*/ T0 w 3569"/>
                  <a:gd name="T2" fmla="*/ 67 h 2422"/>
                  <a:gd name="T3" fmla="+- 0 2136 259"/>
                  <a:gd name="T4" fmla="*/ T3 w 3569"/>
                  <a:gd name="T5" fmla="*/ 67 h 2422"/>
                  <a:gd name="T6" fmla="+- 0 2174 259"/>
                  <a:gd name="T7" fmla="*/ T6 w 3569"/>
                  <a:gd name="T8" fmla="*/ 70 h 2422"/>
                  <a:gd name="T9" fmla="+- 0 2626 259"/>
                  <a:gd name="T10" fmla="*/ T9 w 3569"/>
                  <a:gd name="T11" fmla="*/ 70 h 2422"/>
                  <a:gd name="T12" fmla="+- 0 2662 259"/>
                  <a:gd name="T13" fmla="*/ T12 w 3569"/>
                  <a:gd name="T14" fmla="*/ 67 h 2422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3569" h="2422">
                    <a:moveTo>
                      <a:pt x="2403" y="67"/>
                    </a:moveTo>
                    <a:lnTo>
                      <a:pt x="1877" y="67"/>
                    </a:lnTo>
                    <a:lnTo>
                      <a:pt x="1915" y="70"/>
                    </a:lnTo>
                    <a:lnTo>
                      <a:pt x="2367" y="70"/>
                    </a:lnTo>
                    <a:lnTo>
                      <a:pt x="2403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4" name="Freeform 35"/>
              <p:cNvSpPr>
                <a:spLocks/>
              </p:cNvSpPr>
              <p:nvPr/>
            </p:nvSpPr>
            <p:spPr bwMode="auto">
              <a:xfrm>
                <a:off x="259" y="0"/>
                <a:ext cx="3569" cy="2422"/>
              </a:xfrm>
              <a:custGeom>
                <a:avLst/>
                <a:gdLst>
                  <a:gd name="T0" fmla="+- 0 2734 259"/>
                  <a:gd name="T1" fmla="*/ T0 w 3569"/>
                  <a:gd name="T2" fmla="*/ 65 h 2422"/>
                  <a:gd name="T3" fmla="+- 0 1956 259"/>
                  <a:gd name="T4" fmla="*/ T3 w 3569"/>
                  <a:gd name="T5" fmla="*/ 65 h 2422"/>
                  <a:gd name="T6" fmla="+- 0 1994 259"/>
                  <a:gd name="T7" fmla="*/ T6 w 3569"/>
                  <a:gd name="T8" fmla="*/ 67 h 2422"/>
                  <a:gd name="T9" fmla="+- 0 2700 259"/>
                  <a:gd name="T10" fmla="*/ T9 w 3569"/>
                  <a:gd name="T11" fmla="*/ 67 h 2422"/>
                  <a:gd name="T12" fmla="+- 0 2734 259"/>
                  <a:gd name="T13" fmla="*/ T12 w 3569"/>
                  <a:gd name="T14" fmla="*/ 65 h 2422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3569" h="2422">
                    <a:moveTo>
                      <a:pt x="2475" y="65"/>
                    </a:moveTo>
                    <a:lnTo>
                      <a:pt x="1697" y="65"/>
                    </a:lnTo>
                    <a:lnTo>
                      <a:pt x="1735" y="67"/>
                    </a:lnTo>
                    <a:lnTo>
                      <a:pt x="2441" y="67"/>
                    </a:lnTo>
                    <a:lnTo>
                      <a:pt x="2475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29" name="Group 31"/>
            <p:cNvGrpSpPr>
              <a:grpSpLocks/>
            </p:cNvGrpSpPr>
            <p:nvPr/>
          </p:nvGrpSpPr>
          <p:grpSpPr bwMode="auto">
            <a:xfrm>
              <a:off x="1975" y="1990"/>
              <a:ext cx="807" cy="267"/>
              <a:chOff x="1975" y="1990"/>
              <a:chExt cx="807" cy="267"/>
            </a:xfrm>
          </p:grpSpPr>
          <p:sp>
            <p:nvSpPr>
              <p:cNvPr id="156" name="Freeform 33"/>
              <p:cNvSpPr>
                <a:spLocks/>
              </p:cNvSpPr>
              <p:nvPr/>
            </p:nvSpPr>
            <p:spPr bwMode="auto">
              <a:xfrm>
                <a:off x="1975" y="1990"/>
                <a:ext cx="807" cy="267"/>
              </a:xfrm>
              <a:custGeom>
                <a:avLst/>
                <a:gdLst>
                  <a:gd name="T0" fmla="+- 0 2158 1975"/>
                  <a:gd name="T1" fmla="*/ T0 w 807"/>
                  <a:gd name="T2" fmla="+- 0 2018 1990"/>
                  <a:gd name="T3" fmla="*/ 2018 h 267"/>
                  <a:gd name="T4" fmla="+- 0 2100 1975"/>
                  <a:gd name="T5" fmla="*/ T4 w 807"/>
                  <a:gd name="T6" fmla="+- 0 2038 1990"/>
                  <a:gd name="T7" fmla="*/ 2038 h 267"/>
                  <a:gd name="T8" fmla="+- 0 2035 1975"/>
                  <a:gd name="T9" fmla="*/ T8 w 807"/>
                  <a:gd name="T10" fmla="+- 0 2050 1990"/>
                  <a:gd name="T11" fmla="*/ 2050 h 267"/>
                  <a:gd name="T12" fmla="+- 0 1975 1975"/>
                  <a:gd name="T13" fmla="*/ T12 w 807"/>
                  <a:gd name="T14" fmla="+- 0 2052 1990"/>
                  <a:gd name="T15" fmla="*/ 2052 h 267"/>
                  <a:gd name="T16" fmla="+- 0 2119 1975"/>
                  <a:gd name="T17" fmla="*/ T16 w 807"/>
                  <a:gd name="T18" fmla="+- 0 2131 1990"/>
                  <a:gd name="T19" fmla="*/ 2131 h 267"/>
                  <a:gd name="T20" fmla="+- 0 2330 1975"/>
                  <a:gd name="T21" fmla="*/ T20 w 807"/>
                  <a:gd name="T22" fmla="+- 0 2256 1990"/>
                  <a:gd name="T23" fmla="*/ 2256 h 267"/>
                  <a:gd name="T24" fmla="+- 0 2472 1975"/>
                  <a:gd name="T25" fmla="*/ T24 w 807"/>
                  <a:gd name="T26" fmla="+- 0 2179 1990"/>
                  <a:gd name="T27" fmla="*/ 2179 h 267"/>
                  <a:gd name="T28" fmla="+- 0 2570 1975"/>
                  <a:gd name="T29" fmla="*/ T28 w 807"/>
                  <a:gd name="T30" fmla="+- 0 2122 1990"/>
                  <a:gd name="T31" fmla="*/ 2122 h 267"/>
                  <a:gd name="T32" fmla="+- 0 2321 1975"/>
                  <a:gd name="T33" fmla="*/ T32 w 807"/>
                  <a:gd name="T34" fmla="+- 0 2122 1990"/>
                  <a:gd name="T35" fmla="*/ 2122 h 267"/>
                  <a:gd name="T36" fmla="+- 0 2280 1975"/>
                  <a:gd name="T37" fmla="*/ T36 w 807"/>
                  <a:gd name="T38" fmla="+- 0 2083 1990"/>
                  <a:gd name="T39" fmla="*/ 2083 h 267"/>
                  <a:gd name="T40" fmla="+- 0 2230 1975"/>
                  <a:gd name="T41" fmla="*/ T40 w 807"/>
                  <a:gd name="T42" fmla="+- 0 2050 1990"/>
                  <a:gd name="T43" fmla="*/ 2050 h 267"/>
                  <a:gd name="T44" fmla="+- 0 2158 1975"/>
                  <a:gd name="T45" fmla="*/ T44 w 807"/>
                  <a:gd name="T46" fmla="+- 0 2018 1990"/>
                  <a:gd name="T47" fmla="*/ 2018 h 2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807" h="267">
                    <a:moveTo>
                      <a:pt x="183" y="28"/>
                    </a:moveTo>
                    <a:lnTo>
                      <a:pt x="125" y="48"/>
                    </a:lnTo>
                    <a:lnTo>
                      <a:pt x="60" y="60"/>
                    </a:lnTo>
                    <a:lnTo>
                      <a:pt x="0" y="62"/>
                    </a:lnTo>
                    <a:lnTo>
                      <a:pt x="144" y="141"/>
                    </a:lnTo>
                    <a:lnTo>
                      <a:pt x="355" y="266"/>
                    </a:lnTo>
                    <a:lnTo>
                      <a:pt x="497" y="189"/>
                    </a:lnTo>
                    <a:lnTo>
                      <a:pt x="595" y="132"/>
                    </a:lnTo>
                    <a:lnTo>
                      <a:pt x="346" y="132"/>
                    </a:lnTo>
                    <a:lnTo>
                      <a:pt x="305" y="93"/>
                    </a:lnTo>
                    <a:lnTo>
                      <a:pt x="255" y="60"/>
                    </a:lnTo>
                    <a:lnTo>
                      <a:pt x="183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7" name="Freeform 32"/>
              <p:cNvSpPr>
                <a:spLocks/>
              </p:cNvSpPr>
              <p:nvPr/>
            </p:nvSpPr>
            <p:spPr bwMode="auto">
              <a:xfrm>
                <a:off x="1975" y="1990"/>
                <a:ext cx="807" cy="267"/>
              </a:xfrm>
              <a:custGeom>
                <a:avLst/>
                <a:gdLst>
                  <a:gd name="T0" fmla="+- 0 2782 1975"/>
                  <a:gd name="T1" fmla="*/ T0 w 807"/>
                  <a:gd name="T2" fmla="+- 0 1990 1990"/>
                  <a:gd name="T3" fmla="*/ 1990 h 267"/>
                  <a:gd name="T4" fmla="+- 0 2587 1975"/>
                  <a:gd name="T5" fmla="*/ T4 w 807"/>
                  <a:gd name="T6" fmla="+- 0 2023 1990"/>
                  <a:gd name="T7" fmla="*/ 2023 h 267"/>
                  <a:gd name="T8" fmla="+- 0 2479 1975"/>
                  <a:gd name="T9" fmla="*/ T8 w 807"/>
                  <a:gd name="T10" fmla="+- 0 2052 1990"/>
                  <a:gd name="T11" fmla="*/ 2052 h 267"/>
                  <a:gd name="T12" fmla="+- 0 2371 1975"/>
                  <a:gd name="T13" fmla="*/ T12 w 807"/>
                  <a:gd name="T14" fmla="+- 0 2095 1990"/>
                  <a:gd name="T15" fmla="*/ 2095 h 267"/>
                  <a:gd name="T16" fmla="+- 0 2321 1975"/>
                  <a:gd name="T17" fmla="*/ T16 w 807"/>
                  <a:gd name="T18" fmla="+- 0 2122 1990"/>
                  <a:gd name="T19" fmla="*/ 2122 h 267"/>
                  <a:gd name="T20" fmla="+- 0 2570 1975"/>
                  <a:gd name="T21" fmla="*/ T20 w 807"/>
                  <a:gd name="T22" fmla="+- 0 2122 1990"/>
                  <a:gd name="T23" fmla="*/ 2122 h 267"/>
                  <a:gd name="T24" fmla="+- 0 2700 1975"/>
                  <a:gd name="T25" fmla="*/ T24 w 807"/>
                  <a:gd name="T26" fmla="+- 0 2045 1990"/>
                  <a:gd name="T27" fmla="*/ 2045 h 267"/>
                  <a:gd name="T28" fmla="+- 0 2782 1975"/>
                  <a:gd name="T29" fmla="*/ T28 w 807"/>
                  <a:gd name="T30" fmla="+- 0 1990 1990"/>
                  <a:gd name="T31" fmla="*/ 1990 h 26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807" h="267">
                    <a:moveTo>
                      <a:pt x="807" y="0"/>
                    </a:moveTo>
                    <a:lnTo>
                      <a:pt x="612" y="33"/>
                    </a:lnTo>
                    <a:lnTo>
                      <a:pt x="504" y="62"/>
                    </a:lnTo>
                    <a:lnTo>
                      <a:pt x="396" y="105"/>
                    </a:lnTo>
                    <a:lnTo>
                      <a:pt x="346" y="132"/>
                    </a:lnTo>
                    <a:lnTo>
                      <a:pt x="595" y="132"/>
                    </a:lnTo>
                    <a:lnTo>
                      <a:pt x="725" y="55"/>
                    </a:lnTo>
                    <a:lnTo>
                      <a:pt x="80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30" name="Group 26"/>
            <p:cNvGrpSpPr>
              <a:grpSpLocks/>
            </p:cNvGrpSpPr>
            <p:nvPr/>
          </p:nvGrpSpPr>
          <p:grpSpPr bwMode="auto">
            <a:xfrm>
              <a:off x="2184" y="1478"/>
              <a:ext cx="824" cy="488"/>
              <a:chOff x="2184" y="1478"/>
              <a:chExt cx="824" cy="488"/>
            </a:xfrm>
          </p:grpSpPr>
          <p:sp>
            <p:nvSpPr>
              <p:cNvPr id="152" name="Freeform 30"/>
              <p:cNvSpPr>
                <a:spLocks/>
              </p:cNvSpPr>
              <p:nvPr/>
            </p:nvSpPr>
            <p:spPr bwMode="auto">
              <a:xfrm>
                <a:off x="2184" y="1478"/>
                <a:ext cx="824" cy="488"/>
              </a:xfrm>
              <a:custGeom>
                <a:avLst/>
                <a:gdLst>
                  <a:gd name="T0" fmla="+- 0 2766 2184"/>
                  <a:gd name="T1" fmla="*/ T0 w 824"/>
                  <a:gd name="T2" fmla="+- 0 1721 1478"/>
                  <a:gd name="T3" fmla="*/ 1721 h 488"/>
                  <a:gd name="T4" fmla="+- 0 2419 2184"/>
                  <a:gd name="T5" fmla="*/ T4 w 824"/>
                  <a:gd name="T6" fmla="+- 0 1721 1478"/>
                  <a:gd name="T7" fmla="*/ 1721 h 488"/>
                  <a:gd name="T8" fmla="+- 0 2462 2184"/>
                  <a:gd name="T9" fmla="*/ T8 w 824"/>
                  <a:gd name="T10" fmla="+- 0 1769 1478"/>
                  <a:gd name="T11" fmla="*/ 1769 h 488"/>
                  <a:gd name="T12" fmla="+- 0 2522 2184"/>
                  <a:gd name="T13" fmla="*/ T12 w 824"/>
                  <a:gd name="T14" fmla="+- 0 1826 1478"/>
                  <a:gd name="T15" fmla="*/ 1826 h 488"/>
                  <a:gd name="T16" fmla="+- 0 2573 2184"/>
                  <a:gd name="T17" fmla="*/ T16 w 824"/>
                  <a:gd name="T18" fmla="+- 0 1860 1478"/>
                  <a:gd name="T19" fmla="*/ 1860 h 488"/>
                  <a:gd name="T20" fmla="+- 0 2635 2184"/>
                  <a:gd name="T21" fmla="*/ T20 w 824"/>
                  <a:gd name="T22" fmla="+- 0 1889 1478"/>
                  <a:gd name="T23" fmla="*/ 1889 h 488"/>
                  <a:gd name="T24" fmla="+- 0 2707 2184"/>
                  <a:gd name="T25" fmla="*/ T24 w 824"/>
                  <a:gd name="T26" fmla="+- 0 1920 1478"/>
                  <a:gd name="T27" fmla="*/ 1920 h 488"/>
                  <a:gd name="T28" fmla="+- 0 2830 2184"/>
                  <a:gd name="T29" fmla="*/ T28 w 824"/>
                  <a:gd name="T30" fmla="+- 0 1966 1478"/>
                  <a:gd name="T31" fmla="*/ 1966 h 488"/>
                  <a:gd name="T32" fmla="+- 0 2911 2184"/>
                  <a:gd name="T33" fmla="*/ T32 w 824"/>
                  <a:gd name="T34" fmla="+- 0 1910 1478"/>
                  <a:gd name="T35" fmla="*/ 1910 h 488"/>
                  <a:gd name="T36" fmla="+- 0 2998 2184"/>
                  <a:gd name="T37" fmla="*/ T36 w 824"/>
                  <a:gd name="T38" fmla="+- 0 1846 1478"/>
                  <a:gd name="T39" fmla="*/ 1846 h 488"/>
                  <a:gd name="T40" fmla="+- 0 2954 2184"/>
                  <a:gd name="T41" fmla="*/ T40 w 824"/>
                  <a:gd name="T42" fmla="+- 0 1846 1478"/>
                  <a:gd name="T43" fmla="*/ 1846 h 488"/>
                  <a:gd name="T44" fmla="+- 0 2894 2184"/>
                  <a:gd name="T45" fmla="*/ T44 w 824"/>
                  <a:gd name="T46" fmla="+- 0 1836 1478"/>
                  <a:gd name="T47" fmla="*/ 1836 h 488"/>
                  <a:gd name="T48" fmla="+- 0 2861 2184"/>
                  <a:gd name="T49" fmla="*/ T48 w 824"/>
                  <a:gd name="T50" fmla="+- 0 1807 1478"/>
                  <a:gd name="T51" fmla="*/ 1807 h 488"/>
                  <a:gd name="T52" fmla="+- 0 2854 2184"/>
                  <a:gd name="T53" fmla="*/ T52 w 824"/>
                  <a:gd name="T54" fmla="+- 0 1786 1478"/>
                  <a:gd name="T55" fmla="*/ 1786 h 488"/>
                  <a:gd name="T56" fmla="+- 0 2815 2184"/>
                  <a:gd name="T57" fmla="*/ T56 w 824"/>
                  <a:gd name="T58" fmla="+- 0 1781 1478"/>
                  <a:gd name="T59" fmla="*/ 1781 h 488"/>
                  <a:gd name="T60" fmla="+- 0 2772 2184"/>
                  <a:gd name="T61" fmla="*/ T60 w 824"/>
                  <a:gd name="T62" fmla="+- 0 1747 1478"/>
                  <a:gd name="T63" fmla="*/ 1747 h 488"/>
                  <a:gd name="T64" fmla="+- 0 2766 2184"/>
                  <a:gd name="T65" fmla="*/ T64 w 824"/>
                  <a:gd name="T66" fmla="+- 0 1721 1478"/>
                  <a:gd name="T67" fmla="*/ 1721 h 4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824" h="488">
                    <a:moveTo>
                      <a:pt x="582" y="243"/>
                    </a:moveTo>
                    <a:lnTo>
                      <a:pt x="235" y="243"/>
                    </a:lnTo>
                    <a:lnTo>
                      <a:pt x="278" y="291"/>
                    </a:lnTo>
                    <a:lnTo>
                      <a:pt x="338" y="348"/>
                    </a:lnTo>
                    <a:lnTo>
                      <a:pt x="389" y="382"/>
                    </a:lnTo>
                    <a:lnTo>
                      <a:pt x="451" y="411"/>
                    </a:lnTo>
                    <a:lnTo>
                      <a:pt x="523" y="442"/>
                    </a:lnTo>
                    <a:lnTo>
                      <a:pt x="646" y="488"/>
                    </a:lnTo>
                    <a:lnTo>
                      <a:pt x="727" y="432"/>
                    </a:lnTo>
                    <a:lnTo>
                      <a:pt x="814" y="368"/>
                    </a:lnTo>
                    <a:lnTo>
                      <a:pt x="770" y="368"/>
                    </a:lnTo>
                    <a:lnTo>
                      <a:pt x="710" y="358"/>
                    </a:lnTo>
                    <a:lnTo>
                      <a:pt x="677" y="329"/>
                    </a:lnTo>
                    <a:lnTo>
                      <a:pt x="670" y="308"/>
                    </a:lnTo>
                    <a:lnTo>
                      <a:pt x="631" y="303"/>
                    </a:lnTo>
                    <a:lnTo>
                      <a:pt x="588" y="269"/>
                    </a:lnTo>
                    <a:lnTo>
                      <a:pt x="582" y="2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3" name="Freeform 29"/>
              <p:cNvSpPr>
                <a:spLocks/>
              </p:cNvSpPr>
              <p:nvPr/>
            </p:nvSpPr>
            <p:spPr bwMode="auto">
              <a:xfrm>
                <a:off x="2184" y="1478"/>
                <a:ext cx="824" cy="488"/>
              </a:xfrm>
              <a:custGeom>
                <a:avLst/>
                <a:gdLst>
                  <a:gd name="T0" fmla="+- 0 3007 2184"/>
                  <a:gd name="T1" fmla="*/ T0 w 824"/>
                  <a:gd name="T2" fmla="+- 0 1838 1478"/>
                  <a:gd name="T3" fmla="*/ 1838 h 488"/>
                  <a:gd name="T4" fmla="+- 0 2954 2184"/>
                  <a:gd name="T5" fmla="*/ T4 w 824"/>
                  <a:gd name="T6" fmla="+- 0 1846 1478"/>
                  <a:gd name="T7" fmla="*/ 1846 h 488"/>
                  <a:gd name="T8" fmla="+- 0 2998 2184"/>
                  <a:gd name="T9" fmla="*/ T8 w 824"/>
                  <a:gd name="T10" fmla="+- 0 1846 1478"/>
                  <a:gd name="T11" fmla="*/ 1846 h 488"/>
                  <a:gd name="T12" fmla="+- 0 3007 2184"/>
                  <a:gd name="T13" fmla="*/ T12 w 824"/>
                  <a:gd name="T14" fmla="+- 0 1838 1478"/>
                  <a:gd name="T15" fmla="*/ 1838 h 4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824" h="488">
                    <a:moveTo>
                      <a:pt x="823" y="360"/>
                    </a:moveTo>
                    <a:lnTo>
                      <a:pt x="770" y="368"/>
                    </a:lnTo>
                    <a:lnTo>
                      <a:pt x="814" y="368"/>
                    </a:lnTo>
                    <a:lnTo>
                      <a:pt x="823" y="36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4" name="Freeform 28"/>
              <p:cNvSpPr>
                <a:spLocks/>
              </p:cNvSpPr>
              <p:nvPr/>
            </p:nvSpPr>
            <p:spPr bwMode="auto">
              <a:xfrm>
                <a:off x="2184" y="1478"/>
                <a:ext cx="824" cy="488"/>
              </a:xfrm>
              <a:custGeom>
                <a:avLst/>
                <a:gdLst>
                  <a:gd name="T0" fmla="+- 0 2623 2184"/>
                  <a:gd name="T1" fmla="*/ T0 w 824"/>
                  <a:gd name="T2" fmla="+- 0 1478 1478"/>
                  <a:gd name="T3" fmla="*/ 1478 h 488"/>
                  <a:gd name="T4" fmla="+- 0 2323 2184"/>
                  <a:gd name="T5" fmla="*/ T4 w 824"/>
                  <a:gd name="T6" fmla="+- 0 1680 1478"/>
                  <a:gd name="T7" fmla="*/ 1680 h 488"/>
                  <a:gd name="T8" fmla="+- 0 2184 2184"/>
                  <a:gd name="T9" fmla="*/ T8 w 824"/>
                  <a:gd name="T10" fmla="+- 0 1752 1478"/>
                  <a:gd name="T11" fmla="*/ 1752 h 488"/>
                  <a:gd name="T12" fmla="+- 0 2213 2184"/>
                  <a:gd name="T13" fmla="*/ T12 w 824"/>
                  <a:gd name="T14" fmla="+- 0 1778 1478"/>
                  <a:gd name="T15" fmla="*/ 1778 h 488"/>
                  <a:gd name="T16" fmla="+- 0 2273 2184"/>
                  <a:gd name="T17" fmla="*/ T16 w 824"/>
                  <a:gd name="T18" fmla="+- 0 1778 1478"/>
                  <a:gd name="T19" fmla="*/ 1778 h 488"/>
                  <a:gd name="T20" fmla="+- 0 2342 2184"/>
                  <a:gd name="T21" fmla="*/ T20 w 824"/>
                  <a:gd name="T22" fmla="+- 0 1759 1478"/>
                  <a:gd name="T23" fmla="*/ 1759 h 488"/>
                  <a:gd name="T24" fmla="+- 0 2419 2184"/>
                  <a:gd name="T25" fmla="*/ T24 w 824"/>
                  <a:gd name="T26" fmla="+- 0 1721 1478"/>
                  <a:gd name="T27" fmla="*/ 1721 h 488"/>
                  <a:gd name="T28" fmla="+- 0 2766 2184"/>
                  <a:gd name="T29" fmla="*/ T28 w 824"/>
                  <a:gd name="T30" fmla="+- 0 1721 1478"/>
                  <a:gd name="T31" fmla="*/ 1721 h 488"/>
                  <a:gd name="T32" fmla="+- 0 2764 2184"/>
                  <a:gd name="T33" fmla="*/ T32 w 824"/>
                  <a:gd name="T34" fmla="+- 0 1714 1478"/>
                  <a:gd name="T35" fmla="*/ 1714 h 488"/>
                  <a:gd name="T36" fmla="+- 0 2695 2184"/>
                  <a:gd name="T37" fmla="*/ T36 w 824"/>
                  <a:gd name="T38" fmla="+- 0 1714 1478"/>
                  <a:gd name="T39" fmla="*/ 1714 h 488"/>
                  <a:gd name="T40" fmla="+- 0 2645 2184"/>
                  <a:gd name="T41" fmla="*/ T40 w 824"/>
                  <a:gd name="T42" fmla="+- 0 1706 1478"/>
                  <a:gd name="T43" fmla="*/ 1706 h 488"/>
                  <a:gd name="T44" fmla="+- 0 2609 2184"/>
                  <a:gd name="T45" fmla="*/ T44 w 824"/>
                  <a:gd name="T46" fmla="+- 0 1685 1478"/>
                  <a:gd name="T47" fmla="*/ 1685 h 488"/>
                  <a:gd name="T48" fmla="+- 0 2587 2184"/>
                  <a:gd name="T49" fmla="*/ T48 w 824"/>
                  <a:gd name="T50" fmla="+- 0 1639 1478"/>
                  <a:gd name="T51" fmla="*/ 1639 h 488"/>
                  <a:gd name="T52" fmla="+- 0 2587 2184"/>
                  <a:gd name="T53" fmla="*/ T52 w 824"/>
                  <a:gd name="T54" fmla="+- 0 1589 1478"/>
                  <a:gd name="T55" fmla="*/ 1589 h 488"/>
                  <a:gd name="T56" fmla="+- 0 2602 2184"/>
                  <a:gd name="T57" fmla="*/ T56 w 824"/>
                  <a:gd name="T58" fmla="+- 0 1526 1478"/>
                  <a:gd name="T59" fmla="*/ 1526 h 488"/>
                  <a:gd name="T60" fmla="+- 0 2623 2184"/>
                  <a:gd name="T61" fmla="*/ T60 w 824"/>
                  <a:gd name="T62" fmla="+- 0 1478 1478"/>
                  <a:gd name="T63" fmla="*/ 1478 h 4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</a:cxnLst>
                <a:rect l="0" t="0" r="r" b="b"/>
                <a:pathLst>
                  <a:path w="824" h="488">
                    <a:moveTo>
                      <a:pt x="439" y="0"/>
                    </a:moveTo>
                    <a:lnTo>
                      <a:pt x="139" y="202"/>
                    </a:lnTo>
                    <a:lnTo>
                      <a:pt x="0" y="274"/>
                    </a:lnTo>
                    <a:lnTo>
                      <a:pt x="29" y="300"/>
                    </a:lnTo>
                    <a:lnTo>
                      <a:pt x="89" y="300"/>
                    </a:lnTo>
                    <a:lnTo>
                      <a:pt x="158" y="281"/>
                    </a:lnTo>
                    <a:lnTo>
                      <a:pt x="235" y="243"/>
                    </a:lnTo>
                    <a:lnTo>
                      <a:pt x="582" y="243"/>
                    </a:lnTo>
                    <a:lnTo>
                      <a:pt x="580" y="236"/>
                    </a:lnTo>
                    <a:lnTo>
                      <a:pt x="511" y="236"/>
                    </a:lnTo>
                    <a:lnTo>
                      <a:pt x="461" y="228"/>
                    </a:lnTo>
                    <a:lnTo>
                      <a:pt x="425" y="207"/>
                    </a:lnTo>
                    <a:lnTo>
                      <a:pt x="403" y="161"/>
                    </a:lnTo>
                    <a:lnTo>
                      <a:pt x="403" y="111"/>
                    </a:lnTo>
                    <a:lnTo>
                      <a:pt x="418" y="48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5" name="Freeform 27"/>
              <p:cNvSpPr>
                <a:spLocks/>
              </p:cNvSpPr>
              <p:nvPr/>
            </p:nvSpPr>
            <p:spPr bwMode="auto">
              <a:xfrm>
                <a:off x="2184" y="1478"/>
                <a:ext cx="824" cy="488"/>
              </a:xfrm>
              <a:custGeom>
                <a:avLst/>
                <a:gdLst>
                  <a:gd name="T0" fmla="+- 0 2755 2184"/>
                  <a:gd name="T1" fmla="*/ T0 w 824"/>
                  <a:gd name="T2" fmla="+- 0 1531 1478"/>
                  <a:gd name="T3" fmla="*/ 1531 h 488"/>
                  <a:gd name="T4" fmla="+- 0 2736 2184"/>
                  <a:gd name="T5" fmla="*/ T4 w 824"/>
                  <a:gd name="T6" fmla="+- 0 1560 1478"/>
                  <a:gd name="T7" fmla="*/ 1560 h 488"/>
                  <a:gd name="T8" fmla="+- 0 2726 2184"/>
                  <a:gd name="T9" fmla="*/ T8 w 824"/>
                  <a:gd name="T10" fmla="+- 0 1596 1478"/>
                  <a:gd name="T11" fmla="*/ 1596 h 488"/>
                  <a:gd name="T12" fmla="+- 0 2731 2184"/>
                  <a:gd name="T13" fmla="*/ T12 w 824"/>
                  <a:gd name="T14" fmla="+- 0 1644 1478"/>
                  <a:gd name="T15" fmla="*/ 1644 h 488"/>
                  <a:gd name="T16" fmla="+- 0 2731 2184"/>
                  <a:gd name="T17" fmla="*/ T16 w 824"/>
                  <a:gd name="T18" fmla="+- 0 1675 1478"/>
                  <a:gd name="T19" fmla="*/ 1675 h 488"/>
                  <a:gd name="T20" fmla="+- 0 2746 2184"/>
                  <a:gd name="T21" fmla="*/ T20 w 824"/>
                  <a:gd name="T22" fmla="+- 0 1709 1478"/>
                  <a:gd name="T23" fmla="*/ 1709 h 488"/>
                  <a:gd name="T24" fmla="+- 0 2695 2184"/>
                  <a:gd name="T25" fmla="*/ T24 w 824"/>
                  <a:gd name="T26" fmla="+- 0 1714 1478"/>
                  <a:gd name="T27" fmla="*/ 1714 h 488"/>
                  <a:gd name="T28" fmla="+- 0 2764 2184"/>
                  <a:gd name="T29" fmla="*/ T28 w 824"/>
                  <a:gd name="T30" fmla="+- 0 1714 1478"/>
                  <a:gd name="T31" fmla="*/ 1714 h 488"/>
                  <a:gd name="T32" fmla="+- 0 2760 2184"/>
                  <a:gd name="T33" fmla="*/ T32 w 824"/>
                  <a:gd name="T34" fmla="+- 0 1697 1478"/>
                  <a:gd name="T35" fmla="*/ 1697 h 488"/>
                  <a:gd name="T36" fmla="+- 0 2755 2184"/>
                  <a:gd name="T37" fmla="*/ T36 w 824"/>
                  <a:gd name="T38" fmla="+- 0 1618 1478"/>
                  <a:gd name="T39" fmla="*/ 1618 h 488"/>
                  <a:gd name="T40" fmla="+- 0 2755 2184"/>
                  <a:gd name="T41" fmla="*/ T40 w 824"/>
                  <a:gd name="T42" fmla="+- 0 1531 1478"/>
                  <a:gd name="T43" fmla="*/ 1531 h 48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</a:cxnLst>
                <a:rect l="0" t="0" r="r" b="b"/>
                <a:pathLst>
                  <a:path w="824" h="488">
                    <a:moveTo>
                      <a:pt x="571" y="53"/>
                    </a:moveTo>
                    <a:lnTo>
                      <a:pt x="552" y="82"/>
                    </a:lnTo>
                    <a:lnTo>
                      <a:pt x="542" y="118"/>
                    </a:lnTo>
                    <a:lnTo>
                      <a:pt x="547" y="166"/>
                    </a:lnTo>
                    <a:lnTo>
                      <a:pt x="547" y="197"/>
                    </a:lnTo>
                    <a:lnTo>
                      <a:pt x="562" y="231"/>
                    </a:lnTo>
                    <a:lnTo>
                      <a:pt x="511" y="236"/>
                    </a:lnTo>
                    <a:lnTo>
                      <a:pt x="580" y="236"/>
                    </a:lnTo>
                    <a:lnTo>
                      <a:pt x="576" y="219"/>
                    </a:lnTo>
                    <a:lnTo>
                      <a:pt x="571" y="140"/>
                    </a:lnTo>
                    <a:lnTo>
                      <a:pt x="571" y="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31" name="Group 22"/>
            <p:cNvGrpSpPr>
              <a:grpSpLocks/>
            </p:cNvGrpSpPr>
            <p:nvPr/>
          </p:nvGrpSpPr>
          <p:grpSpPr bwMode="auto">
            <a:xfrm>
              <a:off x="1594" y="2280"/>
              <a:ext cx="1054" cy="372"/>
              <a:chOff x="1594" y="2280"/>
              <a:chExt cx="1054" cy="372"/>
            </a:xfrm>
          </p:grpSpPr>
          <p:sp>
            <p:nvSpPr>
              <p:cNvPr id="149" name="Freeform 25"/>
              <p:cNvSpPr>
                <a:spLocks/>
              </p:cNvSpPr>
              <p:nvPr/>
            </p:nvSpPr>
            <p:spPr bwMode="auto">
              <a:xfrm>
                <a:off x="1594" y="2280"/>
                <a:ext cx="1054" cy="372"/>
              </a:xfrm>
              <a:custGeom>
                <a:avLst/>
                <a:gdLst>
                  <a:gd name="T0" fmla="+- 0 1594 1594"/>
                  <a:gd name="T1" fmla="*/ T0 w 1054"/>
                  <a:gd name="T2" fmla="+- 0 2424 2280"/>
                  <a:gd name="T3" fmla="*/ 2424 h 372"/>
                  <a:gd name="T4" fmla="+- 0 1714 1594"/>
                  <a:gd name="T5" fmla="*/ T4 w 1054"/>
                  <a:gd name="T6" fmla="+- 0 2561 2280"/>
                  <a:gd name="T7" fmla="*/ 2561 h 372"/>
                  <a:gd name="T8" fmla="+- 0 1788 1594"/>
                  <a:gd name="T9" fmla="*/ T8 w 1054"/>
                  <a:gd name="T10" fmla="+- 0 2652 2280"/>
                  <a:gd name="T11" fmla="*/ 2652 h 372"/>
                  <a:gd name="T12" fmla="+- 0 1910 1594"/>
                  <a:gd name="T13" fmla="*/ T12 w 1054"/>
                  <a:gd name="T14" fmla="+- 0 2623 2280"/>
                  <a:gd name="T15" fmla="*/ 2623 h 372"/>
                  <a:gd name="T16" fmla="+- 0 2155 1594"/>
                  <a:gd name="T17" fmla="*/ T16 w 1054"/>
                  <a:gd name="T18" fmla="+- 0 2544 2280"/>
                  <a:gd name="T19" fmla="*/ 2544 h 372"/>
                  <a:gd name="T20" fmla="+- 0 2336 1594"/>
                  <a:gd name="T21" fmla="*/ T20 w 1054"/>
                  <a:gd name="T22" fmla="+- 0 2482 2280"/>
                  <a:gd name="T23" fmla="*/ 2482 h 372"/>
                  <a:gd name="T24" fmla="+- 0 1692 1594"/>
                  <a:gd name="T25" fmla="*/ T24 w 1054"/>
                  <a:gd name="T26" fmla="+- 0 2482 2280"/>
                  <a:gd name="T27" fmla="*/ 2482 h 372"/>
                  <a:gd name="T28" fmla="+- 0 1594 1594"/>
                  <a:gd name="T29" fmla="*/ T28 w 1054"/>
                  <a:gd name="T30" fmla="+- 0 2424 2280"/>
                  <a:gd name="T31" fmla="*/ 2424 h 3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</a:cxnLst>
                <a:rect l="0" t="0" r="r" b="b"/>
                <a:pathLst>
                  <a:path w="1054" h="372">
                    <a:moveTo>
                      <a:pt x="0" y="144"/>
                    </a:moveTo>
                    <a:lnTo>
                      <a:pt x="120" y="281"/>
                    </a:lnTo>
                    <a:lnTo>
                      <a:pt x="194" y="372"/>
                    </a:lnTo>
                    <a:lnTo>
                      <a:pt x="316" y="343"/>
                    </a:lnTo>
                    <a:lnTo>
                      <a:pt x="561" y="264"/>
                    </a:lnTo>
                    <a:lnTo>
                      <a:pt x="742" y="202"/>
                    </a:lnTo>
                    <a:lnTo>
                      <a:pt x="98" y="20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0" name="Freeform 24"/>
              <p:cNvSpPr>
                <a:spLocks/>
              </p:cNvSpPr>
              <p:nvPr/>
            </p:nvSpPr>
            <p:spPr bwMode="auto">
              <a:xfrm>
                <a:off x="1594" y="2280"/>
                <a:ext cx="1054" cy="372"/>
              </a:xfrm>
              <a:custGeom>
                <a:avLst/>
                <a:gdLst>
                  <a:gd name="T0" fmla="+- 0 2100 1594"/>
                  <a:gd name="T1" fmla="*/ T0 w 1054"/>
                  <a:gd name="T2" fmla="+- 0 2326 2280"/>
                  <a:gd name="T3" fmla="*/ 2326 h 372"/>
                  <a:gd name="T4" fmla="+- 0 1848 1594"/>
                  <a:gd name="T5" fmla="*/ T4 w 1054"/>
                  <a:gd name="T6" fmla="+- 0 2414 2280"/>
                  <a:gd name="T7" fmla="*/ 2414 h 372"/>
                  <a:gd name="T8" fmla="+- 0 1692 1594"/>
                  <a:gd name="T9" fmla="*/ T8 w 1054"/>
                  <a:gd name="T10" fmla="+- 0 2482 2280"/>
                  <a:gd name="T11" fmla="*/ 2482 h 372"/>
                  <a:gd name="T12" fmla="+- 0 2336 1594"/>
                  <a:gd name="T13" fmla="*/ T12 w 1054"/>
                  <a:gd name="T14" fmla="+- 0 2482 2280"/>
                  <a:gd name="T15" fmla="*/ 2482 h 372"/>
                  <a:gd name="T16" fmla="+- 0 2413 1594"/>
                  <a:gd name="T17" fmla="*/ T16 w 1054"/>
                  <a:gd name="T18" fmla="+- 0 2455 2280"/>
                  <a:gd name="T19" fmla="*/ 2455 h 372"/>
                  <a:gd name="T20" fmla="+- 0 2340 1594"/>
                  <a:gd name="T21" fmla="*/ T20 w 1054"/>
                  <a:gd name="T22" fmla="+- 0 2455 2280"/>
                  <a:gd name="T23" fmla="*/ 2455 h 372"/>
                  <a:gd name="T24" fmla="+- 0 2100 1594"/>
                  <a:gd name="T25" fmla="*/ T24 w 1054"/>
                  <a:gd name="T26" fmla="+- 0 2326 2280"/>
                  <a:gd name="T27" fmla="*/ 2326 h 3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054" h="372">
                    <a:moveTo>
                      <a:pt x="506" y="46"/>
                    </a:moveTo>
                    <a:lnTo>
                      <a:pt x="254" y="134"/>
                    </a:lnTo>
                    <a:lnTo>
                      <a:pt x="98" y="202"/>
                    </a:lnTo>
                    <a:lnTo>
                      <a:pt x="742" y="202"/>
                    </a:lnTo>
                    <a:lnTo>
                      <a:pt x="819" y="175"/>
                    </a:lnTo>
                    <a:lnTo>
                      <a:pt x="746" y="175"/>
                    </a:lnTo>
                    <a:lnTo>
                      <a:pt x="506" y="46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51" name="Freeform 23"/>
              <p:cNvSpPr>
                <a:spLocks/>
              </p:cNvSpPr>
              <p:nvPr/>
            </p:nvSpPr>
            <p:spPr bwMode="auto">
              <a:xfrm>
                <a:off x="1594" y="2280"/>
                <a:ext cx="1054" cy="372"/>
              </a:xfrm>
              <a:custGeom>
                <a:avLst/>
                <a:gdLst>
                  <a:gd name="T0" fmla="+- 0 2570 1594"/>
                  <a:gd name="T1" fmla="*/ T0 w 1054"/>
                  <a:gd name="T2" fmla="+- 0 2280 2280"/>
                  <a:gd name="T3" fmla="*/ 2280 h 372"/>
                  <a:gd name="T4" fmla="+- 0 2479 1594"/>
                  <a:gd name="T5" fmla="*/ T4 w 1054"/>
                  <a:gd name="T6" fmla="+- 0 2354 2280"/>
                  <a:gd name="T7" fmla="*/ 2354 h 372"/>
                  <a:gd name="T8" fmla="+- 0 2340 1594"/>
                  <a:gd name="T9" fmla="*/ T8 w 1054"/>
                  <a:gd name="T10" fmla="+- 0 2455 2280"/>
                  <a:gd name="T11" fmla="*/ 2455 h 372"/>
                  <a:gd name="T12" fmla="+- 0 2413 1594"/>
                  <a:gd name="T13" fmla="*/ T12 w 1054"/>
                  <a:gd name="T14" fmla="+- 0 2455 2280"/>
                  <a:gd name="T15" fmla="*/ 2455 h 372"/>
                  <a:gd name="T16" fmla="+- 0 2434 1594"/>
                  <a:gd name="T17" fmla="*/ T16 w 1054"/>
                  <a:gd name="T18" fmla="+- 0 2448 2280"/>
                  <a:gd name="T19" fmla="*/ 2448 h 372"/>
                  <a:gd name="T20" fmla="+- 0 2647 1594"/>
                  <a:gd name="T21" fmla="*/ T20 w 1054"/>
                  <a:gd name="T22" fmla="+- 0 2371 2280"/>
                  <a:gd name="T23" fmla="*/ 2371 h 372"/>
                  <a:gd name="T24" fmla="+- 0 2635 1594"/>
                  <a:gd name="T25" fmla="*/ T24 w 1054"/>
                  <a:gd name="T26" fmla="+- 0 2335 2280"/>
                  <a:gd name="T27" fmla="*/ 2335 h 372"/>
                  <a:gd name="T28" fmla="+- 0 2580 1594"/>
                  <a:gd name="T29" fmla="*/ T28 w 1054"/>
                  <a:gd name="T30" fmla="+- 0 2304 2280"/>
                  <a:gd name="T31" fmla="*/ 2304 h 372"/>
                  <a:gd name="T32" fmla="+- 0 2570 1594"/>
                  <a:gd name="T33" fmla="*/ T32 w 1054"/>
                  <a:gd name="T34" fmla="+- 0 2280 2280"/>
                  <a:gd name="T35" fmla="*/ 2280 h 37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1054" h="372">
                    <a:moveTo>
                      <a:pt x="976" y="0"/>
                    </a:moveTo>
                    <a:lnTo>
                      <a:pt x="885" y="74"/>
                    </a:lnTo>
                    <a:lnTo>
                      <a:pt x="746" y="175"/>
                    </a:lnTo>
                    <a:lnTo>
                      <a:pt x="819" y="175"/>
                    </a:lnTo>
                    <a:lnTo>
                      <a:pt x="840" y="168"/>
                    </a:lnTo>
                    <a:lnTo>
                      <a:pt x="1053" y="91"/>
                    </a:lnTo>
                    <a:lnTo>
                      <a:pt x="1041" y="55"/>
                    </a:lnTo>
                    <a:lnTo>
                      <a:pt x="986" y="24"/>
                    </a:lnTo>
                    <a:lnTo>
                      <a:pt x="976" y="0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32" name="Group 20"/>
            <p:cNvGrpSpPr>
              <a:grpSpLocks/>
            </p:cNvGrpSpPr>
            <p:nvPr/>
          </p:nvGrpSpPr>
          <p:grpSpPr bwMode="auto">
            <a:xfrm>
              <a:off x="1476" y="2117"/>
              <a:ext cx="449" cy="332"/>
              <a:chOff x="1476" y="2117"/>
              <a:chExt cx="449" cy="332"/>
            </a:xfrm>
          </p:grpSpPr>
          <p:sp>
            <p:nvSpPr>
              <p:cNvPr id="148" name="Freeform 21"/>
              <p:cNvSpPr>
                <a:spLocks/>
              </p:cNvSpPr>
              <p:nvPr/>
            </p:nvSpPr>
            <p:spPr bwMode="auto">
              <a:xfrm>
                <a:off x="1476" y="2117"/>
                <a:ext cx="449" cy="332"/>
              </a:xfrm>
              <a:custGeom>
                <a:avLst/>
                <a:gdLst>
                  <a:gd name="T0" fmla="+- 0 1798 1476"/>
                  <a:gd name="T1" fmla="*/ T0 w 449"/>
                  <a:gd name="T2" fmla="+- 0 2117 2117"/>
                  <a:gd name="T3" fmla="*/ 2117 h 332"/>
                  <a:gd name="T4" fmla="+- 0 1673 1476"/>
                  <a:gd name="T5" fmla="*/ T4 w 449"/>
                  <a:gd name="T6" fmla="+- 0 2160 2117"/>
                  <a:gd name="T7" fmla="*/ 2160 h 332"/>
                  <a:gd name="T8" fmla="+- 0 1673 1476"/>
                  <a:gd name="T9" fmla="*/ T8 w 449"/>
                  <a:gd name="T10" fmla="+- 0 2203 2117"/>
                  <a:gd name="T11" fmla="*/ 2203 h 332"/>
                  <a:gd name="T12" fmla="+- 0 1666 1476"/>
                  <a:gd name="T13" fmla="*/ T12 w 449"/>
                  <a:gd name="T14" fmla="+- 0 2249 2117"/>
                  <a:gd name="T15" fmla="*/ 2249 h 332"/>
                  <a:gd name="T16" fmla="+- 0 1661 1476"/>
                  <a:gd name="T17" fmla="*/ T16 w 449"/>
                  <a:gd name="T18" fmla="+- 0 2268 2117"/>
                  <a:gd name="T19" fmla="*/ 2268 h 332"/>
                  <a:gd name="T20" fmla="+- 0 1476 1476"/>
                  <a:gd name="T21" fmla="*/ T20 w 449"/>
                  <a:gd name="T22" fmla="+- 0 2292 2117"/>
                  <a:gd name="T23" fmla="*/ 2292 h 332"/>
                  <a:gd name="T24" fmla="+- 0 1613 1476"/>
                  <a:gd name="T25" fmla="*/ T24 w 449"/>
                  <a:gd name="T26" fmla="+- 0 2448 2117"/>
                  <a:gd name="T27" fmla="*/ 2448 h 332"/>
                  <a:gd name="T28" fmla="+- 0 1630 1476"/>
                  <a:gd name="T29" fmla="*/ T28 w 449"/>
                  <a:gd name="T30" fmla="+- 0 2446 2117"/>
                  <a:gd name="T31" fmla="*/ 2446 h 332"/>
                  <a:gd name="T32" fmla="+- 0 1562 1476"/>
                  <a:gd name="T33" fmla="*/ T32 w 449"/>
                  <a:gd name="T34" fmla="+- 0 2357 2117"/>
                  <a:gd name="T35" fmla="*/ 2357 h 332"/>
                  <a:gd name="T36" fmla="+- 0 1702 1476"/>
                  <a:gd name="T37" fmla="*/ T36 w 449"/>
                  <a:gd name="T38" fmla="+- 0 2290 2117"/>
                  <a:gd name="T39" fmla="*/ 2290 h 332"/>
                  <a:gd name="T40" fmla="+- 0 1925 1476"/>
                  <a:gd name="T41" fmla="*/ T40 w 449"/>
                  <a:gd name="T42" fmla="+- 0 2203 2117"/>
                  <a:gd name="T43" fmla="*/ 2203 h 332"/>
                  <a:gd name="T44" fmla="+- 0 1798 1476"/>
                  <a:gd name="T45" fmla="*/ T44 w 449"/>
                  <a:gd name="T46" fmla="+- 0 2117 2117"/>
                  <a:gd name="T47" fmla="*/ 2117 h 33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0" t="0" r="r" b="b"/>
                <a:pathLst>
                  <a:path w="449" h="332">
                    <a:moveTo>
                      <a:pt x="322" y="0"/>
                    </a:moveTo>
                    <a:lnTo>
                      <a:pt x="197" y="43"/>
                    </a:lnTo>
                    <a:lnTo>
                      <a:pt x="197" y="86"/>
                    </a:lnTo>
                    <a:lnTo>
                      <a:pt x="190" y="132"/>
                    </a:lnTo>
                    <a:lnTo>
                      <a:pt x="185" y="151"/>
                    </a:lnTo>
                    <a:lnTo>
                      <a:pt x="0" y="175"/>
                    </a:lnTo>
                    <a:lnTo>
                      <a:pt x="137" y="331"/>
                    </a:lnTo>
                    <a:lnTo>
                      <a:pt x="154" y="329"/>
                    </a:lnTo>
                    <a:lnTo>
                      <a:pt x="86" y="240"/>
                    </a:lnTo>
                    <a:lnTo>
                      <a:pt x="226" y="173"/>
                    </a:lnTo>
                    <a:lnTo>
                      <a:pt x="449" y="86"/>
                    </a:lnTo>
                    <a:lnTo>
                      <a:pt x="322" y="0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33" name="Group 18"/>
            <p:cNvGrpSpPr>
              <a:grpSpLocks/>
            </p:cNvGrpSpPr>
            <p:nvPr/>
          </p:nvGrpSpPr>
          <p:grpSpPr bwMode="auto">
            <a:xfrm>
              <a:off x="1519" y="2035"/>
              <a:ext cx="94" cy="15"/>
              <a:chOff x="1519" y="2035"/>
              <a:chExt cx="94" cy="15"/>
            </a:xfrm>
          </p:grpSpPr>
          <p:sp>
            <p:nvSpPr>
              <p:cNvPr id="147" name="Freeform 19"/>
              <p:cNvSpPr>
                <a:spLocks/>
              </p:cNvSpPr>
              <p:nvPr/>
            </p:nvSpPr>
            <p:spPr bwMode="auto">
              <a:xfrm>
                <a:off x="1519" y="2035"/>
                <a:ext cx="94" cy="15"/>
              </a:xfrm>
              <a:custGeom>
                <a:avLst/>
                <a:gdLst>
                  <a:gd name="T0" fmla="+- 0 1613 1519"/>
                  <a:gd name="T1" fmla="*/ T0 w 94"/>
                  <a:gd name="T2" fmla="+- 0 2035 2035"/>
                  <a:gd name="T3" fmla="*/ 2035 h 15"/>
                  <a:gd name="T4" fmla="+- 0 1519 1519"/>
                  <a:gd name="T5" fmla="*/ T4 w 94"/>
                  <a:gd name="T6" fmla="+- 0 2035 2035"/>
                  <a:gd name="T7" fmla="*/ 2035 h 15"/>
                  <a:gd name="T8" fmla="+- 0 1548 1519"/>
                  <a:gd name="T9" fmla="*/ T8 w 94"/>
                  <a:gd name="T10" fmla="+- 0 2050 2035"/>
                  <a:gd name="T11" fmla="*/ 2050 h 15"/>
                  <a:gd name="T12" fmla="+- 0 1613 1519"/>
                  <a:gd name="T13" fmla="*/ T12 w 94"/>
                  <a:gd name="T14" fmla="+- 0 2035 2035"/>
                  <a:gd name="T15" fmla="*/ 2035 h 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94" h="15">
                    <a:moveTo>
                      <a:pt x="94" y="0"/>
                    </a:moveTo>
                    <a:lnTo>
                      <a:pt x="0" y="0"/>
                    </a:lnTo>
                    <a:lnTo>
                      <a:pt x="29" y="1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34" name="Group 16"/>
            <p:cNvGrpSpPr>
              <a:grpSpLocks/>
            </p:cNvGrpSpPr>
            <p:nvPr/>
          </p:nvGrpSpPr>
          <p:grpSpPr bwMode="auto">
            <a:xfrm>
              <a:off x="2832" y="2222"/>
              <a:ext cx="173" cy="82"/>
              <a:chOff x="2832" y="2222"/>
              <a:chExt cx="173" cy="82"/>
            </a:xfrm>
          </p:grpSpPr>
          <p:sp>
            <p:nvSpPr>
              <p:cNvPr id="146" name="Freeform 17"/>
              <p:cNvSpPr>
                <a:spLocks/>
              </p:cNvSpPr>
              <p:nvPr/>
            </p:nvSpPr>
            <p:spPr bwMode="auto">
              <a:xfrm>
                <a:off x="2832" y="2222"/>
                <a:ext cx="173" cy="82"/>
              </a:xfrm>
              <a:custGeom>
                <a:avLst/>
                <a:gdLst>
                  <a:gd name="T0" fmla="+- 0 2995 2832"/>
                  <a:gd name="T1" fmla="*/ T0 w 173"/>
                  <a:gd name="T2" fmla="+- 0 2222 2222"/>
                  <a:gd name="T3" fmla="*/ 2222 h 82"/>
                  <a:gd name="T4" fmla="+- 0 2861 2832"/>
                  <a:gd name="T5" fmla="*/ T4 w 173"/>
                  <a:gd name="T6" fmla="+- 0 2275 2222"/>
                  <a:gd name="T7" fmla="*/ 2275 h 82"/>
                  <a:gd name="T8" fmla="+- 0 2832 2832"/>
                  <a:gd name="T9" fmla="*/ T8 w 173"/>
                  <a:gd name="T10" fmla="+- 0 2297 2222"/>
                  <a:gd name="T11" fmla="*/ 2297 h 82"/>
                  <a:gd name="T12" fmla="+- 0 2832 2832"/>
                  <a:gd name="T13" fmla="*/ T12 w 173"/>
                  <a:gd name="T14" fmla="+- 0 2304 2222"/>
                  <a:gd name="T15" fmla="*/ 2304 h 82"/>
                  <a:gd name="T16" fmla="+- 0 2894 2832"/>
                  <a:gd name="T17" fmla="*/ T16 w 173"/>
                  <a:gd name="T18" fmla="+- 0 2280 2222"/>
                  <a:gd name="T19" fmla="*/ 2280 h 82"/>
                  <a:gd name="T20" fmla="+- 0 3005 2832"/>
                  <a:gd name="T21" fmla="*/ T20 w 173"/>
                  <a:gd name="T22" fmla="+- 0 2230 2222"/>
                  <a:gd name="T23" fmla="*/ 2230 h 82"/>
                  <a:gd name="T24" fmla="+- 0 2995 2832"/>
                  <a:gd name="T25" fmla="*/ T24 w 173"/>
                  <a:gd name="T26" fmla="+- 0 2222 2222"/>
                  <a:gd name="T27" fmla="*/ 2222 h 8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</a:cxnLst>
                <a:rect l="0" t="0" r="r" b="b"/>
                <a:pathLst>
                  <a:path w="173" h="82">
                    <a:moveTo>
                      <a:pt x="163" y="0"/>
                    </a:moveTo>
                    <a:lnTo>
                      <a:pt x="29" y="53"/>
                    </a:lnTo>
                    <a:lnTo>
                      <a:pt x="0" y="75"/>
                    </a:lnTo>
                    <a:lnTo>
                      <a:pt x="0" y="82"/>
                    </a:lnTo>
                    <a:lnTo>
                      <a:pt x="62" y="58"/>
                    </a:lnTo>
                    <a:lnTo>
                      <a:pt x="173" y="8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EA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35" name="Group 14"/>
            <p:cNvGrpSpPr>
              <a:grpSpLocks/>
            </p:cNvGrpSpPr>
            <p:nvPr/>
          </p:nvGrpSpPr>
          <p:grpSpPr bwMode="auto">
            <a:xfrm>
              <a:off x="1788" y="1459"/>
              <a:ext cx="543" cy="255"/>
              <a:chOff x="1788" y="1459"/>
              <a:chExt cx="543" cy="255"/>
            </a:xfrm>
          </p:grpSpPr>
          <p:sp>
            <p:nvSpPr>
              <p:cNvPr id="145" name="Freeform 15"/>
              <p:cNvSpPr>
                <a:spLocks/>
              </p:cNvSpPr>
              <p:nvPr/>
            </p:nvSpPr>
            <p:spPr bwMode="auto">
              <a:xfrm>
                <a:off x="1788" y="1459"/>
                <a:ext cx="543" cy="255"/>
              </a:xfrm>
              <a:custGeom>
                <a:avLst/>
                <a:gdLst>
                  <a:gd name="T0" fmla="+- 0 2330 1788"/>
                  <a:gd name="T1" fmla="*/ T0 w 543"/>
                  <a:gd name="T2" fmla="+- 0 1459 1459"/>
                  <a:gd name="T3" fmla="*/ 1459 h 255"/>
                  <a:gd name="T4" fmla="+- 0 2268 1788"/>
                  <a:gd name="T5" fmla="*/ T4 w 543"/>
                  <a:gd name="T6" fmla="+- 0 1462 1459"/>
                  <a:gd name="T7" fmla="*/ 1462 h 255"/>
                  <a:gd name="T8" fmla="+- 0 2203 1788"/>
                  <a:gd name="T9" fmla="*/ T8 w 543"/>
                  <a:gd name="T10" fmla="+- 0 1486 1459"/>
                  <a:gd name="T11" fmla="*/ 1486 h 255"/>
                  <a:gd name="T12" fmla="+- 0 2122 1788"/>
                  <a:gd name="T13" fmla="*/ T12 w 543"/>
                  <a:gd name="T14" fmla="+- 0 1498 1459"/>
                  <a:gd name="T15" fmla="*/ 1498 h 255"/>
                  <a:gd name="T16" fmla="+- 0 1963 1788"/>
                  <a:gd name="T17" fmla="*/ T16 w 543"/>
                  <a:gd name="T18" fmla="+- 0 1603 1459"/>
                  <a:gd name="T19" fmla="*/ 1603 h 255"/>
                  <a:gd name="T20" fmla="+- 0 1788 1788"/>
                  <a:gd name="T21" fmla="*/ T20 w 543"/>
                  <a:gd name="T22" fmla="+- 0 1697 1459"/>
                  <a:gd name="T23" fmla="*/ 1697 h 255"/>
                  <a:gd name="T24" fmla="+- 0 1937 1788"/>
                  <a:gd name="T25" fmla="*/ T24 w 543"/>
                  <a:gd name="T26" fmla="+- 0 1714 1459"/>
                  <a:gd name="T27" fmla="*/ 1714 h 255"/>
                  <a:gd name="T28" fmla="+- 0 2153 1788"/>
                  <a:gd name="T29" fmla="*/ T28 w 543"/>
                  <a:gd name="T30" fmla="+- 0 1558 1459"/>
                  <a:gd name="T31" fmla="*/ 1558 h 255"/>
                  <a:gd name="T32" fmla="+- 0 2330 1788"/>
                  <a:gd name="T33" fmla="*/ T32 w 543"/>
                  <a:gd name="T34" fmla="+- 0 1459 1459"/>
                  <a:gd name="T35" fmla="*/ 1459 h 25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</a:cxnLst>
                <a:rect l="0" t="0" r="r" b="b"/>
                <a:pathLst>
                  <a:path w="543" h="255">
                    <a:moveTo>
                      <a:pt x="542" y="0"/>
                    </a:moveTo>
                    <a:lnTo>
                      <a:pt x="480" y="3"/>
                    </a:lnTo>
                    <a:lnTo>
                      <a:pt x="415" y="27"/>
                    </a:lnTo>
                    <a:lnTo>
                      <a:pt x="334" y="39"/>
                    </a:lnTo>
                    <a:lnTo>
                      <a:pt x="175" y="144"/>
                    </a:lnTo>
                    <a:lnTo>
                      <a:pt x="0" y="238"/>
                    </a:lnTo>
                    <a:lnTo>
                      <a:pt x="149" y="255"/>
                    </a:lnTo>
                    <a:lnTo>
                      <a:pt x="365" y="99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36" name="Group 6"/>
            <p:cNvGrpSpPr>
              <a:grpSpLocks/>
            </p:cNvGrpSpPr>
            <p:nvPr/>
          </p:nvGrpSpPr>
          <p:grpSpPr bwMode="auto">
            <a:xfrm>
              <a:off x="751" y="1207"/>
              <a:ext cx="1071" cy="471"/>
              <a:chOff x="751" y="1207"/>
              <a:chExt cx="1071" cy="471"/>
            </a:xfrm>
          </p:grpSpPr>
          <p:sp>
            <p:nvSpPr>
              <p:cNvPr id="141" name="Freeform 13"/>
              <p:cNvSpPr>
                <a:spLocks/>
              </p:cNvSpPr>
              <p:nvPr/>
            </p:nvSpPr>
            <p:spPr bwMode="auto">
              <a:xfrm>
                <a:off x="751" y="1207"/>
                <a:ext cx="1071" cy="471"/>
              </a:xfrm>
              <a:custGeom>
                <a:avLst/>
                <a:gdLst>
                  <a:gd name="T0" fmla="+- 0 751 751"/>
                  <a:gd name="T1" fmla="*/ T0 w 1071"/>
                  <a:gd name="T2" fmla="+- 0 1219 1207"/>
                  <a:gd name="T3" fmla="*/ 1219 h 471"/>
                  <a:gd name="T4" fmla="+- 0 946 751"/>
                  <a:gd name="T5" fmla="*/ T4 w 1071"/>
                  <a:gd name="T6" fmla="+- 0 1327 1207"/>
                  <a:gd name="T7" fmla="*/ 1327 h 471"/>
                  <a:gd name="T8" fmla="+- 0 1246 751"/>
                  <a:gd name="T9" fmla="*/ T8 w 1071"/>
                  <a:gd name="T10" fmla="+- 0 1534 1207"/>
                  <a:gd name="T11" fmla="*/ 1534 h 471"/>
                  <a:gd name="T12" fmla="+- 0 1404 751"/>
                  <a:gd name="T13" fmla="*/ T12 w 1071"/>
                  <a:gd name="T14" fmla="+- 0 1646 1207"/>
                  <a:gd name="T15" fmla="*/ 1646 h 471"/>
                  <a:gd name="T16" fmla="+- 0 1678 751"/>
                  <a:gd name="T17" fmla="*/ T16 w 1071"/>
                  <a:gd name="T18" fmla="+- 0 1678 1207"/>
                  <a:gd name="T19" fmla="*/ 1678 h 471"/>
                  <a:gd name="T20" fmla="+- 0 1625 751"/>
                  <a:gd name="T21" fmla="*/ T20 w 1071"/>
                  <a:gd name="T22" fmla="+- 0 1618 1207"/>
                  <a:gd name="T23" fmla="*/ 1618 h 471"/>
                  <a:gd name="T24" fmla="+- 0 1666 751"/>
                  <a:gd name="T25" fmla="*/ T24 w 1071"/>
                  <a:gd name="T26" fmla="+- 0 1586 1207"/>
                  <a:gd name="T27" fmla="*/ 1586 h 471"/>
                  <a:gd name="T28" fmla="+- 0 1543 751"/>
                  <a:gd name="T29" fmla="*/ T28 w 1071"/>
                  <a:gd name="T30" fmla="+- 0 1586 1207"/>
                  <a:gd name="T31" fmla="*/ 1586 h 471"/>
                  <a:gd name="T32" fmla="+- 0 1399 751"/>
                  <a:gd name="T33" fmla="*/ T32 w 1071"/>
                  <a:gd name="T34" fmla="+- 0 1474 1207"/>
                  <a:gd name="T35" fmla="*/ 1474 h 471"/>
                  <a:gd name="T36" fmla="+- 0 1458 751"/>
                  <a:gd name="T37" fmla="*/ T36 w 1071"/>
                  <a:gd name="T38" fmla="+- 0 1423 1207"/>
                  <a:gd name="T39" fmla="*/ 1423 h 471"/>
                  <a:gd name="T40" fmla="+- 0 1303 751"/>
                  <a:gd name="T41" fmla="*/ T40 w 1071"/>
                  <a:gd name="T42" fmla="+- 0 1423 1207"/>
                  <a:gd name="T43" fmla="*/ 1423 h 471"/>
                  <a:gd name="T44" fmla="+- 0 1169 751"/>
                  <a:gd name="T45" fmla="*/ T44 w 1071"/>
                  <a:gd name="T46" fmla="+- 0 1346 1207"/>
                  <a:gd name="T47" fmla="*/ 1346 h 471"/>
                  <a:gd name="T48" fmla="+- 0 1190 751"/>
                  <a:gd name="T49" fmla="*/ T48 w 1071"/>
                  <a:gd name="T50" fmla="+- 0 1306 1207"/>
                  <a:gd name="T51" fmla="*/ 1306 h 471"/>
                  <a:gd name="T52" fmla="+- 0 1063 751"/>
                  <a:gd name="T53" fmla="*/ T52 w 1071"/>
                  <a:gd name="T54" fmla="+- 0 1270 1207"/>
                  <a:gd name="T55" fmla="*/ 1270 h 471"/>
                  <a:gd name="T56" fmla="+- 0 920 751"/>
                  <a:gd name="T57" fmla="*/ T56 w 1071"/>
                  <a:gd name="T58" fmla="+- 0 1226 1207"/>
                  <a:gd name="T59" fmla="*/ 1226 h 471"/>
                  <a:gd name="T60" fmla="+- 0 804 751"/>
                  <a:gd name="T61" fmla="*/ T60 w 1071"/>
                  <a:gd name="T62" fmla="+- 0 1226 1207"/>
                  <a:gd name="T63" fmla="*/ 1226 h 471"/>
                  <a:gd name="T64" fmla="+- 0 751 751"/>
                  <a:gd name="T65" fmla="*/ T64 w 1071"/>
                  <a:gd name="T66" fmla="+- 0 1219 1207"/>
                  <a:gd name="T67" fmla="*/ 1219 h 4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  <a:cxn ang="0">
                    <a:pos x="T49" y="T51"/>
                  </a:cxn>
                  <a:cxn ang="0">
                    <a:pos x="T53" y="T55"/>
                  </a:cxn>
                  <a:cxn ang="0">
                    <a:pos x="T57" y="T59"/>
                  </a:cxn>
                  <a:cxn ang="0">
                    <a:pos x="T61" y="T63"/>
                  </a:cxn>
                  <a:cxn ang="0">
                    <a:pos x="T65" y="T67"/>
                  </a:cxn>
                </a:cxnLst>
                <a:rect l="0" t="0" r="r" b="b"/>
                <a:pathLst>
                  <a:path w="1071" h="471">
                    <a:moveTo>
                      <a:pt x="0" y="12"/>
                    </a:moveTo>
                    <a:lnTo>
                      <a:pt x="195" y="120"/>
                    </a:lnTo>
                    <a:lnTo>
                      <a:pt x="495" y="327"/>
                    </a:lnTo>
                    <a:lnTo>
                      <a:pt x="653" y="439"/>
                    </a:lnTo>
                    <a:lnTo>
                      <a:pt x="927" y="471"/>
                    </a:lnTo>
                    <a:lnTo>
                      <a:pt x="874" y="411"/>
                    </a:lnTo>
                    <a:lnTo>
                      <a:pt x="915" y="379"/>
                    </a:lnTo>
                    <a:lnTo>
                      <a:pt x="792" y="379"/>
                    </a:lnTo>
                    <a:lnTo>
                      <a:pt x="648" y="267"/>
                    </a:lnTo>
                    <a:lnTo>
                      <a:pt x="707" y="216"/>
                    </a:lnTo>
                    <a:lnTo>
                      <a:pt x="552" y="216"/>
                    </a:lnTo>
                    <a:lnTo>
                      <a:pt x="418" y="139"/>
                    </a:lnTo>
                    <a:lnTo>
                      <a:pt x="439" y="99"/>
                    </a:lnTo>
                    <a:lnTo>
                      <a:pt x="312" y="63"/>
                    </a:lnTo>
                    <a:lnTo>
                      <a:pt x="169" y="19"/>
                    </a:lnTo>
                    <a:lnTo>
                      <a:pt x="53" y="19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2" name="Freeform 12"/>
              <p:cNvSpPr>
                <a:spLocks/>
              </p:cNvSpPr>
              <p:nvPr/>
            </p:nvSpPr>
            <p:spPr bwMode="auto">
              <a:xfrm>
                <a:off x="751" y="1207"/>
                <a:ext cx="1071" cy="471"/>
              </a:xfrm>
              <a:custGeom>
                <a:avLst/>
                <a:gdLst>
                  <a:gd name="T0" fmla="+- 0 1735 751"/>
                  <a:gd name="T1" fmla="*/ T0 w 1071"/>
                  <a:gd name="T2" fmla="+- 0 1452 1207"/>
                  <a:gd name="T3" fmla="*/ 1452 h 471"/>
                  <a:gd name="T4" fmla="+- 0 1543 751"/>
                  <a:gd name="T5" fmla="*/ T4 w 1071"/>
                  <a:gd name="T6" fmla="+- 0 1586 1207"/>
                  <a:gd name="T7" fmla="*/ 1586 h 471"/>
                  <a:gd name="T8" fmla="+- 0 1666 751"/>
                  <a:gd name="T9" fmla="*/ T8 w 1071"/>
                  <a:gd name="T10" fmla="+- 0 1586 1207"/>
                  <a:gd name="T11" fmla="*/ 1586 h 471"/>
                  <a:gd name="T12" fmla="+- 0 1822 751"/>
                  <a:gd name="T13" fmla="*/ T12 w 1071"/>
                  <a:gd name="T14" fmla="+- 0 1469 1207"/>
                  <a:gd name="T15" fmla="*/ 1469 h 471"/>
                  <a:gd name="T16" fmla="+- 0 1778 751"/>
                  <a:gd name="T17" fmla="*/ T16 w 1071"/>
                  <a:gd name="T18" fmla="+- 0 1466 1207"/>
                  <a:gd name="T19" fmla="*/ 1466 h 471"/>
                  <a:gd name="T20" fmla="+- 0 1735 751"/>
                  <a:gd name="T21" fmla="*/ T20 w 1071"/>
                  <a:gd name="T22" fmla="+- 0 1452 1207"/>
                  <a:gd name="T23" fmla="*/ 1452 h 4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071" h="471">
                    <a:moveTo>
                      <a:pt x="984" y="245"/>
                    </a:moveTo>
                    <a:lnTo>
                      <a:pt x="792" y="379"/>
                    </a:lnTo>
                    <a:lnTo>
                      <a:pt x="915" y="379"/>
                    </a:lnTo>
                    <a:lnTo>
                      <a:pt x="1071" y="262"/>
                    </a:lnTo>
                    <a:lnTo>
                      <a:pt x="1027" y="259"/>
                    </a:lnTo>
                    <a:lnTo>
                      <a:pt x="984" y="24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3" name="Freeform 11"/>
              <p:cNvSpPr>
                <a:spLocks/>
              </p:cNvSpPr>
              <p:nvPr/>
            </p:nvSpPr>
            <p:spPr bwMode="auto">
              <a:xfrm>
                <a:off x="751" y="1207"/>
                <a:ext cx="1071" cy="471"/>
              </a:xfrm>
              <a:custGeom>
                <a:avLst/>
                <a:gdLst>
                  <a:gd name="T0" fmla="+- 0 1466 751"/>
                  <a:gd name="T1" fmla="*/ T0 w 1071"/>
                  <a:gd name="T2" fmla="+- 0 1322 1207"/>
                  <a:gd name="T3" fmla="*/ 1322 h 471"/>
                  <a:gd name="T4" fmla="+- 0 1303 751"/>
                  <a:gd name="T5" fmla="*/ T4 w 1071"/>
                  <a:gd name="T6" fmla="+- 0 1423 1207"/>
                  <a:gd name="T7" fmla="*/ 1423 h 471"/>
                  <a:gd name="T8" fmla="+- 0 1458 751"/>
                  <a:gd name="T9" fmla="*/ T8 w 1071"/>
                  <a:gd name="T10" fmla="+- 0 1423 1207"/>
                  <a:gd name="T11" fmla="*/ 1423 h 471"/>
                  <a:gd name="T12" fmla="+- 0 1512 751"/>
                  <a:gd name="T13" fmla="*/ T12 w 1071"/>
                  <a:gd name="T14" fmla="+- 0 1378 1207"/>
                  <a:gd name="T15" fmla="*/ 1378 h 471"/>
                  <a:gd name="T16" fmla="+- 0 1498 751"/>
                  <a:gd name="T17" fmla="*/ T16 w 1071"/>
                  <a:gd name="T18" fmla="+- 0 1334 1207"/>
                  <a:gd name="T19" fmla="*/ 1334 h 471"/>
                  <a:gd name="T20" fmla="+- 0 1466 751"/>
                  <a:gd name="T21" fmla="*/ T20 w 1071"/>
                  <a:gd name="T22" fmla="+- 0 1322 1207"/>
                  <a:gd name="T23" fmla="*/ 1322 h 4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</a:cxnLst>
                <a:rect l="0" t="0" r="r" b="b"/>
                <a:pathLst>
                  <a:path w="1071" h="471">
                    <a:moveTo>
                      <a:pt x="715" y="115"/>
                    </a:moveTo>
                    <a:lnTo>
                      <a:pt x="552" y="216"/>
                    </a:lnTo>
                    <a:lnTo>
                      <a:pt x="707" y="216"/>
                    </a:lnTo>
                    <a:lnTo>
                      <a:pt x="761" y="171"/>
                    </a:lnTo>
                    <a:lnTo>
                      <a:pt x="747" y="127"/>
                    </a:lnTo>
                    <a:lnTo>
                      <a:pt x="715" y="1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44" name="Freeform 10"/>
              <p:cNvSpPr>
                <a:spLocks/>
              </p:cNvSpPr>
              <p:nvPr/>
            </p:nvSpPr>
            <p:spPr bwMode="auto">
              <a:xfrm>
                <a:off x="751" y="1207"/>
                <a:ext cx="1071" cy="471"/>
              </a:xfrm>
              <a:custGeom>
                <a:avLst/>
                <a:gdLst>
                  <a:gd name="T0" fmla="+- 0 857 751"/>
                  <a:gd name="T1" fmla="*/ T0 w 1071"/>
                  <a:gd name="T2" fmla="+- 0 1207 1207"/>
                  <a:gd name="T3" fmla="*/ 1207 h 471"/>
                  <a:gd name="T4" fmla="+- 0 804 751"/>
                  <a:gd name="T5" fmla="*/ T4 w 1071"/>
                  <a:gd name="T6" fmla="+- 0 1226 1207"/>
                  <a:gd name="T7" fmla="*/ 1226 h 471"/>
                  <a:gd name="T8" fmla="+- 0 920 751"/>
                  <a:gd name="T9" fmla="*/ T8 w 1071"/>
                  <a:gd name="T10" fmla="+- 0 1226 1207"/>
                  <a:gd name="T11" fmla="*/ 1226 h 471"/>
                  <a:gd name="T12" fmla="+- 0 857 751"/>
                  <a:gd name="T13" fmla="*/ T12 w 1071"/>
                  <a:gd name="T14" fmla="+- 0 1207 1207"/>
                  <a:gd name="T15" fmla="*/ 1207 h 47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071" h="471">
                    <a:moveTo>
                      <a:pt x="106" y="0"/>
                    </a:moveTo>
                    <a:lnTo>
                      <a:pt x="53" y="19"/>
                    </a:lnTo>
                    <a:lnTo>
                      <a:pt x="169" y="19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3081" name="Picture 9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0" y="1267"/>
                <a:ext cx="295" cy="1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0" name="Picture 8"/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2" y="1368"/>
                <a:ext cx="182" cy="1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9" name="Picture 7"/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1" y="1639"/>
                <a:ext cx="190" cy="1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7" name="Group 4"/>
            <p:cNvGrpSpPr>
              <a:grpSpLocks/>
            </p:cNvGrpSpPr>
            <p:nvPr/>
          </p:nvGrpSpPr>
          <p:grpSpPr bwMode="auto">
            <a:xfrm>
              <a:off x="3070" y="1529"/>
              <a:ext cx="34" cy="22"/>
              <a:chOff x="3070" y="1529"/>
              <a:chExt cx="34" cy="22"/>
            </a:xfrm>
          </p:grpSpPr>
          <p:sp>
            <p:nvSpPr>
              <p:cNvPr id="140" name="Freeform 5"/>
              <p:cNvSpPr>
                <a:spLocks/>
              </p:cNvSpPr>
              <p:nvPr/>
            </p:nvSpPr>
            <p:spPr bwMode="auto">
              <a:xfrm>
                <a:off x="3070" y="1529"/>
                <a:ext cx="34" cy="22"/>
              </a:xfrm>
              <a:custGeom>
                <a:avLst/>
                <a:gdLst>
                  <a:gd name="T0" fmla="+- 0 3074 3070"/>
                  <a:gd name="T1" fmla="*/ T0 w 34"/>
                  <a:gd name="T2" fmla="+- 0 1529 1529"/>
                  <a:gd name="T3" fmla="*/ 1529 h 22"/>
                  <a:gd name="T4" fmla="+- 0 3070 3070"/>
                  <a:gd name="T5" fmla="*/ T4 w 34"/>
                  <a:gd name="T6" fmla="+- 0 1550 1529"/>
                  <a:gd name="T7" fmla="*/ 1550 h 22"/>
                  <a:gd name="T8" fmla="+- 0 3103 3070"/>
                  <a:gd name="T9" fmla="*/ T8 w 34"/>
                  <a:gd name="T10" fmla="+- 0 1531 1529"/>
                  <a:gd name="T11" fmla="*/ 1531 h 22"/>
                  <a:gd name="T12" fmla="+- 0 3074 3070"/>
                  <a:gd name="T13" fmla="*/ T12 w 34"/>
                  <a:gd name="T14" fmla="+- 0 1529 1529"/>
                  <a:gd name="T15" fmla="*/ 1529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34" h="22">
                    <a:moveTo>
                      <a:pt x="4" y="0"/>
                    </a:moveTo>
                    <a:lnTo>
                      <a:pt x="0" y="21"/>
                    </a:lnTo>
                    <a:lnTo>
                      <a:pt x="33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138" name="Group 2"/>
            <p:cNvGrpSpPr>
              <a:grpSpLocks/>
            </p:cNvGrpSpPr>
            <p:nvPr/>
          </p:nvGrpSpPr>
          <p:grpSpPr bwMode="auto">
            <a:xfrm>
              <a:off x="2954" y="1630"/>
              <a:ext cx="24" cy="22"/>
              <a:chOff x="2954" y="1630"/>
              <a:chExt cx="24" cy="22"/>
            </a:xfrm>
          </p:grpSpPr>
          <p:sp>
            <p:nvSpPr>
              <p:cNvPr id="139" name="Freeform 3"/>
              <p:cNvSpPr>
                <a:spLocks/>
              </p:cNvSpPr>
              <p:nvPr/>
            </p:nvSpPr>
            <p:spPr bwMode="auto">
              <a:xfrm>
                <a:off x="2954" y="1630"/>
                <a:ext cx="24" cy="22"/>
              </a:xfrm>
              <a:custGeom>
                <a:avLst/>
                <a:gdLst>
                  <a:gd name="T0" fmla="+- 0 2978 2954"/>
                  <a:gd name="T1" fmla="*/ T0 w 24"/>
                  <a:gd name="T2" fmla="+- 0 1630 1630"/>
                  <a:gd name="T3" fmla="*/ 1630 h 22"/>
                  <a:gd name="T4" fmla="+- 0 2959 2954"/>
                  <a:gd name="T5" fmla="*/ T4 w 24"/>
                  <a:gd name="T6" fmla="+- 0 1630 1630"/>
                  <a:gd name="T7" fmla="*/ 1630 h 22"/>
                  <a:gd name="T8" fmla="+- 0 2954 2954"/>
                  <a:gd name="T9" fmla="*/ T8 w 24"/>
                  <a:gd name="T10" fmla="+- 0 1651 1630"/>
                  <a:gd name="T11" fmla="*/ 1651 h 22"/>
                  <a:gd name="T12" fmla="+- 0 2978 2954"/>
                  <a:gd name="T13" fmla="*/ T12 w 24"/>
                  <a:gd name="T14" fmla="+- 0 1630 1630"/>
                  <a:gd name="T15" fmla="*/ 1630 h 22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4" h="22">
                    <a:moveTo>
                      <a:pt x="24" y="0"/>
                    </a:moveTo>
                    <a:lnTo>
                      <a:pt x="5" y="0"/>
                    </a:lnTo>
                    <a:lnTo>
                      <a:pt x="0" y="2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89537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tr-TR" sz="3200" b="1" dirty="0" smtClean="0"/>
              <a:t>                            </a:t>
            </a:r>
            <a:r>
              <a:rPr lang="en-US" sz="3200" b="1" dirty="0" smtClean="0"/>
              <a:t>Yurt </a:t>
            </a:r>
            <a:r>
              <a:rPr lang="en-US" sz="3200" b="1" dirty="0" err="1"/>
              <a:t>İçi</a:t>
            </a:r>
            <a:r>
              <a:rPr lang="en-US" sz="3200" b="1" dirty="0"/>
              <a:t> </a:t>
            </a:r>
            <a:r>
              <a:rPr lang="en-US" sz="3200" b="1" dirty="0" err="1" smtClean="0"/>
              <a:t>Teslim</a:t>
            </a:r>
            <a:endParaRPr lang="tr-TR" sz="3200" b="1" dirty="0"/>
          </a:p>
          <a:p>
            <a:pPr marL="457200" lvl="1" indent="0">
              <a:buNone/>
            </a:pPr>
            <a:endParaRPr lang="tr-TR" sz="3200" dirty="0"/>
          </a:p>
          <a:p>
            <a:pPr marL="457200" lvl="1" indent="0" algn="ctr">
              <a:buNone/>
            </a:pPr>
            <a:r>
              <a:rPr lang="en-US" sz="3200" dirty="0" err="1" smtClean="0"/>
              <a:t>Dağıtım</a:t>
            </a:r>
            <a:r>
              <a:rPr lang="en-US" sz="3200" dirty="0" smtClean="0"/>
              <a:t> </a:t>
            </a:r>
            <a:r>
              <a:rPr lang="en-US" sz="3200" dirty="0" err="1"/>
              <a:t>sözleşmesi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başlayan</a:t>
            </a:r>
            <a:r>
              <a:rPr lang="en-US" sz="3200" dirty="0"/>
              <a:t> </a:t>
            </a:r>
            <a:r>
              <a:rPr lang="en-US" sz="3200" dirty="0" err="1"/>
              <a:t>dağıtım</a:t>
            </a:r>
            <a:r>
              <a:rPr lang="en-US" sz="3200" dirty="0"/>
              <a:t> </a:t>
            </a:r>
            <a:r>
              <a:rPr lang="en-US" sz="3200" dirty="0" err="1"/>
              <a:t>süreci</a:t>
            </a:r>
            <a:r>
              <a:rPr lang="en-US" sz="3200" dirty="0"/>
              <a:t>, </a:t>
            </a:r>
            <a:r>
              <a:rPr lang="en-US" sz="3200" dirty="0" err="1"/>
              <a:t>malların</a:t>
            </a:r>
            <a:r>
              <a:rPr lang="en-US" sz="3200" dirty="0"/>
              <a:t> </a:t>
            </a:r>
            <a:r>
              <a:rPr lang="en-US" sz="3200" dirty="0" err="1"/>
              <a:t>üreticiden</a:t>
            </a:r>
            <a:r>
              <a:rPr lang="en-US" sz="3200" dirty="0"/>
              <a:t> </a:t>
            </a:r>
            <a:r>
              <a:rPr lang="en-US" sz="3200" dirty="0" err="1"/>
              <a:t>veya</a:t>
            </a:r>
            <a:r>
              <a:rPr lang="en-US" sz="3200" dirty="0"/>
              <a:t> </a:t>
            </a:r>
            <a:r>
              <a:rPr lang="en-US" sz="3200" dirty="0" err="1"/>
              <a:t>ithalatçıdan</a:t>
            </a:r>
            <a:r>
              <a:rPr lang="en-US" sz="3200" dirty="0"/>
              <a:t> </a:t>
            </a:r>
            <a:r>
              <a:rPr lang="en-US" sz="3200" dirty="0" err="1"/>
              <a:t>teslim</a:t>
            </a:r>
            <a:r>
              <a:rPr lang="en-US" sz="3200" dirty="0"/>
              <a:t> </a:t>
            </a:r>
            <a:r>
              <a:rPr lang="en-US" sz="3200" dirty="0" err="1"/>
              <a:t>alınarak</a:t>
            </a:r>
            <a:r>
              <a:rPr lang="en-US" sz="3200" dirty="0"/>
              <a:t> yurt </a:t>
            </a:r>
            <a:r>
              <a:rPr lang="en-US" sz="3200" dirty="0" err="1"/>
              <a:t>içi</a:t>
            </a:r>
            <a:r>
              <a:rPr lang="en-US" sz="3200" dirty="0"/>
              <a:t> </a:t>
            </a:r>
            <a:r>
              <a:rPr lang="en-US" sz="3200" dirty="0" err="1"/>
              <a:t>dağıtım</a:t>
            </a:r>
            <a:r>
              <a:rPr lang="en-US" sz="3200" dirty="0"/>
              <a:t> </a:t>
            </a:r>
            <a:r>
              <a:rPr lang="en-US" sz="3200" dirty="0" err="1"/>
              <a:t>bölgelerindeki</a:t>
            </a:r>
            <a:r>
              <a:rPr lang="en-US" sz="3200" dirty="0"/>
              <a:t> </a:t>
            </a:r>
            <a:r>
              <a:rPr lang="en-US" sz="3200" dirty="0" err="1"/>
              <a:t>ürüne</a:t>
            </a:r>
            <a:r>
              <a:rPr lang="en-US" sz="3200" dirty="0"/>
              <a:t> </a:t>
            </a:r>
            <a:r>
              <a:rPr lang="en-US" sz="3200" dirty="0" err="1"/>
              <a:t>uygun</a:t>
            </a:r>
            <a:r>
              <a:rPr lang="en-US" sz="3200" dirty="0"/>
              <a:t> </a:t>
            </a:r>
            <a:r>
              <a:rPr lang="en-US" sz="3200" dirty="0" err="1"/>
              <a:t>şekilde</a:t>
            </a:r>
            <a:r>
              <a:rPr lang="en-US" sz="3200" dirty="0"/>
              <a:t> </a:t>
            </a:r>
            <a:r>
              <a:rPr lang="en-US" sz="3200" dirty="0" err="1"/>
              <a:t>düzenlenmiş</a:t>
            </a:r>
            <a:r>
              <a:rPr lang="en-US" sz="3200" dirty="0"/>
              <a:t> </a:t>
            </a:r>
            <a:r>
              <a:rPr lang="en-US" sz="3200" dirty="0" err="1"/>
              <a:t>depolara</a:t>
            </a:r>
            <a:r>
              <a:rPr lang="en-US" sz="3200" dirty="0"/>
              <a:t> </a:t>
            </a:r>
            <a:r>
              <a:rPr lang="en-US" sz="3200" dirty="0" err="1"/>
              <a:t>konulması</a:t>
            </a:r>
            <a:r>
              <a:rPr lang="en-US" sz="3200" dirty="0"/>
              <a:t> </a:t>
            </a:r>
            <a:r>
              <a:rPr lang="en-US" sz="3200" dirty="0" err="1"/>
              <a:t>ile</a:t>
            </a:r>
            <a:r>
              <a:rPr lang="en-US" sz="3200" dirty="0"/>
              <a:t> </a:t>
            </a:r>
            <a:r>
              <a:rPr lang="en-US" sz="3200" dirty="0" err="1"/>
              <a:t>devam</a:t>
            </a:r>
            <a:r>
              <a:rPr lang="en-US" sz="3200" dirty="0"/>
              <a:t> </a:t>
            </a:r>
            <a:r>
              <a:rPr lang="en-US" sz="3200" dirty="0" err="1"/>
              <a:t>eder</a:t>
            </a:r>
            <a:r>
              <a:rPr lang="en-US" sz="3200" dirty="0"/>
              <a:t>. </a:t>
            </a:r>
            <a:r>
              <a:rPr lang="en-US" sz="3200" dirty="0" err="1"/>
              <a:t>Depolardaki</a:t>
            </a:r>
            <a:r>
              <a:rPr lang="en-US" sz="3200" dirty="0"/>
              <a:t> </a:t>
            </a:r>
            <a:r>
              <a:rPr lang="en-US" sz="3200" dirty="0" err="1"/>
              <a:t>mallar</a:t>
            </a:r>
            <a:r>
              <a:rPr lang="en-US" sz="3200" dirty="0"/>
              <a:t>, yurt </a:t>
            </a:r>
            <a:r>
              <a:rPr lang="en-US" sz="3200" dirty="0" err="1"/>
              <a:t>içi</a:t>
            </a:r>
            <a:r>
              <a:rPr lang="en-US" sz="3200" dirty="0"/>
              <a:t> </a:t>
            </a:r>
            <a:r>
              <a:rPr lang="en-US" sz="3200" dirty="0" err="1"/>
              <a:t>dağıtımı</a:t>
            </a:r>
            <a:r>
              <a:rPr lang="en-US" sz="3200" dirty="0"/>
              <a:t> </a:t>
            </a:r>
            <a:r>
              <a:rPr lang="en-US" sz="3200" dirty="0" err="1"/>
              <a:t>gerçekleştirecek</a:t>
            </a:r>
            <a:r>
              <a:rPr lang="en-US" sz="3200" dirty="0"/>
              <a:t> </a:t>
            </a:r>
            <a:r>
              <a:rPr lang="en-US" sz="3200" dirty="0" err="1"/>
              <a:t>firmaya</a:t>
            </a:r>
            <a:r>
              <a:rPr lang="en-US" sz="3200" dirty="0"/>
              <a:t> </a:t>
            </a:r>
            <a:r>
              <a:rPr lang="en-US" sz="3200" dirty="0" err="1"/>
              <a:t>iletilen</a:t>
            </a:r>
            <a:r>
              <a:rPr lang="en-US" sz="3200" dirty="0"/>
              <a:t> </a:t>
            </a:r>
            <a:r>
              <a:rPr lang="en-US" sz="3200" dirty="0" err="1"/>
              <a:t>sipariş</a:t>
            </a:r>
            <a:r>
              <a:rPr lang="en-US" sz="3200" dirty="0"/>
              <a:t> </a:t>
            </a:r>
            <a:r>
              <a:rPr lang="en-US" sz="3200" dirty="0" err="1"/>
              <a:t>listesindeki</a:t>
            </a:r>
            <a:r>
              <a:rPr lang="en-US" sz="3200" dirty="0"/>
              <a:t> </a:t>
            </a:r>
            <a:r>
              <a:rPr lang="en-US" sz="3200" dirty="0" err="1"/>
              <a:t>alıcılara</a:t>
            </a:r>
            <a:r>
              <a:rPr lang="en-US" sz="3200" dirty="0"/>
              <a:t> </a:t>
            </a:r>
            <a:r>
              <a:rPr lang="en-US" sz="3200" dirty="0" err="1"/>
              <a:t>teslim</a:t>
            </a:r>
            <a:r>
              <a:rPr lang="en-US" sz="3200" dirty="0"/>
              <a:t> </a:t>
            </a:r>
            <a:r>
              <a:rPr lang="en-US" sz="3200" dirty="0" err="1"/>
              <a:t>edilir</a:t>
            </a:r>
            <a:r>
              <a:rPr lang="en-US" sz="3200" dirty="0"/>
              <a:t>.</a:t>
            </a:r>
            <a:endParaRPr lang="tr-TR" sz="32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2. ALICILARA TESLİM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46821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algn="ctr"/>
            <a:endParaRPr lang="tr-TR" dirty="0" smtClean="0"/>
          </a:p>
          <a:p>
            <a:pPr algn="ctr"/>
            <a:r>
              <a:rPr lang="en-US" dirty="0" err="1" smtClean="0"/>
              <a:t>Sipariş</a:t>
            </a:r>
            <a:r>
              <a:rPr lang="en-US" dirty="0" smtClean="0"/>
              <a:t> </a:t>
            </a:r>
            <a:r>
              <a:rPr lang="en-US" dirty="0" err="1"/>
              <a:t>listesinde</a:t>
            </a:r>
            <a:r>
              <a:rPr lang="en-US" dirty="0"/>
              <a:t> </a:t>
            </a:r>
            <a:r>
              <a:rPr lang="en-US" dirty="0" err="1"/>
              <a:t>hangi</a:t>
            </a:r>
            <a:r>
              <a:rPr lang="en-US" dirty="0"/>
              <a:t> </a:t>
            </a:r>
            <a:r>
              <a:rPr lang="en-US" dirty="0" err="1"/>
              <a:t>ürünlerin</a:t>
            </a:r>
            <a:r>
              <a:rPr lang="en-US" dirty="0"/>
              <a:t>, </a:t>
            </a:r>
            <a:r>
              <a:rPr lang="en-US" dirty="0" err="1"/>
              <a:t>hangi</a:t>
            </a:r>
            <a:r>
              <a:rPr lang="en-US" dirty="0"/>
              <a:t> </a:t>
            </a:r>
            <a:r>
              <a:rPr lang="en-US" dirty="0" err="1"/>
              <a:t>adreslere</a:t>
            </a:r>
            <a:r>
              <a:rPr lang="en-US" dirty="0"/>
              <a:t>, ne </a:t>
            </a:r>
            <a:r>
              <a:rPr lang="en-US" dirty="0" err="1"/>
              <a:t>miktarda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ne </a:t>
            </a:r>
            <a:r>
              <a:rPr lang="en-US" dirty="0" err="1"/>
              <a:t>zaman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edileceği</a:t>
            </a:r>
            <a:r>
              <a:rPr lang="en-US" dirty="0"/>
              <a:t> </a:t>
            </a:r>
            <a:r>
              <a:rPr lang="en-US" dirty="0" err="1"/>
              <a:t>belirtilmiştir</a:t>
            </a:r>
            <a:r>
              <a:rPr lang="en-US" dirty="0"/>
              <a:t>. </a:t>
            </a:r>
            <a:r>
              <a:rPr lang="en-US" dirty="0" err="1"/>
              <a:t>Listede</a:t>
            </a:r>
            <a:r>
              <a:rPr lang="en-US" dirty="0"/>
              <a:t>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her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dağıtım</a:t>
            </a:r>
            <a:r>
              <a:rPr lang="en-US" dirty="0"/>
              <a:t> </a:t>
            </a:r>
            <a:r>
              <a:rPr lang="en-US" dirty="0" err="1"/>
              <a:t>noktasına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edilecek</a:t>
            </a:r>
            <a:r>
              <a:rPr lang="en-US" dirty="0"/>
              <a:t> </a:t>
            </a:r>
            <a:r>
              <a:rPr lang="en-US" dirty="0" err="1"/>
              <a:t>ürünler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</a:t>
            </a:r>
            <a:r>
              <a:rPr lang="en-US" dirty="0" err="1"/>
              <a:t>nüsha</a:t>
            </a:r>
            <a:r>
              <a:rPr lang="en-US" dirty="0"/>
              <a:t> </a:t>
            </a:r>
            <a:r>
              <a:rPr lang="en-US" dirty="0" err="1"/>
              <a:t>irsaliye</a:t>
            </a:r>
            <a:r>
              <a:rPr lang="en-US" dirty="0"/>
              <a:t>, </a:t>
            </a:r>
            <a:r>
              <a:rPr lang="en-US" dirty="0" err="1"/>
              <a:t>fatura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irsaliyeli</a:t>
            </a:r>
            <a:r>
              <a:rPr lang="en-US" dirty="0"/>
              <a:t> </a:t>
            </a:r>
            <a:r>
              <a:rPr lang="en-US" dirty="0" err="1"/>
              <a:t>fatura</a:t>
            </a:r>
            <a:r>
              <a:rPr lang="en-US" dirty="0"/>
              <a:t> </a:t>
            </a:r>
            <a:r>
              <a:rPr lang="en-US" dirty="0" err="1"/>
              <a:t>hazırlanarak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nüshası</a:t>
            </a:r>
            <a:r>
              <a:rPr lang="en-US" dirty="0"/>
              <a:t> </a:t>
            </a:r>
            <a:r>
              <a:rPr lang="en-US" dirty="0" err="1"/>
              <a:t>dağıtımı</a:t>
            </a:r>
            <a:r>
              <a:rPr lang="en-US" dirty="0"/>
              <a:t> </a:t>
            </a:r>
            <a:r>
              <a:rPr lang="en-US" dirty="0" err="1"/>
              <a:t>yapacak</a:t>
            </a:r>
            <a:r>
              <a:rPr lang="en-US" dirty="0"/>
              <a:t> </a:t>
            </a:r>
            <a:r>
              <a:rPr lang="en-US" dirty="0" err="1"/>
              <a:t>araç</a:t>
            </a:r>
            <a:r>
              <a:rPr lang="en-US" dirty="0"/>
              <a:t> </a:t>
            </a:r>
            <a:r>
              <a:rPr lang="en-US" dirty="0" err="1"/>
              <a:t>şoförlerine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tr-TR" dirty="0"/>
          </a:p>
          <a:p>
            <a:pPr algn="ctr"/>
            <a:r>
              <a:rPr lang="en-US" dirty="0" err="1"/>
              <a:t>Araç</a:t>
            </a:r>
            <a:r>
              <a:rPr lang="en-US" dirty="0"/>
              <a:t> </a:t>
            </a:r>
            <a:r>
              <a:rPr lang="en-US" dirty="0" err="1"/>
              <a:t>şoförleri</a:t>
            </a:r>
            <a:r>
              <a:rPr lang="en-US" dirty="0"/>
              <a:t>, </a:t>
            </a:r>
            <a:r>
              <a:rPr lang="en-US" dirty="0" err="1"/>
              <a:t>eşyaları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eksiksiz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aldığını</a:t>
            </a:r>
            <a:r>
              <a:rPr lang="en-US" dirty="0"/>
              <a:t>, </a:t>
            </a:r>
            <a:r>
              <a:rPr lang="en-US" dirty="0" err="1"/>
              <a:t>brandasını</a:t>
            </a:r>
            <a:r>
              <a:rPr lang="en-US" dirty="0"/>
              <a:t> </a:t>
            </a:r>
            <a:r>
              <a:rPr lang="en-US" dirty="0" err="1"/>
              <a:t>çektiğini</a:t>
            </a:r>
            <a:r>
              <a:rPr lang="en-US" dirty="0"/>
              <a:t> </a:t>
            </a:r>
            <a:r>
              <a:rPr lang="en-US" dirty="0" err="1"/>
              <a:t>teyid</a:t>
            </a:r>
            <a:r>
              <a:rPr lang="en-US" dirty="0"/>
              <a:t> </a:t>
            </a:r>
            <a:r>
              <a:rPr lang="en-US" dirty="0" err="1"/>
              <a:t>ederek</a:t>
            </a:r>
            <a:r>
              <a:rPr lang="en-US" dirty="0"/>
              <a:t> </a:t>
            </a:r>
            <a:r>
              <a:rPr lang="en-US" dirty="0" err="1"/>
              <a:t>irsaliyelerini</a:t>
            </a:r>
            <a:r>
              <a:rPr lang="en-US" dirty="0"/>
              <a:t> </a:t>
            </a:r>
            <a:r>
              <a:rPr lang="en-US" dirty="0" err="1"/>
              <a:t>imzalar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sevk</a:t>
            </a:r>
            <a:r>
              <a:rPr lang="en-US" dirty="0"/>
              <a:t> </a:t>
            </a:r>
            <a:r>
              <a:rPr lang="en-US" dirty="0" err="1"/>
              <a:t>esnasında</a:t>
            </a:r>
            <a:r>
              <a:rPr lang="en-US" dirty="0"/>
              <a:t> </a:t>
            </a:r>
            <a:r>
              <a:rPr lang="en-US" dirty="0" err="1"/>
              <a:t>olabilecek</a:t>
            </a:r>
            <a:r>
              <a:rPr lang="en-US" dirty="0"/>
              <a:t> her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aksaklığın</a:t>
            </a:r>
            <a:r>
              <a:rPr lang="en-US" dirty="0"/>
              <a:t> </a:t>
            </a:r>
            <a:r>
              <a:rPr lang="en-US" dirty="0" err="1"/>
              <a:t>sorumluluğunu</a:t>
            </a:r>
            <a:r>
              <a:rPr lang="en-US" dirty="0"/>
              <a:t> da </a:t>
            </a:r>
            <a:r>
              <a:rPr lang="en-US" dirty="0" err="1"/>
              <a:t>yüklenmiş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385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 smtClean="0"/>
              <a:t> </a:t>
            </a:r>
            <a:r>
              <a:rPr lang="en-US" b="1" dirty="0" err="1" smtClean="0"/>
              <a:t>Sevk</a:t>
            </a:r>
            <a:r>
              <a:rPr lang="en-US" b="1" dirty="0" smtClean="0"/>
              <a:t> </a:t>
            </a:r>
            <a:r>
              <a:rPr lang="en-US" b="1" dirty="0" err="1" smtClean="0"/>
              <a:t>irsaliyesi</a:t>
            </a:r>
            <a:r>
              <a:rPr lang="tr-TR" b="1" dirty="0" smtClean="0"/>
              <a:t> </a:t>
            </a:r>
            <a:r>
              <a:rPr lang="en-US" b="1" dirty="0" smtClean="0"/>
              <a:t>: </a:t>
            </a:r>
            <a:endParaRPr lang="tr-TR" b="1" dirty="0" smtClean="0"/>
          </a:p>
          <a:p>
            <a:pPr marL="0" indent="0" algn="ctr">
              <a:buNone/>
            </a:pPr>
            <a:r>
              <a:rPr lang="en-US" dirty="0" err="1" smtClean="0"/>
              <a:t>Satılan</a:t>
            </a:r>
            <a:r>
              <a:rPr lang="en-US" dirty="0" smtClean="0"/>
              <a:t> </a:t>
            </a:r>
            <a:r>
              <a:rPr lang="en-US" dirty="0" err="1"/>
              <a:t>malın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satın </a:t>
            </a:r>
            <a:r>
              <a:rPr lang="en-US" dirty="0" err="1"/>
              <a:t>alınan</a:t>
            </a:r>
            <a:r>
              <a:rPr lang="en-US" dirty="0"/>
              <a:t> </a:t>
            </a:r>
            <a:r>
              <a:rPr lang="en-US" dirty="0" err="1"/>
              <a:t>malın</a:t>
            </a:r>
            <a:r>
              <a:rPr lang="en-US" dirty="0"/>
              <a:t>, </a:t>
            </a:r>
            <a:r>
              <a:rPr lang="en-US" dirty="0" err="1"/>
              <a:t>taşınması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düzenlenir</a:t>
            </a:r>
            <a:r>
              <a:rPr lang="en-US" dirty="0"/>
              <a:t>. </a:t>
            </a:r>
            <a:r>
              <a:rPr lang="en-US" dirty="0" err="1"/>
              <a:t>Malın</a:t>
            </a:r>
            <a:r>
              <a:rPr lang="en-US" dirty="0"/>
              <a:t> </a:t>
            </a:r>
            <a:r>
              <a:rPr lang="en-US" dirty="0" err="1"/>
              <a:t>taşınması</a:t>
            </a:r>
            <a:r>
              <a:rPr lang="en-US" dirty="0"/>
              <a:t> (</a:t>
            </a:r>
            <a:r>
              <a:rPr lang="en-US" dirty="0" err="1"/>
              <a:t>sevki</a:t>
            </a:r>
            <a:r>
              <a:rPr lang="en-US" dirty="0"/>
              <a:t>)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malla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bulunması</a:t>
            </a:r>
            <a:r>
              <a:rPr lang="en-US" dirty="0"/>
              <a:t> </a:t>
            </a:r>
            <a:r>
              <a:rPr lang="en-US" dirty="0" err="1"/>
              <a:t>gereken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belgedir</a:t>
            </a:r>
            <a:r>
              <a:rPr lang="en-US" dirty="0" smtClean="0"/>
              <a:t>.</a:t>
            </a:r>
            <a:r>
              <a:rPr lang="en-US" dirty="0"/>
              <a:t/>
            </a:r>
            <a:br>
              <a:rPr lang="en-US" dirty="0"/>
            </a:br>
            <a:endParaRPr lang="tr-TR" dirty="0"/>
          </a:p>
          <a:p>
            <a:pPr marL="0" indent="0" algn="ctr">
              <a:buNone/>
            </a:pPr>
            <a:r>
              <a:rPr lang="en-US" dirty="0" err="1"/>
              <a:t>Sevk</a:t>
            </a:r>
            <a:r>
              <a:rPr lang="en-US" dirty="0"/>
              <a:t> </a:t>
            </a:r>
            <a:r>
              <a:rPr lang="en-US" dirty="0" err="1"/>
              <a:t>irsaliyesi</a:t>
            </a:r>
            <a:r>
              <a:rPr lang="en-US" dirty="0"/>
              <a:t> </a:t>
            </a:r>
            <a:r>
              <a:rPr lang="en-US" dirty="0" err="1"/>
              <a:t>fiyat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bedel</a:t>
            </a:r>
            <a:r>
              <a:rPr lang="en-US" dirty="0"/>
              <a:t> </a:t>
            </a:r>
            <a:r>
              <a:rPr lang="en-US" dirty="0" err="1"/>
              <a:t>hariç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faturada</a:t>
            </a:r>
            <a:r>
              <a:rPr lang="en-US" dirty="0"/>
              <a:t> </a:t>
            </a:r>
            <a:r>
              <a:rPr lang="en-US" dirty="0" err="1"/>
              <a:t>yazılı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bilgileri</a:t>
            </a:r>
            <a:r>
              <a:rPr lang="en-US" dirty="0"/>
              <a:t> </a:t>
            </a:r>
            <a:r>
              <a:rPr lang="en-US" dirty="0" err="1"/>
              <a:t>taşır</a:t>
            </a:r>
            <a:r>
              <a:rPr lang="en-US" dirty="0"/>
              <a:t>. </a:t>
            </a:r>
            <a:r>
              <a:rPr lang="en-US" dirty="0" err="1"/>
              <a:t>Faturanın</a:t>
            </a:r>
            <a:r>
              <a:rPr lang="en-US" dirty="0"/>
              <a:t> </a:t>
            </a:r>
            <a:r>
              <a:rPr lang="en-US" dirty="0" err="1"/>
              <a:t>şekil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nizamına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esaslara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düzenlenir</a:t>
            </a:r>
            <a:r>
              <a:rPr lang="en-US" dirty="0"/>
              <a:t>. </a:t>
            </a:r>
            <a:r>
              <a:rPr lang="en-US" dirty="0" err="1"/>
              <a:t>Sevk</a:t>
            </a:r>
            <a:r>
              <a:rPr lang="en-US" dirty="0"/>
              <a:t> </a:t>
            </a:r>
            <a:r>
              <a:rPr lang="en-US" dirty="0" err="1"/>
              <a:t>irsaliyesi</a:t>
            </a:r>
            <a:r>
              <a:rPr lang="en-US" dirty="0"/>
              <a:t> 3 </a:t>
            </a:r>
            <a:r>
              <a:rPr lang="en-US" dirty="0" err="1"/>
              <a:t>nüsha</a:t>
            </a:r>
            <a:r>
              <a:rPr lang="en-US" dirty="0"/>
              <a:t> </a:t>
            </a:r>
            <a:r>
              <a:rPr lang="en-US" dirty="0" err="1"/>
              <a:t>düzenlenir</a:t>
            </a:r>
            <a:r>
              <a:rPr lang="en-US" dirty="0"/>
              <a:t>. </a:t>
            </a:r>
            <a:r>
              <a:rPr lang="en-US" dirty="0" err="1"/>
              <a:t>Malın</a:t>
            </a:r>
            <a:r>
              <a:rPr lang="en-US" dirty="0"/>
              <a:t> </a:t>
            </a:r>
            <a:r>
              <a:rPr lang="en-US" dirty="0" err="1"/>
              <a:t>nereye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kime</a:t>
            </a:r>
            <a:r>
              <a:rPr lang="en-US" dirty="0"/>
              <a:t> </a:t>
            </a:r>
            <a:r>
              <a:rPr lang="en-US" dirty="0" err="1"/>
              <a:t>gönderildiği</a:t>
            </a:r>
            <a:r>
              <a:rPr lang="en-US" dirty="0"/>
              <a:t> </a:t>
            </a:r>
            <a:r>
              <a:rPr lang="en-US" dirty="0" err="1"/>
              <a:t>ayrıca</a:t>
            </a:r>
            <a:r>
              <a:rPr lang="en-US" dirty="0"/>
              <a:t> </a:t>
            </a:r>
            <a:r>
              <a:rPr lang="en-US" dirty="0" err="1"/>
              <a:t>belirtilir</a:t>
            </a:r>
            <a:r>
              <a:rPr lang="en-US" dirty="0"/>
              <a:t>. </a:t>
            </a:r>
            <a:r>
              <a:rPr lang="en-US" dirty="0" err="1"/>
              <a:t>Sevk</a:t>
            </a:r>
            <a:r>
              <a:rPr lang="en-US" dirty="0"/>
              <a:t> </a:t>
            </a:r>
            <a:r>
              <a:rPr lang="en-US" dirty="0" err="1"/>
              <a:t>irsaliyesinde</a:t>
            </a:r>
            <a:r>
              <a:rPr lang="en-US" dirty="0"/>
              <a:t> </a:t>
            </a:r>
            <a:r>
              <a:rPr lang="en-US" dirty="0" err="1"/>
              <a:t>tanzim</a:t>
            </a:r>
            <a:r>
              <a:rPr lang="en-US" dirty="0"/>
              <a:t> (</a:t>
            </a:r>
            <a:r>
              <a:rPr lang="en-US" dirty="0" err="1"/>
              <a:t>düzenleme</a:t>
            </a:r>
            <a:r>
              <a:rPr lang="en-US" dirty="0"/>
              <a:t>) </a:t>
            </a:r>
            <a:r>
              <a:rPr lang="en-US" dirty="0" err="1"/>
              <a:t>tarihinden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fiili</a:t>
            </a:r>
            <a:r>
              <a:rPr lang="en-US" dirty="0"/>
              <a:t> </a:t>
            </a:r>
            <a:r>
              <a:rPr lang="en-US" dirty="0" err="1"/>
              <a:t>sevk</a:t>
            </a:r>
            <a:r>
              <a:rPr lang="en-US" dirty="0"/>
              <a:t> </a:t>
            </a:r>
            <a:r>
              <a:rPr lang="en-US" dirty="0" err="1"/>
              <a:t>tarihi</a:t>
            </a:r>
            <a:r>
              <a:rPr lang="en-US" dirty="0"/>
              <a:t> de </a:t>
            </a:r>
            <a:r>
              <a:rPr lang="en-US" dirty="0" err="1"/>
              <a:t>bulunur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299190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914400" lvl="2" indent="0" algn="ctr">
              <a:buNone/>
            </a:pPr>
            <a:endParaRPr lang="tr-TR" b="1" dirty="0"/>
          </a:p>
          <a:p>
            <a:pPr marL="914400" lvl="2" indent="0" algn="ctr">
              <a:buNone/>
            </a:pPr>
            <a:r>
              <a:rPr lang="en-US" sz="3200" b="1" dirty="0" err="1" smtClean="0"/>
              <a:t>Sevk</a:t>
            </a:r>
            <a:r>
              <a:rPr lang="en-US" sz="3200" b="1" dirty="0" smtClean="0"/>
              <a:t> </a:t>
            </a:r>
            <a:r>
              <a:rPr lang="en-US" sz="3200" b="1" dirty="0" err="1"/>
              <a:t>irsaliyesini</a:t>
            </a:r>
            <a:r>
              <a:rPr lang="en-US" sz="3200" b="1" dirty="0"/>
              <a:t> </a:t>
            </a:r>
            <a:r>
              <a:rPr lang="en-US" sz="3200" b="1" dirty="0" err="1"/>
              <a:t>düzenlemek</a:t>
            </a:r>
            <a:r>
              <a:rPr lang="en-US" sz="3200" b="1" dirty="0"/>
              <a:t> </a:t>
            </a:r>
            <a:r>
              <a:rPr lang="en-US" sz="3200" b="1" dirty="0" err="1"/>
              <a:t>zorunda</a:t>
            </a:r>
            <a:r>
              <a:rPr lang="en-US" sz="3200" b="1" dirty="0"/>
              <a:t> </a:t>
            </a:r>
            <a:r>
              <a:rPr lang="en-US" sz="3200" b="1" dirty="0" err="1" smtClean="0"/>
              <a:t>olanlar</a:t>
            </a:r>
            <a:r>
              <a:rPr lang="tr-TR" sz="3200" b="1" dirty="0" smtClean="0"/>
              <a:t>:</a:t>
            </a:r>
          </a:p>
          <a:p>
            <a:pPr marL="0" indent="0" algn="ctr">
              <a:buNone/>
            </a:pPr>
            <a:endParaRPr lang="tr-TR" b="1" dirty="0" smtClean="0"/>
          </a:p>
          <a:p>
            <a:pPr marL="0" indent="0" algn="ctr">
              <a:buNone/>
            </a:pPr>
            <a:r>
              <a:rPr lang="en-US" b="1" dirty="0" smtClean="0"/>
              <a:t>NOT</a:t>
            </a:r>
            <a:r>
              <a:rPr lang="en-US" b="1" dirty="0"/>
              <a:t>: </a:t>
            </a:r>
            <a:r>
              <a:rPr lang="en-US" dirty="0"/>
              <a:t>Bu </a:t>
            </a:r>
            <a:r>
              <a:rPr lang="en-US" dirty="0" err="1"/>
              <a:t>durumda</a:t>
            </a:r>
            <a:r>
              <a:rPr lang="en-US" dirty="0"/>
              <a:t> </a:t>
            </a:r>
            <a:r>
              <a:rPr lang="en-US" dirty="0" err="1"/>
              <a:t>satıcı</a:t>
            </a:r>
            <a:r>
              <a:rPr lang="en-US" dirty="0"/>
              <a:t> </a:t>
            </a:r>
            <a:r>
              <a:rPr lang="en-US" dirty="0" err="1"/>
              <a:t>faturayı</a:t>
            </a:r>
            <a:r>
              <a:rPr lang="en-US" dirty="0"/>
              <a:t> </a:t>
            </a:r>
            <a:r>
              <a:rPr lang="en-US" dirty="0" err="1"/>
              <a:t>malla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gönderse</a:t>
            </a:r>
            <a:r>
              <a:rPr lang="en-US" dirty="0"/>
              <a:t> </a:t>
            </a:r>
            <a:r>
              <a:rPr lang="en-US" dirty="0" err="1"/>
              <a:t>dahi</a:t>
            </a:r>
            <a:r>
              <a:rPr lang="en-US" dirty="0"/>
              <a:t> </a:t>
            </a:r>
            <a:r>
              <a:rPr lang="en-US" dirty="0" err="1"/>
              <a:t>malla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/>
              <a:t>sevk</a:t>
            </a:r>
            <a:r>
              <a:rPr lang="en-US" dirty="0"/>
              <a:t> </a:t>
            </a:r>
            <a:r>
              <a:rPr lang="en-US" dirty="0" err="1"/>
              <a:t>irsaliyesini</a:t>
            </a:r>
            <a:r>
              <a:rPr lang="en-US" dirty="0"/>
              <a:t> de </a:t>
            </a:r>
            <a:r>
              <a:rPr lang="en-US" dirty="0" err="1"/>
              <a:t>yanında</a:t>
            </a:r>
            <a:r>
              <a:rPr lang="en-US" dirty="0"/>
              <a:t> </a:t>
            </a:r>
            <a:r>
              <a:rPr lang="en-US" dirty="0" err="1"/>
              <a:t>bulundurmak</a:t>
            </a:r>
            <a:r>
              <a:rPr lang="en-US" dirty="0"/>
              <a:t> </a:t>
            </a:r>
            <a:r>
              <a:rPr lang="en-US" dirty="0" err="1"/>
              <a:t>zorundadır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r>
              <a:rPr lang="en-US" dirty="0"/>
              <a:t> </a:t>
            </a:r>
            <a:r>
              <a:rPr lang="en-US" dirty="0" err="1" smtClean="0"/>
              <a:t>Satıcının</a:t>
            </a:r>
            <a:r>
              <a:rPr lang="en-US" dirty="0" smtClean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ettiği</a:t>
            </a:r>
            <a:r>
              <a:rPr lang="en-US" dirty="0"/>
              <a:t> </a:t>
            </a:r>
            <a:r>
              <a:rPr lang="en-US" dirty="0" err="1"/>
              <a:t>malın</a:t>
            </a:r>
            <a:r>
              <a:rPr lang="en-US" dirty="0"/>
              <a:t> </a:t>
            </a:r>
            <a:r>
              <a:rPr lang="en-US" dirty="0" err="1"/>
              <a:t>alıcı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taşınması</a:t>
            </a:r>
            <a:r>
              <a:rPr lang="en-US" dirty="0"/>
              <a:t>/</a:t>
            </a:r>
            <a:r>
              <a:rPr lang="en-US" dirty="0" err="1"/>
              <a:t>taşıttırılması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dirty="0" err="1"/>
              <a:t>sevk</a:t>
            </a:r>
            <a:r>
              <a:rPr lang="en-US" dirty="0"/>
              <a:t> </a:t>
            </a:r>
            <a:r>
              <a:rPr lang="en-US" dirty="0" err="1"/>
              <a:t>irsaliyesi</a:t>
            </a:r>
            <a:r>
              <a:rPr lang="en-US" dirty="0"/>
              <a:t> </a:t>
            </a:r>
            <a:r>
              <a:rPr lang="en-US" dirty="0" err="1"/>
              <a:t>alıcı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düzenlenir</a:t>
            </a:r>
            <a:r>
              <a:rPr lang="en-US" dirty="0"/>
              <a:t>.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alıcı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satıcının</a:t>
            </a:r>
            <a:r>
              <a:rPr lang="en-US" dirty="0"/>
              <a:t> </a:t>
            </a:r>
            <a:r>
              <a:rPr lang="en-US" dirty="0" err="1"/>
              <a:t>anlaşmaları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dirty="0" err="1"/>
              <a:t>sevk</a:t>
            </a:r>
            <a:r>
              <a:rPr lang="en-US" dirty="0"/>
              <a:t> </a:t>
            </a:r>
            <a:r>
              <a:rPr lang="en-US" dirty="0" err="1"/>
              <a:t>irsaliyesi</a:t>
            </a:r>
            <a:r>
              <a:rPr lang="en-US" dirty="0"/>
              <a:t> </a:t>
            </a:r>
            <a:r>
              <a:rPr lang="en-US" dirty="0" err="1"/>
              <a:t>satıcı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da </a:t>
            </a:r>
            <a:r>
              <a:rPr lang="en-US" dirty="0" err="1"/>
              <a:t>hazırlanabilir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69299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127" y="116632"/>
            <a:ext cx="8953369" cy="6624736"/>
          </a:xfrm>
        </p:spPr>
        <p:txBody>
          <a:bodyPr/>
          <a:lstStyle/>
          <a:p>
            <a:pPr marL="0" lvl="2" indent="0">
              <a:buNone/>
            </a:pPr>
            <a:r>
              <a:rPr lang="tr-TR" b="1" dirty="0" smtClean="0"/>
              <a:t>                            </a:t>
            </a:r>
            <a:r>
              <a:rPr lang="en-US" sz="3600" b="1" dirty="0" err="1" smtClean="0"/>
              <a:t>Sevk</a:t>
            </a:r>
            <a:r>
              <a:rPr lang="en-US" sz="3600" b="1" dirty="0" smtClean="0"/>
              <a:t> </a:t>
            </a:r>
            <a:r>
              <a:rPr lang="en-US" sz="3600" b="1" dirty="0" err="1"/>
              <a:t>irsaliyesinin</a:t>
            </a:r>
            <a:r>
              <a:rPr lang="en-US" sz="3600" b="1" dirty="0"/>
              <a:t> </a:t>
            </a:r>
            <a:r>
              <a:rPr lang="en-US" sz="3600" b="1" dirty="0" err="1"/>
              <a:t>özellikleri</a:t>
            </a:r>
            <a:r>
              <a:rPr lang="en-US" b="1" dirty="0"/>
              <a:t>:</a:t>
            </a:r>
            <a:endParaRPr lang="tr-TR" b="1" dirty="0"/>
          </a:p>
          <a:p>
            <a:pPr lvl="3"/>
            <a:endParaRPr lang="tr-TR" sz="2800" dirty="0" smtClean="0"/>
          </a:p>
          <a:p>
            <a:pPr lvl="3"/>
            <a:r>
              <a:rPr lang="tr-TR" sz="2800" dirty="0" smtClean="0"/>
              <a:t>3 </a:t>
            </a:r>
            <a:r>
              <a:rPr lang="en-US" sz="2800" dirty="0" err="1" smtClean="0"/>
              <a:t>nüsha</a:t>
            </a:r>
            <a:r>
              <a:rPr lang="en-US" sz="2800" dirty="0" smtClean="0"/>
              <a:t> </a:t>
            </a:r>
            <a:r>
              <a:rPr lang="en-US" sz="2800" dirty="0" err="1"/>
              <a:t>hazırlanır</a:t>
            </a:r>
            <a:r>
              <a:rPr lang="en-US" sz="2800" dirty="0"/>
              <a:t>.</a:t>
            </a:r>
            <a:endParaRPr lang="tr-TR" sz="2800" dirty="0"/>
          </a:p>
          <a:p>
            <a:pPr lvl="3"/>
            <a:r>
              <a:rPr lang="en-US" sz="2800" dirty="0"/>
              <a:t>Seri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sıra</a:t>
            </a:r>
            <a:r>
              <a:rPr lang="en-US" sz="2800" dirty="0"/>
              <a:t> </a:t>
            </a:r>
            <a:r>
              <a:rPr lang="en-US" sz="2800" dirty="0" err="1"/>
              <a:t>numaralıdır</a:t>
            </a:r>
            <a:r>
              <a:rPr lang="en-US" sz="2800" dirty="0"/>
              <a:t>.</a:t>
            </a:r>
            <a:endParaRPr lang="tr-TR" sz="2800" dirty="0"/>
          </a:p>
          <a:p>
            <a:pPr lvl="3"/>
            <a:r>
              <a:rPr lang="en-US" sz="2800" dirty="0" err="1"/>
              <a:t>Muhasebe</a:t>
            </a:r>
            <a:r>
              <a:rPr lang="en-US" sz="2800" dirty="0"/>
              <a:t> </a:t>
            </a:r>
            <a:r>
              <a:rPr lang="en-US" sz="2800" dirty="0" err="1"/>
              <a:t>kayıtlarında</a:t>
            </a:r>
            <a:r>
              <a:rPr lang="en-US" sz="2800" dirty="0"/>
              <a:t> </a:t>
            </a:r>
            <a:r>
              <a:rPr lang="en-US" sz="2800" dirty="0" err="1"/>
              <a:t>esas</a:t>
            </a:r>
            <a:r>
              <a:rPr lang="en-US" sz="2800" dirty="0"/>
              <a:t> </a:t>
            </a:r>
            <a:r>
              <a:rPr lang="en-US" sz="2800" dirty="0" err="1"/>
              <a:t>alınmaz</a:t>
            </a:r>
            <a:r>
              <a:rPr lang="en-US" sz="2800" dirty="0"/>
              <a:t>.</a:t>
            </a:r>
            <a:endParaRPr lang="tr-TR" sz="2800" dirty="0"/>
          </a:p>
          <a:p>
            <a:pPr lvl="3"/>
            <a:r>
              <a:rPr lang="en-US" sz="2800" dirty="0" err="1"/>
              <a:t>Malın</a:t>
            </a:r>
            <a:r>
              <a:rPr lang="en-US" sz="2800" dirty="0"/>
              <a:t> </a:t>
            </a:r>
            <a:r>
              <a:rPr lang="en-US" sz="2800" dirty="0" err="1"/>
              <a:t>nereye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kime</a:t>
            </a:r>
            <a:r>
              <a:rPr lang="en-US" sz="2800" dirty="0"/>
              <a:t> </a:t>
            </a:r>
            <a:r>
              <a:rPr lang="en-US" sz="2800" dirty="0" err="1"/>
              <a:t>gönderildiğini</a:t>
            </a:r>
            <a:r>
              <a:rPr lang="en-US" sz="2800" dirty="0"/>
              <a:t> </a:t>
            </a:r>
            <a:r>
              <a:rPr lang="en-US" sz="2800" dirty="0" err="1"/>
              <a:t>belirtir</a:t>
            </a:r>
            <a:r>
              <a:rPr lang="en-US" sz="2800" dirty="0"/>
              <a:t>.</a:t>
            </a:r>
            <a:endParaRPr lang="tr-TR" sz="2800" dirty="0"/>
          </a:p>
          <a:p>
            <a:pPr lvl="3"/>
            <a:r>
              <a:rPr lang="en-US" sz="2800" dirty="0" err="1"/>
              <a:t>Maliye</a:t>
            </a:r>
            <a:r>
              <a:rPr lang="en-US" sz="2800" dirty="0"/>
              <a:t> </a:t>
            </a:r>
            <a:r>
              <a:rPr lang="en-US" sz="2800" dirty="0" err="1"/>
              <a:t>Bakanlığının</a:t>
            </a:r>
            <a:r>
              <a:rPr lang="en-US" sz="2800" dirty="0"/>
              <a:t> </a:t>
            </a:r>
            <a:r>
              <a:rPr lang="en-US" sz="2800" dirty="0" err="1"/>
              <a:t>anlaşmalı</a:t>
            </a:r>
            <a:r>
              <a:rPr lang="en-US" sz="2800" dirty="0"/>
              <a:t> </a:t>
            </a:r>
            <a:r>
              <a:rPr lang="en-US" sz="2800" dirty="0" err="1"/>
              <a:t>matbaalarda</a:t>
            </a:r>
            <a:r>
              <a:rPr lang="en-US" sz="2800" dirty="0"/>
              <a:t> </a:t>
            </a:r>
            <a:r>
              <a:rPr lang="en-US" sz="2800" dirty="0" err="1"/>
              <a:t>bastırılıp</a:t>
            </a:r>
            <a:r>
              <a:rPr lang="en-US" sz="2800" dirty="0"/>
              <a:t> </a:t>
            </a:r>
            <a:r>
              <a:rPr lang="en-US" sz="2800" dirty="0" err="1"/>
              <a:t>notere</a:t>
            </a:r>
            <a:r>
              <a:rPr lang="en-US" sz="2800" dirty="0"/>
              <a:t> </a:t>
            </a:r>
            <a:r>
              <a:rPr lang="en-US" sz="2800" dirty="0" err="1"/>
              <a:t>tasdik</a:t>
            </a:r>
            <a:r>
              <a:rPr lang="en-US" sz="2800" dirty="0"/>
              <a:t> </a:t>
            </a:r>
            <a:r>
              <a:rPr lang="en-US" sz="2800" dirty="0" err="1"/>
              <a:t>ettirilir</a:t>
            </a:r>
            <a:r>
              <a:rPr lang="en-US" sz="2800" dirty="0"/>
              <a:t>.</a:t>
            </a:r>
            <a:endParaRPr lang="tr-TR" sz="2800" dirty="0"/>
          </a:p>
          <a:p>
            <a:pPr lvl="3"/>
            <a:r>
              <a:rPr lang="en-US" sz="2800" dirty="0" err="1"/>
              <a:t>Sevk</a:t>
            </a:r>
            <a:r>
              <a:rPr lang="en-US" sz="2800" dirty="0"/>
              <a:t> </a:t>
            </a:r>
            <a:r>
              <a:rPr lang="en-US" sz="2800" dirty="0" err="1"/>
              <a:t>irsaliyesinin</a:t>
            </a:r>
            <a:r>
              <a:rPr lang="en-US" sz="2800" dirty="0"/>
              <a:t> </a:t>
            </a:r>
            <a:r>
              <a:rPr lang="en-US" sz="2800" dirty="0" err="1"/>
              <a:t>düzenlendiği</a:t>
            </a:r>
            <a:r>
              <a:rPr lang="en-US" sz="2800" dirty="0"/>
              <a:t> </a:t>
            </a:r>
            <a:r>
              <a:rPr lang="en-US" sz="2800" dirty="0" err="1"/>
              <a:t>tarihten</a:t>
            </a:r>
            <a:r>
              <a:rPr lang="en-US" sz="2800" dirty="0"/>
              <a:t> </a:t>
            </a:r>
            <a:r>
              <a:rPr lang="en-US" sz="2800" dirty="0" err="1"/>
              <a:t>itibaren</a:t>
            </a:r>
            <a:r>
              <a:rPr lang="en-US" sz="2800" dirty="0"/>
              <a:t> 10 </a:t>
            </a:r>
            <a:r>
              <a:rPr lang="en-US" sz="2800" dirty="0" err="1"/>
              <a:t>gün</a:t>
            </a:r>
            <a:r>
              <a:rPr lang="en-US" sz="2800" dirty="0"/>
              <a:t> </a:t>
            </a:r>
            <a:r>
              <a:rPr lang="en-US" sz="2800" dirty="0" err="1"/>
              <a:t>içinde</a:t>
            </a:r>
            <a:r>
              <a:rPr lang="en-US" sz="2800" dirty="0"/>
              <a:t> </a:t>
            </a:r>
            <a:r>
              <a:rPr lang="en-US" sz="2800" dirty="0" err="1"/>
              <a:t>fatura</a:t>
            </a:r>
            <a:r>
              <a:rPr lang="en-US" sz="2800" dirty="0"/>
              <a:t> </a:t>
            </a:r>
            <a:r>
              <a:rPr lang="en-US" sz="2800" dirty="0" err="1"/>
              <a:t>düzenlenmesi</a:t>
            </a:r>
            <a:r>
              <a:rPr lang="en-US" sz="2800" dirty="0"/>
              <a:t> </a:t>
            </a:r>
            <a:r>
              <a:rPr lang="en-US" sz="2800" dirty="0" err="1"/>
              <a:t>gerekir</a:t>
            </a:r>
            <a:r>
              <a:rPr lang="en-US" sz="2800" dirty="0"/>
              <a:t>.</a:t>
            </a:r>
            <a:endParaRPr lang="tr-TR" sz="2800" dirty="0"/>
          </a:p>
          <a:p>
            <a:pPr lvl="3"/>
            <a:r>
              <a:rPr lang="en-US" sz="2800" dirty="0" err="1"/>
              <a:t>Vergi</a:t>
            </a:r>
            <a:r>
              <a:rPr lang="en-US" sz="2800" dirty="0"/>
              <a:t> </a:t>
            </a:r>
            <a:r>
              <a:rPr lang="en-US" sz="2800" dirty="0" err="1"/>
              <a:t>Usul</a:t>
            </a:r>
            <a:r>
              <a:rPr lang="en-US" sz="2800" dirty="0"/>
              <a:t> </a:t>
            </a:r>
            <a:r>
              <a:rPr lang="en-US" sz="2800" dirty="0" err="1"/>
              <a:t>Kanunu’na</a:t>
            </a:r>
            <a:r>
              <a:rPr lang="en-US" sz="2800" dirty="0"/>
              <a:t> </a:t>
            </a:r>
            <a:r>
              <a:rPr lang="en-US" sz="2800" dirty="0" err="1"/>
              <a:t>göre</a:t>
            </a:r>
            <a:r>
              <a:rPr lang="en-US" sz="2800" dirty="0"/>
              <a:t> 5 </a:t>
            </a:r>
            <a:r>
              <a:rPr lang="en-US" sz="2800" dirty="0" err="1"/>
              <a:t>yıl</a:t>
            </a:r>
            <a:r>
              <a:rPr lang="en-US" sz="2800" dirty="0"/>
              <a:t>, </a:t>
            </a:r>
            <a:r>
              <a:rPr lang="en-US" sz="2800" dirty="0" err="1"/>
              <a:t>Türk</a:t>
            </a:r>
            <a:r>
              <a:rPr lang="en-US" sz="2800" dirty="0"/>
              <a:t> </a:t>
            </a:r>
            <a:r>
              <a:rPr lang="en-US" sz="2800" dirty="0" err="1"/>
              <a:t>Ticaret</a:t>
            </a:r>
            <a:r>
              <a:rPr lang="en-US" sz="2800" dirty="0"/>
              <a:t> </a:t>
            </a:r>
            <a:r>
              <a:rPr lang="en-US" sz="2800" dirty="0" err="1"/>
              <a:t>Kanunu’na</a:t>
            </a:r>
            <a:r>
              <a:rPr lang="en-US" sz="2800" dirty="0"/>
              <a:t> </a:t>
            </a:r>
            <a:r>
              <a:rPr lang="en-US" sz="2800" dirty="0" err="1"/>
              <a:t>göre</a:t>
            </a:r>
            <a:r>
              <a:rPr lang="en-US" sz="2800" dirty="0"/>
              <a:t> 10 </a:t>
            </a:r>
            <a:r>
              <a:rPr lang="en-US" sz="2800" dirty="0" err="1"/>
              <a:t>yıl</a:t>
            </a:r>
            <a:r>
              <a:rPr lang="en-US" sz="2800" dirty="0"/>
              <a:t> </a:t>
            </a:r>
            <a:r>
              <a:rPr lang="en-US" sz="2800" dirty="0" err="1"/>
              <a:t>saklanmalıdır</a:t>
            </a:r>
            <a:r>
              <a:rPr lang="en-US" sz="2800" dirty="0"/>
              <a:t>.</a:t>
            </a:r>
            <a:endParaRPr lang="tr-TR" sz="28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31324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925660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8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22436" y="276162"/>
            <a:ext cx="8658720" cy="6465205"/>
            <a:chOff x="0" y="0"/>
            <a:chExt cx="7632" cy="9159"/>
          </a:xfrm>
        </p:grpSpPr>
        <p:pic>
          <p:nvPicPr>
            <p:cNvPr id="2068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" y="22"/>
              <a:ext cx="2918" cy="91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0" y="0"/>
              <a:ext cx="7593" cy="9159"/>
              <a:chOff x="0" y="0"/>
              <a:chExt cx="7593" cy="9159"/>
            </a:xfrm>
          </p:grpSpPr>
          <p:sp>
            <p:nvSpPr>
              <p:cNvPr id="15" name="Freeform 19"/>
              <p:cNvSpPr>
                <a:spLocks/>
              </p:cNvSpPr>
              <p:nvPr/>
            </p:nvSpPr>
            <p:spPr bwMode="auto">
              <a:xfrm>
                <a:off x="0" y="0"/>
                <a:ext cx="2936" cy="9159"/>
              </a:xfrm>
              <a:custGeom>
                <a:avLst/>
                <a:gdLst>
                  <a:gd name="T0" fmla="*/ 2935 w 2936"/>
                  <a:gd name="T1" fmla="*/ 0 h 9159"/>
                  <a:gd name="T2" fmla="*/ 0 w 2936"/>
                  <a:gd name="T3" fmla="*/ 0 h 9159"/>
                  <a:gd name="T4" fmla="*/ 0 w 2936"/>
                  <a:gd name="T5" fmla="*/ 9159 h 9159"/>
                  <a:gd name="T6" fmla="*/ 2935 w 2936"/>
                  <a:gd name="T7" fmla="*/ 9159 h 9159"/>
                  <a:gd name="T8" fmla="*/ 2935 w 2936"/>
                  <a:gd name="T9" fmla="*/ 9149 h 9159"/>
                  <a:gd name="T10" fmla="*/ 22 w 2936"/>
                  <a:gd name="T11" fmla="*/ 9149 h 9159"/>
                  <a:gd name="T12" fmla="*/ 12 w 2936"/>
                  <a:gd name="T13" fmla="*/ 9140 h 9159"/>
                  <a:gd name="T14" fmla="*/ 22 w 2936"/>
                  <a:gd name="T15" fmla="*/ 9140 h 9159"/>
                  <a:gd name="T16" fmla="*/ 22 w 2936"/>
                  <a:gd name="T17" fmla="*/ 20 h 9159"/>
                  <a:gd name="T18" fmla="*/ 12 w 2936"/>
                  <a:gd name="T19" fmla="*/ 20 h 9159"/>
                  <a:gd name="T20" fmla="*/ 22 w 2936"/>
                  <a:gd name="T21" fmla="*/ 10 h 9159"/>
                  <a:gd name="T22" fmla="*/ 2935 w 2936"/>
                  <a:gd name="T23" fmla="*/ 10 h 9159"/>
                  <a:gd name="T24" fmla="*/ 2935 w 2936"/>
                  <a:gd name="T25" fmla="*/ 0 h 9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36" h="9159">
                    <a:moveTo>
                      <a:pt x="2935" y="0"/>
                    </a:moveTo>
                    <a:lnTo>
                      <a:pt x="0" y="0"/>
                    </a:lnTo>
                    <a:lnTo>
                      <a:pt x="0" y="9159"/>
                    </a:lnTo>
                    <a:lnTo>
                      <a:pt x="2935" y="9159"/>
                    </a:lnTo>
                    <a:lnTo>
                      <a:pt x="2935" y="9149"/>
                    </a:lnTo>
                    <a:lnTo>
                      <a:pt x="22" y="9149"/>
                    </a:lnTo>
                    <a:lnTo>
                      <a:pt x="12" y="9140"/>
                    </a:lnTo>
                    <a:lnTo>
                      <a:pt x="22" y="9140"/>
                    </a:lnTo>
                    <a:lnTo>
                      <a:pt x="22" y="20"/>
                    </a:lnTo>
                    <a:lnTo>
                      <a:pt x="12" y="20"/>
                    </a:lnTo>
                    <a:lnTo>
                      <a:pt x="22" y="10"/>
                    </a:lnTo>
                    <a:lnTo>
                      <a:pt x="2935" y="10"/>
                    </a:lnTo>
                    <a:lnTo>
                      <a:pt x="29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6" name="Freeform 18"/>
              <p:cNvSpPr>
                <a:spLocks/>
              </p:cNvSpPr>
              <p:nvPr/>
            </p:nvSpPr>
            <p:spPr bwMode="auto">
              <a:xfrm>
                <a:off x="0" y="0"/>
                <a:ext cx="2936" cy="9159"/>
              </a:xfrm>
              <a:custGeom>
                <a:avLst/>
                <a:gdLst>
                  <a:gd name="T0" fmla="*/ 22 w 2936"/>
                  <a:gd name="T1" fmla="*/ 9140 h 9159"/>
                  <a:gd name="T2" fmla="*/ 12 w 2936"/>
                  <a:gd name="T3" fmla="*/ 9140 h 9159"/>
                  <a:gd name="T4" fmla="*/ 22 w 2936"/>
                  <a:gd name="T5" fmla="*/ 9149 h 9159"/>
                  <a:gd name="T6" fmla="*/ 22 w 2936"/>
                  <a:gd name="T7" fmla="*/ 9140 h 9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36" h="9159">
                    <a:moveTo>
                      <a:pt x="22" y="9140"/>
                    </a:moveTo>
                    <a:lnTo>
                      <a:pt x="12" y="9140"/>
                    </a:lnTo>
                    <a:lnTo>
                      <a:pt x="22" y="9149"/>
                    </a:lnTo>
                    <a:lnTo>
                      <a:pt x="22" y="9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7" name="Freeform 17"/>
              <p:cNvSpPr>
                <a:spLocks/>
              </p:cNvSpPr>
              <p:nvPr/>
            </p:nvSpPr>
            <p:spPr bwMode="auto">
              <a:xfrm>
                <a:off x="0" y="0"/>
                <a:ext cx="2936" cy="9159"/>
              </a:xfrm>
              <a:custGeom>
                <a:avLst/>
                <a:gdLst>
                  <a:gd name="T0" fmla="*/ 2935 w 2936"/>
                  <a:gd name="T1" fmla="*/ 9140 h 9159"/>
                  <a:gd name="T2" fmla="*/ 22 w 2936"/>
                  <a:gd name="T3" fmla="*/ 9140 h 9159"/>
                  <a:gd name="T4" fmla="*/ 22 w 2936"/>
                  <a:gd name="T5" fmla="*/ 9149 h 9159"/>
                  <a:gd name="T6" fmla="*/ 2935 w 2936"/>
                  <a:gd name="T7" fmla="*/ 9149 h 9159"/>
                  <a:gd name="T8" fmla="*/ 2935 w 2936"/>
                  <a:gd name="T9" fmla="*/ 9140 h 9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6" h="9159">
                    <a:moveTo>
                      <a:pt x="2935" y="9140"/>
                    </a:moveTo>
                    <a:lnTo>
                      <a:pt x="22" y="9140"/>
                    </a:lnTo>
                    <a:lnTo>
                      <a:pt x="22" y="9149"/>
                    </a:lnTo>
                    <a:lnTo>
                      <a:pt x="2935" y="9149"/>
                    </a:lnTo>
                    <a:lnTo>
                      <a:pt x="2935" y="9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0" y="0"/>
                <a:ext cx="2936" cy="9159"/>
              </a:xfrm>
              <a:custGeom>
                <a:avLst/>
                <a:gdLst>
                  <a:gd name="T0" fmla="*/ 22 w 2936"/>
                  <a:gd name="T1" fmla="*/ 10 h 9159"/>
                  <a:gd name="T2" fmla="*/ 12 w 2936"/>
                  <a:gd name="T3" fmla="*/ 20 h 9159"/>
                  <a:gd name="T4" fmla="*/ 22 w 2936"/>
                  <a:gd name="T5" fmla="*/ 20 h 9159"/>
                  <a:gd name="T6" fmla="*/ 22 w 2936"/>
                  <a:gd name="T7" fmla="*/ 10 h 9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36" h="9159">
                    <a:moveTo>
                      <a:pt x="22" y="10"/>
                    </a:moveTo>
                    <a:lnTo>
                      <a:pt x="12" y="20"/>
                    </a:lnTo>
                    <a:lnTo>
                      <a:pt x="22" y="20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0" y="0"/>
                <a:ext cx="2936" cy="9159"/>
              </a:xfrm>
              <a:custGeom>
                <a:avLst/>
                <a:gdLst>
                  <a:gd name="T0" fmla="*/ 2935 w 2936"/>
                  <a:gd name="T1" fmla="*/ 10 h 9159"/>
                  <a:gd name="T2" fmla="*/ 22 w 2936"/>
                  <a:gd name="T3" fmla="*/ 10 h 9159"/>
                  <a:gd name="T4" fmla="*/ 22 w 2936"/>
                  <a:gd name="T5" fmla="*/ 20 h 9159"/>
                  <a:gd name="T6" fmla="*/ 2935 w 2936"/>
                  <a:gd name="T7" fmla="*/ 20 h 9159"/>
                  <a:gd name="T8" fmla="*/ 2935 w 2936"/>
                  <a:gd name="T9" fmla="*/ 10 h 9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36" h="9159">
                    <a:moveTo>
                      <a:pt x="2935" y="10"/>
                    </a:moveTo>
                    <a:lnTo>
                      <a:pt x="22" y="10"/>
                    </a:lnTo>
                    <a:lnTo>
                      <a:pt x="22" y="20"/>
                    </a:lnTo>
                    <a:lnTo>
                      <a:pt x="2935" y="20"/>
                    </a:lnTo>
                    <a:lnTo>
                      <a:pt x="293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62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7" y="22"/>
                <a:ext cx="4666" cy="91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935" y="9149"/>
              <a:ext cx="4649" cy="2"/>
              <a:chOff x="2935" y="9149"/>
              <a:chExt cx="4649" cy="2"/>
            </a:xfrm>
          </p:grpSpPr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2935" y="9149"/>
                <a:ext cx="4649" cy="2"/>
              </a:xfrm>
              <a:custGeom>
                <a:avLst/>
                <a:gdLst>
                  <a:gd name="T0" fmla="+- 0 2935 2935"/>
                  <a:gd name="T1" fmla="*/ T0 w 4649"/>
                  <a:gd name="T2" fmla="+- 0 7584 2935"/>
                  <a:gd name="T3" fmla="*/ T2 w 464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649">
                    <a:moveTo>
                      <a:pt x="0" y="0"/>
                    </a:moveTo>
                    <a:lnTo>
                      <a:pt x="4649" y="0"/>
                    </a:lnTo>
                  </a:path>
                </a:pathLst>
              </a:custGeom>
              <a:noFill/>
              <a:ln w="1219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2935" y="10"/>
              <a:ext cx="4649" cy="2"/>
              <a:chOff x="2935" y="10"/>
              <a:chExt cx="4649" cy="2"/>
            </a:xfrm>
          </p:grpSpPr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935" y="10"/>
                <a:ext cx="4649" cy="2"/>
              </a:xfrm>
              <a:custGeom>
                <a:avLst/>
                <a:gdLst>
                  <a:gd name="T0" fmla="+- 0 2935 2935"/>
                  <a:gd name="T1" fmla="*/ T0 w 4649"/>
                  <a:gd name="T2" fmla="+- 0 7584 2935"/>
                  <a:gd name="T3" fmla="*/ T2 w 4649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4649">
                    <a:moveTo>
                      <a:pt x="0" y="0"/>
                    </a:moveTo>
                    <a:lnTo>
                      <a:pt x="4649" y="0"/>
                    </a:lnTo>
                  </a:path>
                </a:pathLst>
              </a:custGeom>
              <a:noFill/>
              <a:ln w="12192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2057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76" y="22"/>
                <a:ext cx="26" cy="91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7584" y="0"/>
              <a:ext cx="48" cy="9159"/>
              <a:chOff x="7584" y="0"/>
              <a:chExt cx="48" cy="9159"/>
            </a:xfrm>
          </p:grpSpPr>
          <p:sp>
            <p:nvSpPr>
              <p:cNvPr id="8" name="Freeform 7"/>
              <p:cNvSpPr>
                <a:spLocks/>
              </p:cNvSpPr>
              <p:nvPr/>
            </p:nvSpPr>
            <p:spPr bwMode="auto">
              <a:xfrm>
                <a:off x="7584" y="0"/>
                <a:ext cx="48" cy="9159"/>
              </a:xfrm>
              <a:custGeom>
                <a:avLst/>
                <a:gdLst>
                  <a:gd name="T0" fmla="+- 0 7610 7584"/>
                  <a:gd name="T1" fmla="*/ T0 w 48"/>
                  <a:gd name="T2" fmla="*/ 9140 h 9159"/>
                  <a:gd name="T3" fmla="+- 0 7584 7584"/>
                  <a:gd name="T4" fmla="*/ T3 w 48"/>
                  <a:gd name="T5" fmla="*/ 9140 h 9159"/>
                  <a:gd name="T6" fmla="+- 0 7584 7584"/>
                  <a:gd name="T7" fmla="*/ T6 w 48"/>
                  <a:gd name="T8" fmla="*/ 9159 h 9159"/>
                  <a:gd name="T9" fmla="+- 0 7632 7584"/>
                  <a:gd name="T10" fmla="*/ T9 w 48"/>
                  <a:gd name="T11" fmla="*/ 9159 h 9159"/>
                  <a:gd name="T12" fmla="+- 0 7632 7584"/>
                  <a:gd name="T13" fmla="*/ T12 w 48"/>
                  <a:gd name="T14" fmla="*/ 9149 h 9159"/>
                  <a:gd name="T15" fmla="+- 0 7610 7584"/>
                  <a:gd name="T16" fmla="*/ T15 w 48"/>
                  <a:gd name="T17" fmla="*/ 9149 h 9159"/>
                  <a:gd name="T18" fmla="+- 0 7610 7584"/>
                  <a:gd name="T19" fmla="*/ T18 w 48"/>
                  <a:gd name="T20" fmla="*/ 9140 h 9159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</a:cxnLst>
                <a:rect l="0" t="0" r="r" b="b"/>
                <a:pathLst>
                  <a:path w="48" h="9159">
                    <a:moveTo>
                      <a:pt x="26" y="9140"/>
                    </a:moveTo>
                    <a:lnTo>
                      <a:pt x="0" y="9140"/>
                    </a:lnTo>
                    <a:lnTo>
                      <a:pt x="0" y="9159"/>
                    </a:lnTo>
                    <a:lnTo>
                      <a:pt x="48" y="9159"/>
                    </a:lnTo>
                    <a:lnTo>
                      <a:pt x="48" y="9149"/>
                    </a:lnTo>
                    <a:lnTo>
                      <a:pt x="26" y="9149"/>
                    </a:lnTo>
                    <a:lnTo>
                      <a:pt x="26" y="9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7584" y="0"/>
                <a:ext cx="48" cy="9159"/>
              </a:xfrm>
              <a:custGeom>
                <a:avLst/>
                <a:gdLst>
                  <a:gd name="T0" fmla="+- 0 7610 7584"/>
                  <a:gd name="T1" fmla="*/ T0 w 48"/>
                  <a:gd name="T2" fmla="*/ 10 h 9159"/>
                  <a:gd name="T3" fmla="+- 0 7610 7584"/>
                  <a:gd name="T4" fmla="*/ T3 w 48"/>
                  <a:gd name="T5" fmla="*/ 9149 h 9159"/>
                  <a:gd name="T6" fmla="+- 0 7620 7584"/>
                  <a:gd name="T7" fmla="*/ T6 w 48"/>
                  <a:gd name="T8" fmla="*/ 9140 h 9159"/>
                  <a:gd name="T9" fmla="+- 0 7632 7584"/>
                  <a:gd name="T10" fmla="*/ T9 w 48"/>
                  <a:gd name="T11" fmla="*/ 9140 h 9159"/>
                  <a:gd name="T12" fmla="+- 0 7632 7584"/>
                  <a:gd name="T13" fmla="*/ T12 w 48"/>
                  <a:gd name="T14" fmla="*/ 20 h 9159"/>
                  <a:gd name="T15" fmla="+- 0 7620 7584"/>
                  <a:gd name="T16" fmla="*/ T15 w 48"/>
                  <a:gd name="T17" fmla="*/ 20 h 9159"/>
                  <a:gd name="T18" fmla="+- 0 7610 7584"/>
                  <a:gd name="T19" fmla="*/ T18 w 48"/>
                  <a:gd name="T20" fmla="*/ 10 h 9159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</a:cxnLst>
                <a:rect l="0" t="0" r="r" b="b"/>
                <a:pathLst>
                  <a:path w="48" h="9159">
                    <a:moveTo>
                      <a:pt x="26" y="10"/>
                    </a:moveTo>
                    <a:lnTo>
                      <a:pt x="26" y="9149"/>
                    </a:lnTo>
                    <a:lnTo>
                      <a:pt x="36" y="9140"/>
                    </a:lnTo>
                    <a:lnTo>
                      <a:pt x="48" y="9140"/>
                    </a:lnTo>
                    <a:lnTo>
                      <a:pt x="48" y="20"/>
                    </a:lnTo>
                    <a:lnTo>
                      <a:pt x="36" y="2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0" name="Freeform 5"/>
              <p:cNvSpPr>
                <a:spLocks/>
              </p:cNvSpPr>
              <p:nvPr/>
            </p:nvSpPr>
            <p:spPr bwMode="auto">
              <a:xfrm>
                <a:off x="7584" y="0"/>
                <a:ext cx="48" cy="9159"/>
              </a:xfrm>
              <a:custGeom>
                <a:avLst/>
                <a:gdLst>
                  <a:gd name="T0" fmla="+- 0 7632 7584"/>
                  <a:gd name="T1" fmla="*/ T0 w 48"/>
                  <a:gd name="T2" fmla="*/ 9140 h 9159"/>
                  <a:gd name="T3" fmla="+- 0 7620 7584"/>
                  <a:gd name="T4" fmla="*/ T3 w 48"/>
                  <a:gd name="T5" fmla="*/ 9140 h 9159"/>
                  <a:gd name="T6" fmla="+- 0 7610 7584"/>
                  <a:gd name="T7" fmla="*/ T6 w 48"/>
                  <a:gd name="T8" fmla="*/ 9149 h 9159"/>
                  <a:gd name="T9" fmla="+- 0 7632 7584"/>
                  <a:gd name="T10" fmla="*/ T9 w 48"/>
                  <a:gd name="T11" fmla="*/ 9149 h 9159"/>
                  <a:gd name="T12" fmla="+- 0 7632 7584"/>
                  <a:gd name="T13" fmla="*/ T12 w 48"/>
                  <a:gd name="T14" fmla="*/ 9140 h 9159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48" h="9159">
                    <a:moveTo>
                      <a:pt x="48" y="9140"/>
                    </a:moveTo>
                    <a:lnTo>
                      <a:pt x="36" y="9140"/>
                    </a:lnTo>
                    <a:lnTo>
                      <a:pt x="26" y="9149"/>
                    </a:lnTo>
                    <a:lnTo>
                      <a:pt x="48" y="9149"/>
                    </a:lnTo>
                    <a:lnTo>
                      <a:pt x="48" y="9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1" name="Freeform 4"/>
              <p:cNvSpPr>
                <a:spLocks/>
              </p:cNvSpPr>
              <p:nvPr/>
            </p:nvSpPr>
            <p:spPr bwMode="auto">
              <a:xfrm>
                <a:off x="7584" y="0"/>
                <a:ext cx="48" cy="9159"/>
              </a:xfrm>
              <a:custGeom>
                <a:avLst/>
                <a:gdLst>
                  <a:gd name="T0" fmla="+- 0 7632 7584"/>
                  <a:gd name="T1" fmla="*/ T0 w 48"/>
                  <a:gd name="T2" fmla="*/ 0 h 9159"/>
                  <a:gd name="T3" fmla="+- 0 7584 7584"/>
                  <a:gd name="T4" fmla="*/ T3 w 48"/>
                  <a:gd name="T5" fmla="*/ 0 h 9159"/>
                  <a:gd name="T6" fmla="+- 0 7584 7584"/>
                  <a:gd name="T7" fmla="*/ T6 w 48"/>
                  <a:gd name="T8" fmla="*/ 20 h 9159"/>
                  <a:gd name="T9" fmla="+- 0 7610 7584"/>
                  <a:gd name="T10" fmla="*/ T9 w 48"/>
                  <a:gd name="T11" fmla="*/ 20 h 9159"/>
                  <a:gd name="T12" fmla="+- 0 7610 7584"/>
                  <a:gd name="T13" fmla="*/ T12 w 48"/>
                  <a:gd name="T14" fmla="*/ 10 h 9159"/>
                  <a:gd name="T15" fmla="+- 0 7632 7584"/>
                  <a:gd name="T16" fmla="*/ T15 w 48"/>
                  <a:gd name="T17" fmla="*/ 10 h 9159"/>
                  <a:gd name="T18" fmla="+- 0 7632 7584"/>
                  <a:gd name="T19" fmla="*/ T18 w 48"/>
                  <a:gd name="T20" fmla="*/ 0 h 9159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  <a:cxn ang="0">
                    <a:pos x="T16" y="T17"/>
                  </a:cxn>
                  <a:cxn ang="0">
                    <a:pos x="T19" y="T20"/>
                  </a:cxn>
                </a:cxnLst>
                <a:rect l="0" t="0" r="r" b="b"/>
                <a:pathLst>
                  <a:path w="48" h="9159">
                    <a:moveTo>
                      <a:pt x="48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26" y="20"/>
                    </a:lnTo>
                    <a:lnTo>
                      <a:pt x="26" y="10"/>
                    </a:lnTo>
                    <a:lnTo>
                      <a:pt x="48" y="1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sp>
            <p:nvSpPr>
              <p:cNvPr id="12" name="Freeform 3"/>
              <p:cNvSpPr>
                <a:spLocks/>
              </p:cNvSpPr>
              <p:nvPr/>
            </p:nvSpPr>
            <p:spPr bwMode="auto">
              <a:xfrm>
                <a:off x="7584" y="0"/>
                <a:ext cx="48" cy="9159"/>
              </a:xfrm>
              <a:custGeom>
                <a:avLst/>
                <a:gdLst>
                  <a:gd name="T0" fmla="+- 0 7632 7584"/>
                  <a:gd name="T1" fmla="*/ T0 w 48"/>
                  <a:gd name="T2" fmla="*/ 10 h 9159"/>
                  <a:gd name="T3" fmla="+- 0 7610 7584"/>
                  <a:gd name="T4" fmla="*/ T3 w 48"/>
                  <a:gd name="T5" fmla="*/ 10 h 9159"/>
                  <a:gd name="T6" fmla="+- 0 7620 7584"/>
                  <a:gd name="T7" fmla="*/ T6 w 48"/>
                  <a:gd name="T8" fmla="*/ 20 h 9159"/>
                  <a:gd name="T9" fmla="+- 0 7632 7584"/>
                  <a:gd name="T10" fmla="*/ T9 w 48"/>
                  <a:gd name="T11" fmla="*/ 20 h 9159"/>
                  <a:gd name="T12" fmla="+- 0 7632 7584"/>
                  <a:gd name="T13" fmla="*/ T12 w 48"/>
                  <a:gd name="T14" fmla="*/ 10 h 9159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  <a:cxn ang="0">
                    <a:pos x="T13" y="T14"/>
                  </a:cxn>
                </a:cxnLst>
                <a:rect l="0" t="0" r="r" b="b"/>
                <a:pathLst>
                  <a:path w="48" h="9159">
                    <a:moveTo>
                      <a:pt x="48" y="10"/>
                    </a:moveTo>
                    <a:lnTo>
                      <a:pt x="26" y="10"/>
                    </a:lnTo>
                    <a:lnTo>
                      <a:pt x="36" y="20"/>
                    </a:lnTo>
                    <a:lnTo>
                      <a:pt x="48" y="20"/>
                    </a:lnTo>
                    <a:lnTo>
                      <a:pt x="4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628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sınırları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dağıtım</a:t>
            </a:r>
            <a:r>
              <a:rPr lang="en-US" dirty="0"/>
              <a:t> </a:t>
            </a:r>
            <a:r>
              <a:rPr lang="en-US" dirty="0" err="1"/>
              <a:t>yapacaklara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r>
              <a:rPr lang="tr-TR" dirty="0" smtClean="0"/>
              <a:t>   </a:t>
            </a:r>
            <a:r>
              <a:rPr lang="en-US" dirty="0"/>
              <a:t>P1 </a:t>
            </a:r>
            <a:r>
              <a:rPr lang="en-US" dirty="0" err="1"/>
              <a:t>yetki</a:t>
            </a:r>
            <a:r>
              <a:rPr lang="en-US" dirty="0"/>
              <a:t> </a:t>
            </a:r>
            <a:r>
              <a:rPr lang="en-US" dirty="0" err="1"/>
              <a:t>belgesi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istenilen</a:t>
            </a:r>
            <a:r>
              <a:rPr lang="en-US" dirty="0"/>
              <a:t> </a:t>
            </a:r>
            <a:r>
              <a:rPr lang="en-US" dirty="0" err="1"/>
              <a:t>belgeler</a:t>
            </a:r>
            <a:r>
              <a:rPr lang="tr-TR" dirty="0"/>
              <a:t> :</a:t>
            </a:r>
          </a:p>
          <a:p>
            <a:pPr algn="ctr"/>
            <a:r>
              <a:rPr lang="en-US" dirty="0" err="1"/>
              <a:t>Başvuru</a:t>
            </a:r>
            <a:r>
              <a:rPr lang="en-US" dirty="0"/>
              <a:t> </a:t>
            </a:r>
            <a:r>
              <a:rPr lang="en-US" dirty="0" err="1"/>
              <a:t>dilekçesi</a:t>
            </a:r>
            <a:r>
              <a:rPr lang="en-US" dirty="0"/>
              <a:t> (Firma </a:t>
            </a:r>
            <a:r>
              <a:rPr lang="en-US" dirty="0" err="1"/>
              <a:t>yetkilisi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imzalanıp</a:t>
            </a:r>
            <a:r>
              <a:rPr lang="en-US" dirty="0"/>
              <a:t>, </a:t>
            </a:r>
            <a:r>
              <a:rPr lang="en-US" dirty="0" err="1"/>
              <a:t>kaşe</a:t>
            </a:r>
            <a:r>
              <a:rPr lang="en-US" dirty="0"/>
              <a:t> </a:t>
            </a:r>
            <a:r>
              <a:rPr lang="en-US" dirty="0" err="1"/>
              <a:t>vurulacak</a:t>
            </a:r>
            <a:r>
              <a:rPr lang="en-US" dirty="0"/>
              <a:t>.)</a:t>
            </a:r>
            <a:endParaRPr lang="tr-TR" dirty="0"/>
          </a:p>
          <a:p>
            <a:pPr algn="ctr"/>
            <a:r>
              <a:rPr lang="en-US" dirty="0" err="1"/>
              <a:t>Başvuru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 (</a:t>
            </a:r>
            <a:r>
              <a:rPr lang="en-US" dirty="0" err="1"/>
              <a:t>Örneği</a:t>
            </a:r>
            <a:r>
              <a:rPr lang="en-US" dirty="0"/>
              <a:t> </a:t>
            </a:r>
            <a:r>
              <a:rPr lang="en-US" dirty="0" err="1"/>
              <a:t>Ulaştırma</a:t>
            </a:r>
            <a:r>
              <a:rPr lang="en-US" dirty="0"/>
              <a:t> </a:t>
            </a:r>
            <a:r>
              <a:rPr lang="en-US" dirty="0" err="1"/>
              <a:t>Bakanlığının</a:t>
            </a:r>
            <a:r>
              <a:rPr lang="en-US" dirty="0"/>
              <a:t> internet </a:t>
            </a:r>
            <a:r>
              <a:rPr lang="en-US" dirty="0" err="1"/>
              <a:t>sitesinde</a:t>
            </a:r>
            <a:r>
              <a:rPr lang="en-US" dirty="0"/>
              <a:t> </a:t>
            </a:r>
            <a:r>
              <a:rPr lang="en-US" dirty="0" err="1"/>
              <a:t>örnek</a:t>
            </a:r>
            <a:r>
              <a:rPr lang="en-US" dirty="0"/>
              <a:t> form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sözleşmeler</a:t>
            </a:r>
            <a:r>
              <a:rPr lang="en-US" dirty="0"/>
              <a:t> </a:t>
            </a:r>
            <a:r>
              <a:rPr lang="en-US" dirty="0" err="1"/>
              <a:t>bölümünde</a:t>
            </a:r>
            <a:r>
              <a:rPr lang="en-US" dirty="0"/>
              <a:t> </a:t>
            </a:r>
            <a:r>
              <a:rPr lang="en-US" dirty="0" err="1"/>
              <a:t>mevcut</a:t>
            </a:r>
            <a:r>
              <a:rPr lang="en-US" dirty="0"/>
              <a:t>.)</a:t>
            </a:r>
            <a:endParaRPr lang="tr-TR" dirty="0"/>
          </a:p>
          <a:p>
            <a:pPr algn="ctr"/>
            <a:r>
              <a:rPr lang="en-US" dirty="0" err="1"/>
              <a:t>Taşımacı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kişinin</a:t>
            </a:r>
            <a:r>
              <a:rPr lang="en-US" dirty="0"/>
              <a:t>, </a:t>
            </a:r>
            <a:r>
              <a:rPr lang="en-US" dirty="0" err="1"/>
              <a:t>tüzel</a:t>
            </a:r>
            <a:r>
              <a:rPr lang="en-US" dirty="0"/>
              <a:t> </a:t>
            </a:r>
            <a:r>
              <a:rPr lang="en-US" dirty="0" err="1"/>
              <a:t>kişilik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firma </a:t>
            </a:r>
            <a:r>
              <a:rPr lang="en-US" dirty="0" err="1"/>
              <a:t>ortakları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temsile</a:t>
            </a:r>
            <a:r>
              <a:rPr lang="en-US" dirty="0"/>
              <a:t> </a:t>
            </a:r>
            <a:r>
              <a:rPr lang="en-US" dirty="0" err="1"/>
              <a:t>yetkili</a:t>
            </a:r>
            <a:r>
              <a:rPr lang="en-US" dirty="0"/>
              <a:t> </a:t>
            </a:r>
            <a:r>
              <a:rPr lang="en-US" dirty="0" err="1"/>
              <a:t>kişinin</a:t>
            </a:r>
            <a:r>
              <a:rPr lang="en-US" dirty="0"/>
              <a:t> </a:t>
            </a:r>
            <a:r>
              <a:rPr lang="en-US" dirty="0" err="1"/>
              <a:t>adli</a:t>
            </a:r>
            <a:r>
              <a:rPr lang="en-US" dirty="0"/>
              <a:t> </a:t>
            </a:r>
            <a:r>
              <a:rPr lang="en-US" dirty="0" err="1"/>
              <a:t>sicil</a:t>
            </a:r>
            <a:r>
              <a:rPr lang="en-US" dirty="0"/>
              <a:t> </a:t>
            </a:r>
            <a:r>
              <a:rPr lang="en-US" dirty="0" err="1"/>
              <a:t>belgesi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nüfus</a:t>
            </a:r>
            <a:r>
              <a:rPr lang="en-US" dirty="0"/>
              <a:t> </a:t>
            </a:r>
            <a:r>
              <a:rPr lang="en-US" dirty="0" err="1"/>
              <a:t>cüzdanı</a:t>
            </a:r>
            <a:r>
              <a:rPr lang="en-US" dirty="0"/>
              <a:t> </a:t>
            </a:r>
            <a:r>
              <a:rPr lang="en-US" dirty="0" err="1"/>
              <a:t>örnekleri</a:t>
            </a:r>
            <a:endParaRPr lang="tr-TR" dirty="0"/>
          </a:p>
          <a:p>
            <a:pPr algn="ctr"/>
            <a:r>
              <a:rPr lang="en-US" dirty="0" err="1"/>
              <a:t>Firmayı</a:t>
            </a:r>
            <a:r>
              <a:rPr lang="en-US" dirty="0"/>
              <a:t> </a:t>
            </a:r>
            <a:r>
              <a:rPr lang="en-US" dirty="0" err="1"/>
              <a:t>temsil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imza</a:t>
            </a:r>
            <a:r>
              <a:rPr lang="en-US" dirty="0"/>
              <a:t> </a:t>
            </a:r>
            <a:r>
              <a:rPr lang="en-US" dirty="0" err="1"/>
              <a:t>yetkili</a:t>
            </a:r>
            <a:r>
              <a:rPr lang="en-US" dirty="0"/>
              <a:t> </a:t>
            </a:r>
            <a:r>
              <a:rPr lang="en-US" dirty="0" err="1"/>
              <a:t>kişi</a:t>
            </a:r>
            <a:r>
              <a:rPr lang="en-US" dirty="0"/>
              <a:t>/</a:t>
            </a:r>
            <a:r>
              <a:rPr lang="en-US" dirty="0" err="1"/>
              <a:t>kişilerin</a:t>
            </a:r>
            <a:r>
              <a:rPr lang="en-US" dirty="0"/>
              <a:t> </a:t>
            </a:r>
            <a:r>
              <a:rPr lang="en-US" dirty="0" err="1"/>
              <a:t>imza</a:t>
            </a:r>
            <a:r>
              <a:rPr lang="en-US" dirty="0"/>
              <a:t> </a:t>
            </a:r>
            <a:r>
              <a:rPr lang="en-US" dirty="0" err="1"/>
              <a:t>sirküleri</a:t>
            </a:r>
            <a:r>
              <a:rPr lang="en-US" dirty="0"/>
              <a:t> (</a:t>
            </a:r>
            <a:r>
              <a:rPr lang="en-US" dirty="0" err="1"/>
              <a:t>aslı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 </a:t>
            </a:r>
            <a:r>
              <a:rPr lang="en-US" dirty="0" err="1"/>
              <a:t>noter</a:t>
            </a:r>
            <a:r>
              <a:rPr lang="en-US" dirty="0"/>
              <a:t> </a:t>
            </a:r>
            <a:r>
              <a:rPr lang="en-US" dirty="0" err="1"/>
              <a:t>onaylı</a:t>
            </a:r>
            <a:r>
              <a:rPr lang="en-US" dirty="0"/>
              <a:t> </a:t>
            </a:r>
            <a:r>
              <a:rPr lang="en-US" dirty="0" err="1"/>
              <a:t>suretleri</a:t>
            </a:r>
            <a:r>
              <a:rPr lang="en-US" dirty="0"/>
              <a:t>)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/>
          <a:lstStyle/>
          <a:p>
            <a:r>
              <a:rPr lang="en-US" b="1" dirty="0"/>
              <a:t>P1 </a:t>
            </a:r>
            <a:r>
              <a:rPr lang="en-US" b="1" dirty="0" err="1"/>
              <a:t>yetki</a:t>
            </a:r>
            <a:r>
              <a:rPr lang="en-US" b="1" dirty="0"/>
              <a:t> </a:t>
            </a:r>
            <a:r>
              <a:rPr lang="en-US" b="1" dirty="0" err="1"/>
              <a:t>belgesi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838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3" y="116632"/>
            <a:ext cx="8911805" cy="6624736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   </a:t>
            </a:r>
            <a:r>
              <a:rPr lang="en-US" b="1" dirty="0" err="1" smtClean="0"/>
              <a:t>İrsaliyeli</a:t>
            </a:r>
            <a:r>
              <a:rPr lang="en-US" b="1" dirty="0" smtClean="0"/>
              <a:t> </a:t>
            </a:r>
            <a:r>
              <a:rPr lang="en-US" b="1" dirty="0" err="1" smtClean="0"/>
              <a:t>fatura</a:t>
            </a:r>
            <a:r>
              <a:rPr lang="en-US" b="1" dirty="0" smtClean="0"/>
              <a:t>:</a:t>
            </a:r>
            <a:endParaRPr lang="tr-TR" b="1" dirty="0" smtClean="0"/>
          </a:p>
          <a:p>
            <a:pPr marL="0" indent="0" algn="ctr">
              <a:buNone/>
            </a:pPr>
            <a:r>
              <a:rPr lang="en-US" dirty="0" err="1" smtClean="0"/>
              <a:t>Vergi</a:t>
            </a:r>
            <a:r>
              <a:rPr lang="en-US" dirty="0" smtClean="0"/>
              <a:t> </a:t>
            </a:r>
            <a:r>
              <a:rPr lang="en-US" dirty="0" err="1"/>
              <a:t>Usul</a:t>
            </a:r>
            <a:r>
              <a:rPr lang="en-US" dirty="0"/>
              <a:t> </a:t>
            </a:r>
            <a:r>
              <a:rPr lang="en-US" dirty="0" err="1"/>
              <a:t>Kanunu’nun</a:t>
            </a:r>
            <a:r>
              <a:rPr lang="en-US" dirty="0"/>
              <a:t> 257’nci </a:t>
            </a:r>
            <a:r>
              <a:rPr lang="en-US" dirty="0" err="1"/>
              <a:t>maddesinin</a:t>
            </a:r>
            <a:r>
              <a:rPr lang="en-US" dirty="0"/>
              <a:t> </a:t>
            </a:r>
            <a:r>
              <a:rPr lang="en-US" dirty="0" err="1"/>
              <a:t>Maliye</a:t>
            </a:r>
            <a:r>
              <a:rPr lang="en-US" dirty="0"/>
              <a:t> </a:t>
            </a:r>
            <a:r>
              <a:rPr lang="en-US" dirty="0" err="1"/>
              <a:t>Bakanlığına</a:t>
            </a:r>
            <a:r>
              <a:rPr lang="en-US" dirty="0"/>
              <a:t> </a:t>
            </a:r>
            <a:r>
              <a:rPr lang="en-US" dirty="0" err="1"/>
              <a:t>verdiği</a:t>
            </a:r>
            <a:r>
              <a:rPr lang="en-US" dirty="0"/>
              <a:t> </a:t>
            </a:r>
            <a:r>
              <a:rPr lang="en-US" dirty="0" err="1"/>
              <a:t>yetkiye</a:t>
            </a:r>
            <a:r>
              <a:rPr lang="en-US" dirty="0"/>
              <a:t> </a:t>
            </a:r>
            <a:r>
              <a:rPr lang="en-US" dirty="0" err="1"/>
              <a:t>dayanarak</a:t>
            </a:r>
            <a:r>
              <a:rPr lang="en-US" dirty="0"/>
              <a:t> </a:t>
            </a:r>
            <a:r>
              <a:rPr lang="en-US" dirty="0" err="1"/>
              <a:t>fatura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sevk</a:t>
            </a:r>
            <a:r>
              <a:rPr lang="en-US" dirty="0"/>
              <a:t> </a:t>
            </a:r>
            <a:r>
              <a:rPr lang="en-US" dirty="0" err="1"/>
              <a:t>irsaliyesinin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err="1"/>
              <a:t>belgeler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, </a:t>
            </a:r>
            <a:r>
              <a:rPr lang="en-US" dirty="0" err="1"/>
              <a:t>isteyen</a:t>
            </a:r>
            <a:r>
              <a:rPr lang="en-US" dirty="0"/>
              <a:t> </a:t>
            </a:r>
            <a:r>
              <a:rPr lang="en-US" dirty="0" err="1"/>
              <a:t>mükellefler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irsaliyeli</a:t>
            </a:r>
            <a:r>
              <a:rPr lang="en-US" dirty="0"/>
              <a:t> </a:t>
            </a:r>
            <a:r>
              <a:rPr lang="en-US" dirty="0" err="1"/>
              <a:t>fatura</a:t>
            </a:r>
            <a:r>
              <a:rPr lang="en-US" dirty="0"/>
              <a:t>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altında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 </a:t>
            </a:r>
            <a:r>
              <a:rPr lang="en-US" dirty="0" err="1"/>
              <a:t>belge</a:t>
            </a:r>
            <a:endParaRPr lang="tr-TR" dirty="0"/>
          </a:p>
          <a:p>
            <a:pPr marL="0" indent="0" algn="ctr">
              <a:buNone/>
            </a:pPr>
            <a:r>
              <a:rPr lang="en-US" dirty="0" err="1"/>
              <a:t>hâlinde</a:t>
            </a:r>
            <a:r>
              <a:rPr lang="en-US" dirty="0"/>
              <a:t>  </a:t>
            </a:r>
            <a:r>
              <a:rPr lang="en-US" dirty="0" err="1"/>
              <a:t>düzenlenmesi</a:t>
            </a:r>
            <a:r>
              <a:rPr lang="en-US" dirty="0"/>
              <a:t>   </a:t>
            </a:r>
            <a:r>
              <a:rPr lang="en-US" dirty="0" err="1"/>
              <a:t>ve</a:t>
            </a:r>
            <a:r>
              <a:rPr lang="en-US" dirty="0"/>
              <a:t>  </a:t>
            </a:r>
            <a:r>
              <a:rPr lang="en-US" dirty="0" err="1"/>
              <a:t>kullanılması</a:t>
            </a:r>
            <a:r>
              <a:rPr lang="en-US" dirty="0"/>
              <a:t>  </a:t>
            </a:r>
            <a:r>
              <a:rPr lang="en-US" dirty="0" err="1"/>
              <a:t>esası</a:t>
            </a:r>
            <a:r>
              <a:rPr lang="en-US" dirty="0"/>
              <a:t>  </a:t>
            </a:r>
            <a:r>
              <a:rPr lang="en-US" dirty="0" err="1"/>
              <a:t>getirilmiştir</a:t>
            </a:r>
            <a:r>
              <a:rPr lang="en-US" dirty="0"/>
              <a:t>.  </a:t>
            </a:r>
            <a:r>
              <a:rPr lang="en-US" dirty="0" err="1"/>
              <a:t>Sattıkları</a:t>
            </a:r>
            <a:r>
              <a:rPr lang="en-US" dirty="0"/>
              <a:t>  m     </a:t>
            </a:r>
            <a:r>
              <a:rPr lang="en-US" dirty="0" err="1"/>
              <a:t>llar</a:t>
            </a:r>
            <a:endParaRPr lang="tr-TR" dirty="0"/>
          </a:p>
          <a:p>
            <a:pPr marL="0" indent="0" algn="ctr">
              <a:buNone/>
            </a:pPr>
            <a:r>
              <a:rPr lang="en-US" dirty="0" err="1"/>
              <a:t>dolayısıyla</a:t>
            </a:r>
            <a:r>
              <a:rPr lang="en-US" dirty="0"/>
              <a:t> </a:t>
            </a:r>
            <a:r>
              <a:rPr lang="en-US" dirty="0" err="1"/>
              <a:t>malın</a:t>
            </a:r>
            <a:r>
              <a:rPr lang="en-US" dirty="0"/>
              <a:t> </a:t>
            </a:r>
            <a:r>
              <a:rPr lang="en-US" dirty="0" err="1"/>
              <a:t>tesliminden</a:t>
            </a:r>
            <a:r>
              <a:rPr lang="en-US" dirty="0"/>
              <a:t> </a:t>
            </a:r>
            <a:r>
              <a:rPr lang="en-US" dirty="0" err="1"/>
              <a:t>itibaren</a:t>
            </a:r>
            <a:r>
              <a:rPr lang="en-US" dirty="0"/>
              <a:t> </a:t>
            </a:r>
            <a:r>
              <a:rPr lang="en-US" dirty="0" err="1"/>
              <a:t>faturanın</a:t>
            </a:r>
            <a:r>
              <a:rPr lang="en-US" dirty="0"/>
              <a:t> 10 </a:t>
            </a:r>
            <a:r>
              <a:rPr lang="en-US" dirty="0" err="1"/>
              <a:t>gün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düzenlenmesinden</a:t>
            </a:r>
            <a:r>
              <a:rPr lang="en-US" dirty="0"/>
              <a:t> </a:t>
            </a:r>
            <a:r>
              <a:rPr lang="en-US" dirty="0" err="1"/>
              <a:t>vazgeçilerek</a:t>
            </a:r>
            <a:r>
              <a:rPr lang="en-US" dirty="0"/>
              <a:t> </a:t>
            </a:r>
            <a:r>
              <a:rPr lang="en-US" dirty="0" err="1"/>
              <a:t>fatura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sevk</a:t>
            </a:r>
            <a:r>
              <a:rPr lang="en-US" dirty="0"/>
              <a:t> </a:t>
            </a:r>
            <a:r>
              <a:rPr lang="en-US" dirty="0" err="1"/>
              <a:t>irsaliyesini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err="1"/>
              <a:t>ayrı</a:t>
            </a:r>
            <a:r>
              <a:rPr lang="en-US" dirty="0"/>
              <a:t> </a:t>
            </a:r>
            <a:r>
              <a:rPr lang="en-US" dirty="0" err="1"/>
              <a:t>düzenlemek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irsaliyeli</a:t>
            </a:r>
            <a:r>
              <a:rPr lang="en-US" dirty="0"/>
              <a:t> </a:t>
            </a:r>
            <a:r>
              <a:rPr lang="en-US" dirty="0" err="1"/>
              <a:t>fatura</a:t>
            </a:r>
            <a:r>
              <a:rPr lang="en-US" dirty="0"/>
              <a:t> </a:t>
            </a:r>
            <a:r>
              <a:rPr lang="en-US" dirty="0" err="1"/>
              <a:t>düzenlenebilir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88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6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928991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6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544616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Dış</a:t>
            </a:r>
            <a:r>
              <a:rPr lang="en-US" dirty="0"/>
              <a:t> </a:t>
            </a:r>
            <a:r>
              <a:rPr lang="en-US" dirty="0" err="1"/>
              <a:t>ticaret</a:t>
            </a:r>
            <a:r>
              <a:rPr lang="en-US" dirty="0"/>
              <a:t> </a:t>
            </a:r>
            <a:r>
              <a:rPr lang="en-US" dirty="0" err="1"/>
              <a:t>işlemleri</a:t>
            </a:r>
            <a:r>
              <a:rPr lang="en-US" dirty="0"/>
              <a:t> </a:t>
            </a:r>
            <a:r>
              <a:rPr lang="en-US" dirty="0" err="1"/>
              <a:t>esnasında</a:t>
            </a:r>
            <a:r>
              <a:rPr lang="en-US" dirty="0"/>
              <a:t> </a:t>
            </a:r>
            <a:r>
              <a:rPr lang="en-US" dirty="0" err="1"/>
              <a:t>alıcı</a:t>
            </a:r>
            <a:r>
              <a:rPr lang="en-US" dirty="0"/>
              <a:t> (</a:t>
            </a:r>
            <a:r>
              <a:rPr lang="en-US" dirty="0" err="1"/>
              <a:t>ithalatçı</a:t>
            </a:r>
            <a:r>
              <a:rPr lang="en-US" dirty="0"/>
              <a:t>)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satıcı</a:t>
            </a:r>
            <a:r>
              <a:rPr lang="en-US" dirty="0"/>
              <a:t> (</a:t>
            </a:r>
            <a:r>
              <a:rPr lang="en-US" dirty="0" err="1"/>
              <a:t>ihracatçı</a:t>
            </a:r>
            <a:r>
              <a:rPr lang="en-US" dirty="0"/>
              <a:t>)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düzenlenen</a:t>
            </a:r>
            <a:r>
              <a:rPr lang="en-US" dirty="0"/>
              <a:t> </a:t>
            </a:r>
            <a:r>
              <a:rPr lang="en-US" dirty="0" err="1"/>
              <a:t>satış</a:t>
            </a:r>
            <a:r>
              <a:rPr lang="en-US" dirty="0"/>
              <a:t> </a:t>
            </a:r>
            <a:r>
              <a:rPr lang="en-US" dirty="0" err="1"/>
              <a:t>sözleşmesinde</a:t>
            </a:r>
            <a:r>
              <a:rPr lang="en-US" dirty="0"/>
              <a:t> </a:t>
            </a:r>
            <a:r>
              <a:rPr lang="en-US" dirty="0" err="1"/>
              <a:t>satılan</a:t>
            </a:r>
            <a:r>
              <a:rPr lang="en-US" dirty="0"/>
              <a:t> </a:t>
            </a:r>
            <a:r>
              <a:rPr lang="en-US" dirty="0" err="1"/>
              <a:t>malın</a:t>
            </a:r>
            <a:r>
              <a:rPr lang="en-US" dirty="0"/>
              <a:t> </a:t>
            </a:r>
            <a:r>
              <a:rPr lang="en-US" dirty="0" err="1"/>
              <a:t>alıcıya</a:t>
            </a:r>
            <a:r>
              <a:rPr lang="en-US" dirty="0"/>
              <a:t> </a:t>
            </a:r>
            <a:r>
              <a:rPr lang="en-US" dirty="0" err="1"/>
              <a:t>hangi</a:t>
            </a:r>
            <a:r>
              <a:rPr lang="en-US" dirty="0"/>
              <a:t> </a:t>
            </a:r>
            <a:r>
              <a:rPr lang="en-US" dirty="0" err="1"/>
              <a:t>suretle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edileceği</a:t>
            </a:r>
            <a:r>
              <a:rPr lang="en-US" dirty="0"/>
              <a:t> </a:t>
            </a:r>
            <a:r>
              <a:rPr lang="en-US" dirty="0" err="1"/>
              <a:t>kayda</a:t>
            </a:r>
            <a:r>
              <a:rPr lang="en-US" dirty="0"/>
              <a:t> </a:t>
            </a:r>
            <a:r>
              <a:rPr lang="en-US" dirty="0" err="1"/>
              <a:t>bağlanmalıdır</a:t>
            </a:r>
            <a:r>
              <a:rPr lang="en-US" dirty="0"/>
              <a:t>. </a:t>
            </a:r>
            <a:r>
              <a:rPr lang="en-US" dirty="0" err="1"/>
              <a:t>Uygulamada</a:t>
            </a:r>
            <a:r>
              <a:rPr lang="en-US" dirty="0"/>
              <a:t> </a:t>
            </a:r>
            <a:r>
              <a:rPr lang="en-US" dirty="0" err="1"/>
              <a:t>karşılaşılan</a:t>
            </a:r>
            <a:r>
              <a:rPr lang="en-US" dirty="0"/>
              <a:t> </a:t>
            </a:r>
            <a:r>
              <a:rPr lang="en-US" dirty="0" err="1"/>
              <a:t>pek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anlaşmazlıktan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de </a:t>
            </a:r>
            <a:r>
              <a:rPr lang="en-US" dirty="0" err="1"/>
              <a:t>satılan</a:t>
            </a:r>
            <a:r>
              <a:rPr lang="en-US" dirty="0"/>
              <a:t> </a:t>
            </a:r>
            <a:r>
              <a:rPr lang="en-US" dirty="0" err="1"/>
              <a:t>malın</a:t>
            </a:r>
            <a:r>
              <a:rPr lang="en-US" dirty="0"/>
              <a:t> </a:t>
            </a:r>
            <a:r>
              <a:rPr lang="en-US" dirty="0" err="1"/>
              <a:t>teslimat</a:t>
            </a:r>
            <a:r>
              <a:rPr lang="en-US" dirty="0"/>
              <a:t> </a:t>
            </a:r>
            <a:r>
              <a:rPr lang="en-US" dirty="0" err="1"/>
              <a:t>şeklinin</a:t>
            </a:r>
            <a:r>
              <a:rPr lang="en-US" dirty="0"/>
              <a:t> </a:t>
            </a:r>
            <a:r>
              <a:rPr lang="en-US" dirty="0" err="1"/>
              <a:t>sözleşmede</a:t>
            </a:r>
            <a:r>
              <a:rPr lang="en-US" dirty="0"/>
              <a:t> </a:t>
            </a:r>
            <a:r>
              <a:rPr lang="en-US" dirty="0" err="1"/>
              <a:t>açıkça</a:t>
            </a:r>
            <a:r>
              <a:rPr lang="en-US" dirty="0"/>
              <a:t> </a:t>
            </a:r>
            <a:r>
              <a:rPr lang="en-US" dirty="0" err="1"/>
              <a:t>belirtilmemesinden</a:t>
            </a:r>
            <a:r>
              <a:rPr lang="en-US" dirty="0"/>
              <a:t> </a:t>
            </a:r>
            <a:r>
              <a:rPr lang="en-US" dirty="0" err="1"/>
              <a:t>kaynaklanmaktadır</a:t>
            </a:r>
            <a:r>
              <a:rPr lang="en-US" dirty="0"/>
              <a:t>. </a:t>
            </a:r>
            <a:r>
              <a:rPr lang="en-US" dirty="0" err="1"/>
              <a:t>Çünkü</a:t>
            </a:r>
            <a:r>
              <a:rPr lang="en-US" dirty="0"/>
              <a:t> </a:t>
            </a:r>
            <a:r>
              <a:rPr lang="en-US" dirty="0" err="1"/>
              <a:t>malın</a:t>
            </a:r>
            <a:r>
              <a:rPr lang="en-US" dirty="0"/>
              <a:t> </a:t>
            </a:r>
            <a:r>
              <a:rPr lang="en-US" dirty="0" err="1"/>
              <a:t>teslimatı</a:t>
            </a:r>
            <a:r>
              <a:rPr lang="en-US" dirty="0"/>
              <a:t> </a:t>
            </a:r>
            <a:r>
              <a:rPr lang="en-US" dirty="0" err="1"/>
              <a:t>denildiğinde</a:t>
            </a:r>
            <a:r>
              <a:rPr lang="en-US" dirty="0"/>
              <a:t> </a:t>
            </a:r>
            <a:r>
              <a:rPr lang="en-US" dirty="0" err="1"/>
              <a:t>tarafların</a:t>
            </a:r>
            <a:r>
              <a:rPr lang="en-US" dirty="0"/>
              <a:t> </a:t>
            </a:r>
            <a:r>
              <a:rPr lang="en-US" dirty="0" err="1"/>
              <a:t>aklına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hususlar</a:t>
            </a:r>
            <a:r>
              <a:rPr lang="en-US" dirty="0"/>
              <a:t> </a:t>
            </a:r>
            <a:r>
              <a:rPr lang="en-US" dirty="0" err="1"/>
              <a:t>gelebilmektedir</a:t>
            </a:r>
            <a:r>
              <a:rPr lang="en-US" dirty="0"/>
              <a:t>. Bu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dirty="0" err="1"/>
              <a:t>eksiksiz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satış</a:t>
            </a:r>
            <a:r>
              <a:rPr lang="en-US" dirty="0"/>
              <a:t> </a:t>
            </a:r>
            <a:r>
              <a:rPr lang="en-US" dirty="0" err="1"/>
              <a:t>sözleşmesi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hususlara</a:t>
            </a:r>
            <a:r>
              <a:rPr lang="en-US" dirty="0"/>
              <a:t> da </a:t>
            </a:r>
            <a:r>
              <a:rPr lang="en-US" dirty="0" err="1"/>
              <a:t>açıklık</a:t>
            </a:r>
            <a:r>
              <a:rPr lang="en-US" dirty="0"/>
              <a:t> </a:t>
            </a:r>
            <a:r>
              <a:rPr lang="en-US" dirty="0" err="1"/>
              <a:t>getirmek</a:t>
            </a:r>
            <a:r>
              <a:rPr lang="en-US" dirty="0"/>
              <a:t> </a:t>
            </a:r>
            <a:r>
              <a:rPr lang="en-US" dirty="0" err="1"/>
              <a:t>zorundadır</a:t>
            </a:r>
            <a:r>
              <a:rPr lang="en-US" dirty="0"/>
              <a:t>.</a:t>
            </a:r>
            <a:endParaRPr lang="tr-TR" dirty="0"/>
          </a:p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64096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b="1" dirty="0"/>
              <a:t>Yurt </a:t>
            </a:r>
            <a:r>
              <a:rPr lang="en-US" sz="3200" b="1" dirty="0" err="1"/>
              <a:t>dışı</a:t>
            </a:r>
            <a:r>
              <a:rPr lang="en-US" sz="3200" b="1" dirty="0"/>
              <a:t> </a:t>
            </a:r>
            <a:r>
              <a:rPr lang="en-US" sz="3200" b="1" dirty="0" err="1"/>
              <a:t>Teslim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95408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 smtClean="0"/>
              <a:t>İhracatçı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ithalatçı</a:t>
            </a:r>
            <a:r>
              <a:rPr lang="en-US" dirty="0"/>
              <a:t> </a:t>
            </a:r>
            <a:r>
              <a:rPr lang="en-US" dirty="0" err="1"/>
              <a:t>firmalar</a:t>
            </a:r>
            <a:r>
              <a:rPr lang="en-US" dirty="0"/>
              <a:t>, </a:t>
            </a:r>
            <a:r>
              <a:rPr lang="en-US" dirty="0" err="1"/>
              <a:t>malın</a:t>
            </a:r>
            <a:r>
              <a:rPr lang="en-US" dirty="0"/>
              <a:t> yurt </a:t>
            </a:r>
            <a:r>
              <a:rPr lang="en-US" dirty="0" err="1"/>
              <a:t>dışındaki</a:t>
            </a:r>
            <a:r>
              <a:rPr lang="en-US" dirty="0"/>
              <a:t> </a:t>
            </a:r>
            <a:r>
              <a:rPr lang="en-US" dirty="0" err="1"/>
              <a:t>alıcıya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edilmesi</a:t>
            </a:r>
            <a:r>
              <a:rPr lang="en-US" dirty="0"/>
              <a:t> </a:t>
            </a:r>
            <a:r>
              <a:rPr lang="en-US" dirty="0" err="1"/>
              <a:t>ifadesini</a:t>
            </a:r>
            <a:r>
              <a:rPr lang="en-US" dirty="0"/>
              <a:t> </a:t>
            </a:r>
            <a:r>
              <a:rPr lang="en-US" dirty="0" err="1"/>
              <a:t>öncelikle</a:t>
            </a:r>
            <a:r>
              <a:rPr lang="en-US" dirty="0"/>
              <a:t> </a:t>
            </a:r>
            <a:r>
              <a:rPr lang="en-US" dirty="0" err="1"/>
              <a:t>şu</a:t>
            </a:r>
            <a:r>
              <a:rPr lang="en-US" dirty="0"/>
              <a:t> </a:t>
            </a:r>
            <a:r>
              <a:rPr lang="en-US" dirty="0" err="1"/>
              <a:t>sorular</a:t>
            </a:r>
            <a:r>
              <a:rPr lang="en-US" dirty="0"/>
              <a:t> </a:t>
            </a:r>
            <a:r>
              <a:rPr lang="en-US" dirty="0" err="1"/>
              <a:t>ışığında</a:t>
            </a:r>
            <a:r>
              <a:rPr lang="en-US" dirty="0"/>
              <a:t> </a:t>
            </a:r>
            <a:r>
              <a:rPr lang="en-US" dirty="0" err="1"/>
              <a:t>cevaplandırmalı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terimlerden</a:t>
            </a:r>
            <a:r>
              <a:rPr lang="en-US" dirty="0"/>
              <a:t> </a:t>
            </a:r>
            <a:r>
              <a:rPr lang="en-US" dirty="0" err="1"/>
              <a:t>kendi</a:t>
            </a:r>
            <a:r>
              <a:rPr lang="en-US" dirty="0"/>
              <a:t> </a:t>
            </a:r>
            <a:r>
              <a:rPr lang="en-US" dirty="0" err="1"/>
              <a:t>şartlarına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olanını</a:t>
            </a:r>
            <a:r>
              <a:rPr lang="en-US" dirty="0"/>
              <a:t> </a:t>
            </a:r>
            <a:r>
              <a:rPr lang="en-US" dirty="0" err="1"/>
              <a:t>satış</a:t>
            </a:r>
            <a:r>
              <a:rPr lang="en-US" dirty="0"/>
              <a:t> </a:t>
            </a:r>
            <a:r>
              <a:rPr lang="en-US" dirty="0" err="1"/>
              <a:t>sözleşmesine</a:t>
            </a:r>
            <a:r>
              <a:rPr lang="en-US" dirty="0"/>
              <a:t> </a:t>
            </a:r>
            <a:r>
              <a:rPr lang="en-US" dirty="0" err="1"/>
              <a:t>kaydetmelidir</a:t>
            </a:r>
            <a:r>
              <a:rPr lang="en-US" dirty="0" smtClean="0"/>
              <a:t>.</a:t>
            </a:r>
            <a:r>
              <a:rPr lang="en-US" dirty="0"/>
              <a:t> </a:t>
            </a:r>
            <a:endParaRPr lang="tr-TR" sz="4400" dirty="0"/>
          </a:p>
          <a:p>
            <a:pPr lvl="2"/>
            <a:r>
              <a:rPr lang="en-US" sz="2800" dirty="0" err="1" smtClean="0"/>
              <a:t>Satılan</a:t>
            </a:r>
            <a:r>
              <a:rPr lang="en-US" sz="2800" dirty="0" smtClean="0"/>
              <a:t> mal </a:t>
            </a:r>
            <a:r>
              <a:rPr lang="en-US" sz="2800" dirty="0" err="1" smtClean="0"/>
              <a:t>alıcıya</a:t>
            </a:r>
            <a:r>
              <a:rPr lang="en-US" sz="2800" dirty="0" smtClean="0"/>
              <a:t> </a:t>
            </a:r>
            <a:r>
              <a:rPr lang="en-US" sz="2800" dirty="0" err="1" smtClean="0"/>
              <a:t>nerede</a:t>
            </a:r>
            <a:r>
              <a:rPr lang="en-US" sz="2800" dirty="0" smtClean="0"/>
              <a:t> </a:t>
            </a:r>
            <a:r>
              <a:rPr lang="en-US" sz="2800" dirty="0" err="1" smtClean="0"/>
              <a:t>teslim</a:t>
            </a:r>
            <a:r>
              <a:rPr lang="en-US" sz="2800" dirty="0" smtClean="0"/>
              <a:t> </a:t>
            </a:r>
            <a:r>
              <a:rPr lang="en-US" sz="2800" dirty="0" err="1" smtClean="0"/>
              <a:t>edilecektir</a:t>
            </a:r>
            <a:r>
              <a:rPr lang="en-US" sz="2800" dirty="0" smtClean="0"/>
              <a:t>?</a:t>
            </a:r>
            <a:endParaRPr lang="tr-TR" sz="2800" dirty="0" smtClean="0"/>
          </a:p>
          <a:p>
            <a:pPr lvl="2"/>
            <a:r>
              <a:rPr lang="en-US" sz="2800" dirty="0" err="1" smtClean="0"/>
              <a:t>Taşıma</a:t>
            </a:r>
            <a:r>
              <a:rPr lang="en-US" sz="2800" dirty="0" smtClean="0"/>
              <a:t> </a:t>
            </a:r>
            <a:r>
              <a:rPr lang="en-US" sz="2800" dirty="0" err="1"/>
              <a:t>giderleri</a:t>
            </a:r>
            <a:r>
              <a:rPr lang="en-US" sz="2800" dirty="0"/>
              <a:t> </a:t>
            </a:r>
            <a:r>
              <a:rPr lang="en-US" sz="2800" dirty="0" err="1"/>
              <a:t>kime</a:t>
            </a:r>
            <a:r>
              <a:rPr lang="en-US" sz="2800" dirty="0"/>
              <a:t> </a:t>
            </a:r>
            <a:r>
              <a:rPr lang="en-US" sz="2800" dirty="0" err="1"/>
              <a:t>ait</a:t>
            </a:r>
            <a:r>
              <a:rPr lang="en-US" sz="2800" dirty="0"/>
              <a:t> </a:t>
            </a:r>
            <a:r>
              <a:rPr lang="en-US" sz="2800" dirty="0" err="1"/>
              <a:t>olacaktır</a:t>
            </a:r>
            <a:r>
              <a:rPr lang="en-US" sz="2800" dirty="0"/>
              <a:t>?</a:t>
            </a:r>
            <a:endParaRPr lang="tr-TR" sz="2800" dirty="0"/>
          </a:p>
          <a:p>
            <a:pPr lvl="2"/>
            <a:r>
              <a:rPr lang="en-US" sz="2800" dirty="0" err="1"/>
              <a:t>Taşıma</a:t>
            </a:r>
            <a:r>
              <a:rPr lang="en-US" sz="2800" dirty="0"/>
              <a:t> </a:t>
            </a:r>
            <a:r>
              <a:rPr lang="en-US" sz="2800" dirty="0" err="1"/>
              <a:t>sırasında</a:t>
            </a:r>
            <a:r>
              <a:rPr lang="en-US" sz="2800" dirty="0"/>
              <a:t> </a:t>
            </a:r>
            <a:r>
              <a:rPr lang="en-US" sz="2800" dirty="0" err="1"/>
              <a:t>ortaya</a:t>
            </a:r>
            <a:r>
              <a:rPr lang="en-US" sz="2800" dirty="0"/>
              <a:t> </a:t>
            </a:r>
            <a:r>
              <a:rPr lang="en-US" sz="2800" dirty="0" err="1"/>
              <a:t>çıkabilecek</a:t>
            </a:r>
            <a:r>
              <a:rPr lang="en-US" sz="2800" dirty="0"/>
              <a:t> </a:t>
            </a:r>
            <a:r>
              <a:rPr lang="en-US" sz="2800" dirty="0" err="1"/>
              <a:t>herhangi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zararı</a:t>
            </a:r>
            <a:r>
              <a:rPr lang="en-US" sz="2800" dirty="0"/>
              <a:t> </a:t>
            </a:r>
            <a:r>
              <a:rPr lang="en-US" sz="2800" dirty="0" err="1"/>
              <a:t>kim</a:t>
            </a:r>
            <a:r>
              <a:rPr lang="en-US" sz="2800" dirty="0"/>
              <a:t> </a:t>
            </a:r>
            <a:r>
              <a:rPr lang="en-US" sz="2800" dirty="0" err="1"/>
              <a:t>tazmin</a:t>
            </a:r>
            <a:r>
              <a:rPr lang="en-US" sz="2800" dirty="0"/>
              <a:t> </a:t>
            </a:r>
            <a:r>
              <a:rPr lang="en-US" sz="2800" dirty="0" err="1"/>
              <a:t>edecektir</a:t>
            </a:r>
            <a:r>
              <a:rPr lang="en-US" sz="2800" dirty="0"/>
              <a:t>?</a:t>
            </a:r>
            <a:endParaRPr lang="tr-TR" sz="2800" dirty="0"/>
          </a:p>
          <a:p>
            <a:pPr lvl="2"/>
            <a:r>
              <a:rPr lang="en-US" sz="2800" dirty="0" err="1"/>
              <a:t>Sigorta</a:t>
            </a:r>
            <a:r>
              <a:rPr lang="en-US" sz="2800" dirty="0"/>
              <a:t> </a:t>
            </a:r>
            <a:r>
              <a:rPr lang="en-US" sz="2800" dirty="0" err="1"/>
              <a:t>giderleri</a:t>
            </a:r>
            <a:r>
              <a:rPr lang="en-US" sz="2800" dirty="0"/>
              <a:t> </a:t>
            </a:r>
            <a:r>
              <a:rPr lang="en-US" sz="2800" dirty="0" err="1"/>
              <a:t>kime</a:t>
            </a:r>
            <a:r>
              <a:rPr lang="en-US" sz="2800" dirty="0"/>
              <a:t> </a:t>
            </a:r>
            <a:r>
              <a:rPr lang="en-US" sz="2800" dirty="0" err="1"/>
              <a:t>ait</a:t>
            </a:r>
            <a:r>
              <a:rPr lang="en-US" sz="2800" dirty="0"/>
              <a:t> </a:t>
            </a:r>
            <a:r>
              <a:rPr lang="en-US" sz="2800" dirty="0" err="1"/>
              <a:t>olacaktır</a:t>
            </a:r>
            <a:r>
              <a:rPr lang="en-US" sz="2800" dirty="0"/>
              <a:t>?</a:t>
            </a:r>
            <a:endParaRPr lang="tr-TR" sz="2800" dirty="0"/>
          </a:p>
          <a:p>
            <a:pPr lvl="2"/>
            <a:r>
              <a:rPr lang="en-US" sz="2800" dirty="0" err="1" smtClean="0"/>
              <a:t>Gerek</a:t>
            </a:r>
            <a:r>
              <a:rPr lang="en-US" sz="2800" dirty="0" smtClean="0"/>
              <a:t> </a:t>
            </a:r>
            <a:r>
              <a:rPr lang="en-US" sz="2800" dirty="0" err="1" smtClean="0"/>
              <a:t>ihracat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gerek</a:t>
            </a:r>
            <a:r>
              <a:rPr lang="en-US" sz="2800" dirty="0" smtClean="0"/>
              <a:t> </a:t>
            </a:r>
            <a:r>
              <a:rPr lang="en-US" sz="2800" dirty="0" err="1" smtClean="0"/>
              <a:t>ithalat</a:t>
            </a:r>
            <a:r>
              <a:rPr lang="en-US" sz="2800" dirty="0" smtClean="0"/>
              <a:t> </a:t>
            </a:r>
            <a:r>
              <a:rPr lang="en-US" sz="2800" dirty="0" err="1" smtClean="0"/>
              <a:t>işlemleriyle</a:t>
            </a:r>
            <a:r>
              <a:rPr lang="en-US" sz="2800" dirty="0" smtClean="0"/>
              <a:t> </a:t>
            </a:r>
            <a:r>
              <a:rPr lang="en-US" sz="2800" dirty="0" err="1" smtClean="0"/>
              <a:t>kim</a:t>
            </a:r>
            <a:r>
              <a:rPr lang="en-US" sz="2800" dirty="0" smtClean="0"/>
              <a:t> </a:t>
            </a:r>
            <a:r>
              <a:rPr lang="en-US" sz="2800" dirty="0" err="1" smtClean="0"/>
              <a:t>ilgilenecek</a:t>
            </a:r>
            <a:r>
              <a:rPr lang="en-US" sz="2800" dirty="0" smtClean="0"/>
              <a:t> </a:t>
            </a:r>
            <a:r>
              <a:rPr lang="en-US" sz="2800" dirty="0" err="1" smtClean="0"/>
              <a:t>ve</a:t>
            </a:r>
            <a:r>
              <a:rPr lang="en-US" sz="2800" dirty="0" smtClean="0"/>
              <a:t> </a:t>
            </a:r>
            <a:r>
              <a:rPr lang="en-US" sz="2800" dirty="0" err="1" smtClean="0"/>
              <a:t>bu</a:t>
            </a:r>
            <a:r>
              <a:rPr lang="en-US" sz="2800" dirty="0" smtClean="0"/>
              <a:t> </a:t>
            </a:r>
            <a:r>
              <a:rPr lang="en-US" sz="2800" dirty="0" err="1" smtClean="0"/>
              <a:t>işlemlerden</a:t>
            </a:r>
            <a:r>
              <a:rPr lang="en-US" sz="2800" dirty="0" smtClean="0"/>
              <a:t> </a:t>
            </a:r>
            <a:r>
              <a:rPr lang="en-US" sz="2800" dirty="0" err="1" smtClean="0"/>
              <a:t>doğacak</a:t>
            </a:r>
            <a:r>
              <a:rPr lang="en-US" sz="2800" dirty="0" smtClean="0"/>
              <a:t> </a:t>
            </a:r>
            <a:r>
              <a:rPr lang="en-US" sz="2800" dirty="0" err="1" smtClean="0"/>
              <a:t>masrafı</a:t>
            </a:r>
            <a:r>
              <a:rPr lang="en-US" sz="2800" dirty="0" smtClean="0"/>
              <a:t> </a:t>
            </a:r>
            <a:r>
              <a:rPr lang="en-US" sz="2800" dirty="0" err="1" smtClean="0"/>
              <a:t>kim</a:t>
            </a:r>
            <a:r>
              <a:rPr lang="en-US" sz="2800" dirty="0" smtClean="0"/>
              <a:t> </a:t>
            </a:r>
            <a:r>
              <a:rPr lang="en-US" sz="2800" dirty="0" err="1" smtClean="0"/>
              <a:t>karşılayacaktır</a:t>
            </a:r>
            <a:r>
              <a:rPr lang="en-US" sz="2800" dirty="0" smtClean="0"/>
              <a:t>?</a:t>
            </a:r>
            <a:endParaRPr lang="tr-TR" sz="2800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5607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en-US" dirty="0" smtClean="0"/>
              <a:t>Her </a:t>
            </a:r>
            <a:r>
              <a:rPr lang="en-US" dirty="0" err="1"/>
              <a:t>ihracat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ithalat</a:t>
            </a:r>
            <a:r>
              <a:rPr lang="en-US" dirty="0"/>
              <a:t> </a:t>
            </a:r>
            <a:r>
              <a:rPr lang="en-US" dirty="0" err="1"/>
              <a:t>işleminde</a:t>
            </a:r>
            <a:r>
              <a:rPr lang="en-US" dirty="0"/>
              <a:t> </a:t>
            </a:r>
            <a:r>
              <a:rPr lang="en-US" dirty="0" err="1"/>
              <a:t>taraflar</a:t>
            </a:r>
            <a:r>
              <a:rPr lang="en-US" dirty="0"/>
              <a:t> </a:t>
            </a:r>
            <a:r>
              <a:rPr lang="en-US" dirty="0" err="1"/>
              <a:t>yukarıdaki</a:t>
            </a:r>
            <a:r>
              <a:rPr lang="en-US" dirty="0"/>
              <a:t> </a:t>
            </a:r>
            <a:r>
              <a:rPr lang="en-US" dirty="0" err="1"/>
              <a:t>sorulara</a:t>
            </a:r>
            <a:r>
              <a:rPr lang="en-US" dirty="0"/>
              <a:t> </a:t>
            </a:r>
            <a:r>
              <a:rPr lang="en-US" dirty="0" err="1"/>
              <a:t>açıklık</a:t>
            </a:r>
            <a:r>
              <a:rPr lang="en-US" dirty="0"/>
              <a:t> </a:t>
            </a:r>
            <a:r>
              <a:rPr lang="en-US" dirty="0" err="1"/>
              <a:t>getirmek</a:t>
            </a:r>
            <a:r>
              <a:rPr lang="en-US" dirty="0"/>
              <a:t> </a:t>
            </a:r>
            <a:r>
              <a:rPr lang="en-US" dirty="0" err="1"/>
              <a:t>zorundadır</a:t>
            </a:r>
            <a:r>
              <a:rPr lang="en-US" dirty="0"/>
              <a:t>. </a:t>
            </a:r>
            <a:r>
              <a:rPr lang="en-US" dirty="0" err="1"/>
              <a:t>Şartlar</a:t>
            </a:r>
            <a:r>
              <a:rPr lang="en-US" dirty="0"/>
              <a:t> </a:t>
            </a:r>
            <a:r>
              <a:rPr lang="en-US" dirty="0" err="1"/>
              <a:t>tespit</a:t>
            </a:r>
            <a:r>
              <a:rPr lang="en-US" dirty="0"/>
              <a:t> </a:t>
            </a:r>
            <a:r>
              <a:rPr lang="en-US" dirty="0" err="1"/>
              <a:t>edildikten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INCOTERMS’ten</a:t>
            </a:r>
            <a:r>
              <a:rPr lang="en-US" dirty="0"/>
              <a:t> </a:t>
            </a:r>
            <a:r>
              <a:rPr lang="en-US" dirty="0" err="1"/>
              <a:t>kendilerine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olanını</a:t>
            </a:r>
            <a:r>
              <a:rPr lang="en-US" dirty="0"/>
              <a:t> </a:t>
            </a:r>
            <a:r>
              <a:rPr lang="en-US" dirty="0" err="1"/>
              <a:t>seçerek</a:t>
            </a:r>
            <a:r>
              <a:rPr lang="en-US" dirty="0"/>
              <a:t> </a:t>
            </a:r>
            <a:r>
              <a:rPr lang="en-US" dirty="0" err="1"/>
              <a:t>satış</a:t>
            </a:r>
            <a:r>
              <a:rPr lang="en-US" dirty="0"/>
              <a:t> </a:t>
            </a:r>
            <a:r>
              <a:rPr lang="en-US" dirty="0" err="1"/>
              <a:t>sözleşmesine</a:t>
            </a:r>
            <a:r>
              <a:rPr lang="en-US" dirty="0"/>
              <a:t> </a:t>
            </a:r>
            <a:r>
              <a:rPr lang="en-US" dirty="0" err="1"/>
              <a:t>yazmak</a:t>
            </a:r>
            <a:r>
              <a:rPr lang="en-US" dirty="0"/>
              <a:t>, en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davranış</a:t>
            </a:r>
            <a:r>
              <a:rPr lang="en-US" dirty="0"/>
              <a:t> </a:t>
            </a:r>
            <a:r>
              <a:rPr lang="en-US" dirty="0" err="1"/>
              <a:t>olacaktır</a:t>
            </a:r>
            <a:r>
              <a:rPr lang="en-US" dirty="0"/>
              <a:t>. </a:t>
            </a:r>
            <a:r>
              <a:rPr lang="en-US" dirty="0" err="1"/>
              <a:t>Zira</a:t>
            </a:r>
            <a:r>
              <a:rPr lang="en-US" dirty="0"/>
              <a:t> </a:t>
            </a:r>
            <a:r>
              <a:rPr lang="en-US" dirty="0" err="1"/>
              <a:t>ortaya</a:t>
            </a:r>
            <a:r>
              <a:rPr lang="en-US" dirty="0"/>
              <a:t> </a:t>
            </a:r>
            <a:r>
              <a:rPr lang="en-US" dirty="0" err="1"/>
              <a:t>çıkabilecek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anlaşmazlık</a:t>
            </a:r>
            <a:r>
              <a:rPr lang="en-US" dirty="0"/>
              <a:t> </a:t>
            </a:r>
            <a:r>
              <a:rPr lang="en-US" dirty="0" err="1"/>
              <a:t>hâlinde</a:t>
            </a:r>
            <a:r>
              <a:rPr lang="en-US" dirty="0"/>
              <a:t> </a:t>
            </a:r>
            <a:r>
              <a:rPr lang="en-US" dirty="0" err="1"/>
              <a:t>uluslararası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görmüş</a:t>
            </a:r>
            <a:r>
              <a:rPr lang="en-US" dirty="0"/>
              <a:t>, </a:t>
            </a:r>
            <a:r>
              <a:rPr lang="en-US" dirty="0" err="1"/>
              <a:t>standart</a:t>
            </a:r>
            <a:r>
              <a:rPr lang="en-US" dirty="0"/>
              <a:t> </a:t>
            </a:r>
            <a:r>
              <a:rPr lang="en-US" dirty="0" err="1"/>
              <a:t>terimler</a:t>
            </a:r>
            <a:r>
              <a:rPr lang="en-US" dirty="0"/>
              <a:t> </a:t>
            </a:r>
            <a:r>
              <a:rPr lang="en-US" dirty="0" err="1"/>
              <a:t>tarafların</a:t>
            </a:r>
            <a:r>
              <a:rPr lang="en-US" dirty="0"/>
              <a:t> </a:t>
            </a:r>
            <a:r>
              <a:rPr lang="en-US" dirty="0" err="1"/>
              <a:t>haklarını</a:t>
            </a:r>
            <a:r>
              <a:rPr lang="en-US" dirty="0"/>
              <a:t> </a:t>
            </a:r>
            <a:r>
              <a:rPr lang="en-US" dirty="0" err="1"/>
              <a:t>aramalarında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gerçekçi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adil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yol</a:t>
            </a:r>
            <a:r>
              <a:rPr lang="en-US" dirty="0"/>
              <a:t> </a:t>
            </a:r>
            <a:r>
              <a:rPr lang="en-US" dirty="0" err="1"/>
              <a:t>izlenmesini</a:t>
            </a:r>
            <a:r>
              <a:rPr lang="en-US" dirty="0"/>
              <a:t> </a:t>
            </a:r>
            <a:r>
              <a:rPr lang="en-US" dirty="0" err="1"/>
              <a:t>mümkün</a:t>
            </a:r>
            <a:r>
              <a:rPr lang="en-US" dirty="0"/>
              <a:t> </a:t>
            </a:r>
            <a:r>
              <a:rPr lang="en-US" dirty="0" err="1"/>
              <a:t>kılabilecektir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r>
              <a:rPr lang="en-US" dirty="0"/>
              <a:t> 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562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smtClean="0"/>
              <a:t>EX </a:t>
            </a:r>
            <a:r>
              <a:rPr lang="en-US" sz="2800" b="1" dirty="0"/>
              <a:t>WORKS (</a:t>
            </a:r>
            <a:r>
              <a:rPr lang="en-US" sz="2800" b="1" dirty="0" err="1"/>
              <a:t>Ticari</a:t>
            </a:r>
            <a:r>
              <a:rPr lang="en-US" sz="2800" b="1" dirty="0"/>
              <a:t> </a:t>
            </a:r>
            <a:r>
              <a:rPr lang="en-US" sz="2800" b="1" dirty="0" err="1"/>
              <a:t>İşletmede</a:t>
            </a:r>
            <a:r>
              <a:rPr lang="en-US" sz="2800" b="1" dirty="0"/>
              <a:t> </a:t>
            </a:r>
            <a:r>
              <a:rPr lang="en-US" sz="2800" b="1" dirty="0" err="1"/>
              <a:t>Teslim</a:t>
            </a:r>
            <a:r>
              <a:rPr lang="en-US" sz="2800" b="1" dirty="0"/>
              <a:t>)</a:t>
            </a:r>
            <a:endParaRPr lang="tr-TR" sz="2800" dirty="0"/>
          </a:p>
          <a:p>
            <a:pPr marL="0" indent="0" algn="ctr">
              <a:buNone/>
            </a:pPr>
            <a:r>
              <a:rPr lang="en-US" sz="2800" dirty="0" err="1" smtClean="0"/>
              <a:t>Satıcı</a:t>
            </a:r>
            <a:r>
              <a:rPr lang="en-US" sz="2800" dirty="0"/>
              <a:t>, </a:t>
            </a:r>
            <a:r>
              <a:rPr lang="en-US" sz="2800" dirty="0" err="1"/>
              <a:t>yeri</a:t>
            </a:r>
            <a:r>
              <a:rPr lang="en-US" sz="2800" dirty="0"/>
              <a:t> </a:t>
            </a:r>
            <a:r>
              <a:rPr lang="en-US" sz="2800" dirty="0" err="1"/>
              <a:t>belirtilen</a:t>
            </a:r>
            <a:r>
              <a:rPr lang="en-US" sz="2800" dirty="0"/>
              <a:t> </a:t>
            </a:r>
            <a:r>
              <a:rPr lang="en-US" sz="2800" dirty="0" err="1"/>
              <a:t>iş</a:t>
            </a:r>
            <a:r>
              <a:rPr lang="en-US" sz="2800" dirty="0"/>
              <a:t> </a:t>
            </a:r>
            <a:r>
              <a:rPr lang="en-US" sz="2800" dirty="0" err="1"/>
              <a:t>yerinde</a:t>
            </a:r>
            <a:r>
              <a:rPr lang="en-US" sz="2800" dirty="0"/>
              <a:t> (</a:t>
            </a:r>
            <a:r>
              <a:rPr lang="en-US" sz="2800" dirty="0" err="1"/>
              <a:t>atölye</a:t>
            </a:r>
            <a:r>
              <a:rPr lang="en-US" sz="2800" dirty="0"/>
              <a:t>, </a:t>
            </a:r>
            <a:r>
              <a:rPr lang="en-US" sz="2800" dirty="0" err="1"/>
              <a:t>fabrika</a:t>
            </a:r>
            <a:r>
              <a:rPr lang="en-US" sz="2800" dirty="0"/>
              <a:t>, </a:t>
            </a:r>
            <a:r>
              <a:rPr lang="en-US" sz="2800" dirty="0" err="1"/>
              <a:t>antrepo</a:t>
            </a:r>
            <a:r>
              <a:rPr lang="en-US" sz="2800" dirty="0"/>
              <a:t> vs.) </a:t>
            </a:r>
            <a:r>
              <a:rPr lang="en-US" sz="2800" dirty="0" err="1"/>
              <a:t>malları</a:t>
            </a:r>
            <a:r>
              <a:rPr lang="en-US" sz="2800" dirty="0"/>
              <a:t> </a:t>
            </a:r>
            <a:r>
              <a:rPr lang="en-US" sz="2800" dirty="0" err="1"/>
              <a:t>alıcının</a:t>
            </a:r>
            <a:r>
              <a:rPr lang="en-US" sz="2800" dirty="0"/>
              <a:t> </a:t>
            </a:r>
            <a:r>
              <a:rPr lang="en-US" sz="2800" dirty="0" err="1"/>
              <a:t>emrine</a:t>
            </a:r>
            <a:r>
              <a:rPr lang="en-US" sz="2800" dirty="0"/>
              <a:t> </a:t>
            </a:r>
            <a:r>
              <a:rPr lang="en-US" sz="2800" dirty="0" err="1"/>
              <a:t>hazır</a:t>
            </a:r>
            <a:r>
              <a:rPr lang="en-US" sz="2800" dirty="0"/>
              <a:t> </a:t>
            </a:r>
            <a:r>
              <a:rPr lang="en-US" sz="2800" dirty="0" err="1"/>
              <a:t>bulundurmakla</a:t>
            </a:r>
            <a:r>
              <a:rPr lang="en-US" sz="2800" dirty="0"/>
              <a:t> </a:t>
            </a:r>
            <a:r>
              <a:rPr lang="en-US" sz="2800" dirty="0" err="1"/>
              <a:t>teslim</a:t>
            </a:r>
            <a:r>
              <a:rPr lang="en-US" sz="2800" dirty="0"/>
              <a:t> </a:t>
            </a:r>
            <a:r>
              <a:rPr lang="en-US" sz="2800" dirty="0" err="1"/>
              <a:t>yükümlülüğünü</a:t>
            </a:r>
            <a:r>
              <a:rPr lang="en-US" sz="2800" dirty="0"/>
              <a:t> </a:t>
            </a:r>
            <a:r>
              <a:rPr lang="en-US" sz="2800" dirty="0" err="1"/>
              <a:t>yerine</a:t>
            </a:r>
            <a:r>
              <a:rPr lang="en-US" sz="2800" dirty="0"/>
              <a:t> </a:t>
            </a:r>
            <a:r>
              <a:rPr lang="en-US" sz="2800" dirty="0" err="1"/>
              <a:t>getirmiş</a:t>
            </a:r>
            <a:r>
              <a:rPr lang="en-US" sz="2800" dirty="0"/>
              <a:t> </a:t>
            </a:r>
            <a:r>
              <a:rPr lang="en-US" sz="2800" dirty="0" err="1"/>
              <a:t>sayılır</a:t>
            </a:r>
            <a:r>
              <a:rPr lang="en-US" sz="2800" dirty="0"/>
              <a:t>. </a:t>
            </a:r>
            <a:r>
              <a:rPr lang="en-US" sz="2800" dirty="0" err="1"/>
              <a:t>Teslimden</a:t>
            </a:r>
            <a:r>
              <a:rPr lang="en-US" sz="2800" dirty="0"/>
              <a:t> </a:t>
            </a:r>
            <a:r>
              <a:rPr lang="en-US" sz="2800" dirty="0" err="1"/>
              <a:t>sonraki</a:t>
            </a:r>
            <a:r>
              <a:rPr lang="en-US" sz="2800" dirty="0"/>
              <a:t> </a:t>
            </a:r>
            <a:r>
              <a:rPr lang="en-US" sz="2800" dirty="0" err="1"/>
              <a:t>tüm</a:t>
            </a:r>
            <a:r>
              <a:rPr lang="en-US" sz="2800" dirty="0"/>
              <a:t> </a:t>
            </a:r>
            <a:r>
              <a:rPr lang="en-US" sz="2800" dirty="0" err="1"/>
              <a:t>masraf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rizikolar</a:t>
            </a:r>
            <a:r>
              <a:rPr lang="en-US" sz="2800" dirty="0"/>
              <a:t> </a:t>
            </a:r>
            <a:r>
              <a:rPr lang="en-US" sz="2800" dirty="0" err="1"/>
              <a:t>alıcıya</a:t>
            </a:r>
            <a:r>
              <a:rPr lang="en-US" sz="2800" dirty="0"/>
              <a:t> </a:t>
            </a:r>
            <a:r>
              <a:rPr lang="en-US" sz="2800" dirty="0" err="1"/>
              <a:t>aittir</a:t>
            </a:r>
            <a:r>
              <a:rPr lang="en-US" sz="2800" dirty="0"/>
              <a:t>. </a:t>
            </a:r>
            <a:r>
              <a:rPr lang="en-US" sz="2800" dirty="0" err="1"/>
              <a:t>Yani</a:t>
            </a:r>
            <a:r>
              <a:rPr lang="en-US" sz="2800" dirty="0"/>
              <a:t> </a:t>
            </a:r>
            <a:r>
              <a:rPr lang="en-US" sz="2800" dirty="0" err="1"/>
              <a:t>eğer</a:t>
            </a:r>
            <a:r>
              <a:rPr lang="en-US" sz="2800" dirty="0"/>
              <a:t> </a:t>
            </a:r>
            <a:r>
              <a:rPr lang="en-US" sz="2800" dirty="0" err="1"/>
              <a:t>aksine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hüküm</a:t>
            </a:r>
            <a:r>
              <a:rPr lang="en-US" sz="2800" dirty="0"/>
              <a:t> </a:t>
            </a:r>
            <a:r>
              <a:rPr lang="en-US" sz="2800" dirty="0" err="1"/>
              <a:t>bulunmuyorsa</a:t>
            </a:r>
            <a:r>
              <a:rPr lang="en-US" sz="2800" dirty="0"/>
              <a:t> </a:t>
            </a:r>
            <a:r>
              <a:rPr lang="en-US" sz="2800" dirty="0" err="1"/>
              <a:t>satıcı</a:t>
            </a:r>
            <a:r>
              <a:rPr lang="en-US" sz="2800" dirty="0"/>
              <a:t>, </a:t>
            </a:r>
            <a:r>
              <a:rPr lang="en-US" sz="2800" dirty="0" err="1"/>
              <a:t>malları</a:t>
            </a:r>
            <a:r>
              <a:rPr lang="en-US" sz="2800" dirty="0"/>
              <a:t> </a:t>
            </a:r>
            <a:r>
              <a:rPr lang="en-US" sz="2800" dirty="0" err="1"/>
              <a:t>alıcı</a:t>
            </a:r>
            <a:r>
              <a:rPr lang="en-US" sz="2800" dirty="0"/>
              <a:t> </a:t>
            </a:r>
            <a:r>
              <a:rPr lang="en-US" sz="2800" dirty="0" err="1"/>
              <a:t>tarafından</a:t>
            </a:r>
            <a:r>
              <a:rPr lang="en-US" sz="2800" dirty="0"/>
              <a:t> </a:t>
            </a:r>
            <a:r>
              <a:rPr lang="en-US" sz="2800" dirty="0" err="1"/>
              <a:t>sağlanan</a:t>
            </a:r>
            <a:r>
              <a:rPr lang="en-US" sz="2800" dirty="0"/>
              <a:t> </a:t>
            </a:r>
            <a:r>
              <a:rPr lang="en-US" sz="2800" dirty="0" err="1"/>
              <a:t>araca</a:t>
            </a:r>
            <a:r>
              <a:rPr lang="en-US" sz="2800" dirty="0"/>
              <a:t> </a:t>
            </a:r>
            <a:r>
              <a:rPr lang="en-US" sz="2800" dirty="0" err="1"/>
              <a:t>yüklemek</a:t>
            </a:r>
            <a:r>
              <a:rPr lang="en-US" sz="2800" dirty="0"/>
              <a:t> </a:t>
            </a:r>
            <a:r>
              <a:rPr lang="en-US" sz="2800" dirty="0" err="1"/>
              <a:t>ya</a:t>
            </a:r>
            <a:r>
              <a:rPr lang="en-US" sz="2800" dirty="0"/>
              <a:t> da </a:t>
            </a:r>
            <a:r>
              <a:rPr lang="en-US" sz="2800" dirty="0" err="1"/>
              <a:t>gümrük</a:t>
            </a:r>
            <a:r>
              <a:rPr lang="en-US" sz="2800" dirty="0"/>
              <a:t> </a:t>
            </a:r>
            <a:r>
              <a:rPr lang="en-US" sz="2800" dirty="0" err="1"/>
              <a:t>işlemlerini</a:t>
            </a:r>
            <a:r>
              <a:rPr lang="en-US" sz="2800" dirty="0"/>
              <a:t> </a:t>
            </a:r>
            <a:r>
              <a:rPr lang="en-US" sz="2800" dirty="0" err="1"/>
              <a:t>yerine</a:t>
            </a:r>
            <a:r>
              <a:rPr lang="en-US" sz="2800" dirty="0"/>
              <a:t> </a:t>
            </a:r>
            <a:r>
              <a:rPr lang="en-US" sz="2800" dirty="0" err="1"/>
              <a:t>getirmek</a:t>
            </a:r>
            <a:r>
              <a:rPr lang="en-US" sz="2800" dirty="0"/>
              <a:t> </a:t>
            </a:r>
            <a:r>
              <a:rPr lang="en-US" sz="2800" dirty="0" err="1"/>
              <a:t>zorunda</a:t>
            </a:r>
            <a:r>
              <a:rPr lang="en-US" sz="2800" dirty="0"/>
              <a:t> </a:t>
            </a:r>
            <a:r>
              <a:rPr lang="en-US" sz="2800" dirty="0" err="1"/>
              <a:t>değildir</a:t>
            </a:r>
            <a:r>
              <a:rPr lang="en-US" sz="2800" dirty="0"/>
              <a:t>. </a:t>
            </a:r>
            <a:r>
              <a:rPr lang="en-US" sz="2800" dirty="0" err="1"/>
              <a:t>Malların</a:t>
            </a:r>
            <a:r>
              <a:rPr lang="en-US" sz="2800" dirty="0"/>
              <a:t>, </a:t>
            </a:r>
            <a:r>
              <a:rPr lang="en-US" sz="2800" dirty="0" err="1"/>
              <a:t>satıcının</a:t>
            </a:r>
            <a:r>
              <a:rPr lang="en-US" sz="2800" dirty="0"/>
              <a:t> </a:t>
            </a:r>
            <a:r>
              <a:rPr lang="en-US" sz="2800" dirty="0" err="1"/>
              <a:t>kuruluşundan</a:t>
            </a:r>
            <a:r>
              <a:rPr lang="en-US" sz="2800" dirty="0"/>
              <a:t> </a:t>
            </a:r>
            <a:r>
              <a:rPr lang="en-US" sz="2800" dirty="0" err="1"/>
              <a:t>alınarak</a:t>
            </a:r>
            <a:r>
              <a:rPr lang="en-US" sz="2800" dirty="0"/>
              <a:t> </a:t>
            </a:r>
            <a:r>
              <a:rPr lang="en-US" sz="2800" dirty="0" err="1"/>
              <a:t>istenilen</a:t>
            </a:r>
            <a:r>
              <a:rPr lang="en-US" sz="2800" dirty="0"/>
              <a:t> </a:t>
            </a:r>
            <a:r>
              <a:rPr lang="en-US" sz="2800" dirty="0" err="1"/>
              <a:t>yere</a:t>
            </a:r>
            <a:r>
              <a:rPr lang="en-US" sz="2800" dirty="0"/>
              <a:t> </a:t>
            </a:r>
            <a:r>
              <a:rPr lang="en-US" sz="2800" dirty="0" err="1"/>
              <a:t>götürülmesiyle</a:t>
            </a:r>
            <a:r>
              <a:rPr lang="en-US" sz="2800" dirty="0"/>
              <a:t> </a:t>
            </a:r>
            <a:r>
              <a:rPr lang="en-US" sz="2800" dirty="0" err="1"/>
              <a:t>ilgili</a:t>
            </a:r>
            <a:r>
              <a:rPr lang="en-US" sz="2800" dirty="0"/>
              <a:t> </a:t>
            </a:r>
            <a:r>
              <a:rPr lang="en-US" sz="2800" dirty="0" err="1"/>
              <a:t>tüm</a:t>
            </a:r>
            <a:r>
              <a:rPr lang="en-US" sz="2800" dirty="0"/>
              <a:t> </a:t>
            </a:r>
            <a:r>
              <a:rPr lang="en-US" sz="2800" dirty="0" err="1"/>
              <a:t>masraf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riskler</a:t>
            </a:r>
            <a:r>
              <a:rPr lang="en-US" sz="2800" dirty="0"/>
              <a:t> </a:t>
            </a:r>
            <a:r>
              <a:rPr lang="en-US" sz="2800" dirty="0" err="1"/>
              <a:t>alıcıya</a:t>
            </a:r>
            <a:r>
              <a:rPr lang="en-US" sz="2800" dirty="0"/>
              <a:t> </a:t>
            </a:r>
            <a:r>
              <a:rPr lang="en-US" sz="2800" dirty="0" err="1"/>
              <a:t>aittir</a:t>
            </a:r>
            <a:r>
              <a:rPr lang="en-US" sz="2800" dirty="0"/>
              <a:t>. Bu </a:t>
            </a:r>
            <a:r>
              <a:rPr lang="en-US" sz="2800" dirty="0" err="1"/>
              <a:t>teslim</a:t>
            </a:r>
            <a:r>
              <a:rPr lang="en-US" sz="2800" dirty="0"/>
              <a:t> </a:t>
            </a:r>
            <a:r>
              <a:rPr lang="en-US" sz="2800" dirty="0" err="1"/>
              <a:t>şekli</a:t>
            </a:r>
            <a:r>
              <a:rPr lang="en-US" sz="2800" dirty="0"/>
              <a:t> </a:t>
            </a:r>
            <a:r>
              <a:rPr lang="en-US" sz="2800" dirty="0" err="1"/>
              <a:t>satıcı</a:t>
            </a:r>
            <a:r>
              <a:rPr lang="en-US" sz="2800" dirty="0"/>
              <a:t> </a:t>
            </a:r>
            <a:r>
              <a:rPr lang="en-US" sz="2800" dirty="0" err="1"/>
              <a:t>açısından</a:t>
            </a:r>
            <a:r>
              <a:rPr lang="en-US" sz="2800" dirty="0"/>
              <a:t> </a:t>
            </a:r>
            <a:r>
              <a:rPr lang="en-US" sz="2800" dirty="0" err="1"/>
              <a:t>asgari</a:t>
            </a:r>
            <a:r>
              <a:rPr lang="en-US" sz="2800" dirty="0"/>
              <a:t> </a:t>
            </a:r>
            <a:r>
              <a:rPr lang="en-US" sz="2800" dirty="0" err="1"/>
              <a:t>yükümlülük</a:t>
            </a:r>
            <a:r>
              <a:rPr lang="en-US" sz="2800" dirty="0"/>
              <a:t> </a:t>
            </a:r>
            <a:r>
              <a:rPr lang="en-US" sz="2800" dirty="0" err="1"/>
              <a:t>içerir</a:t>
            </a:r>
            <a:r>
              <a:rPr lang="en-US" sz="2800" dirty="0"/>
              <a:t>.</a:t>
            </a:r>
            <a:endParaRPr lang="tr-TR" sz="2800" dirty="0"/>
          </a:p>
          <a:p>
            <a:pPr marL="0" indent="0" algn="ctr">
              <a:buNone/>
            </a:pPr>
            <a:endParaRPr lang="tr-TR" sz="2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2400" b="1" dirty="0" err="1"/>
              <a:t>Uluslararası</a:t>
            </a:r>
            <a:r>
              <a:rPr lang="en-US" sz="2400" b="1" dirty="0"/>
              <a:t> </a:t>
            </a:r>
            <a:r>
              <a:rPr lang="en-US" sz="2400" b="1" dirty="0" err="1"/>
              <a:t>Ticarette</a:t>
            </a:r>
            <a:r>
              <a:rPr lang="en-US" sz="2400" b="1" dirty="0"/>
              <a:t> </a:t>
            </a:r>
            <a:r>
              <a:rPr lang="en-US" sz="2400" b="1" dirty="0" err="1"/>
              <a:t>Kullanılan</a:t>
            </a:r>
            <a:r>
              <a:rPr lang="en-US" sz="2400" b="1" dirty="0"/>
              <a:t> </a:t>
            </a:r>
            <a:r>
              <a:rPr lang="en-US" sz="2400" b="1" dirty="0" err="1"/>
              <a:t>Teslim</a:t>
            </a:r>
            <a:r>
              <a:rPr lang="en-US" sz="2400" b="1" dirty="0"/>
              <a:t> </a:t>
            </a:r>
            <a:r>
              <a:rPr lang="en-US" sz="2400" b="1" dirty="0" err="1"/>
              <a:t>Şekilleri</a:t>
            </a:r>
            <a:r>
              <a:rPr lang="en-US" sz="2400" b="1" dirty="0"/>
              <a:t> (INCOTERMS)</a:t>
            </a:r>
            <a:r>
              <a:rPr lang="tr-TR" sz="2400" b="1" dirty="0"/>
              <a:t/>
            </a:r>
            <a:br>
              <a:rPr lang="tr-TR" sz="2400" b="1" dirty="0"/>
            </a:b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14656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Autofit/>
          </a:bodyPr>
          <a:lstStyle/>
          <a:p>
            <a:pPr marL="1371600" lvl="3" indent="0" algn="ctr">
              <a:buNone/>
            </a:pPr>
            <a:r>
              <a:rPr lang="en-US" sz="2800" b="1" dirty="0"/>
              <a:t>FCR (Free Carrier – </a:t>
            </a:r>
            <a:r>
              <a:rPr lang="en-US" sz="2800" b="1" dirty="0" err="1"/>
              <a:t>Belirlenen</a:t>
            </a:r>
            <a:r>
              <a:rPr lang="en-US" sz="2800" b="1" dirty="0"/>
              <a:t> </a:t>
            </a:r>
            <a:r>
              <a:rPr lang="en-US" sz="2800" b="1" dirty="0" err="1"/>
              <a:t>Yerde</a:t>
            </a:r>
            <a:r>
              <a:rPr lang="en-US" sz="2800" b="1" dirty="0"/>
              <a:t> </a:t>
            </a:r>
            <a:r>
              <a:rPr lang="en-US" sz="2800" b="1" dirty="0" err="1"/>
              <a:t>Taşıyıcıya</a:t>
            </a:r>
            <a:r>
              <a:rPr lang="en-US" sz="2800" b="1" dirty="0"/>
              <a:t> </a:t>
            </a:r>
            <a:r>
              <a:rPr lang="en-US" sz="2800" b="1" dirty="0" err="1"/>
              <a:t>Teslim</a:t>
            </a:r>
            <a:r>
              <a:rPr lang="en-US" sz="2800" b="1" dirty="0"/>
              <a:t>)</a:t>
            </a:r>
            <a:endParaRPr lang="tr-TR" sz="2800" b="1" dirty="0"/>
          </a:p>
          <a:p>
            <a:pPr algn="ctr"/>
            <a:endParaRPr lang="tr-TR" sz="2400" dirty="0" smtClean="0"/>
          </a:p>
          <a:p>
            <a:pPr marL="0" indent="0" algn="ctr">
              <a:buNone/>
            </a:pPr>
            <a:endParaRPr lang="tr-TR" sz="2400" dirty="0" smtClean="0"/>
          </a:p>
          <a:p>
            <a:pPr marL="0" indent="0" algn="ctr">
              <a:buNone/>
            </a:pPr>
            <a:r>
              <a:rPr lang="en-US" dirty="0" err="1" smtClean="0"/>
              <a:t>Birden</a:t>
            </a:r>
            <a:r>
              <a:rPr lang="en-US" dirty="0" smtClean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taşıma</a:t>
            </a:r>
            <a:r>
              <a:rPr lang="en-US" dirty="0"/>
              <a:t> </a:t>
            </a:r>
            <a:r>
              <a:rPr lang="en-US" dirty="0" err="1"/>
              <a:t>etabı</a:t>
            </a:r>
            <a:r>
              <a:rPr lang="en-US" dirty="0"/>
              <a:t> </a:t>
            </a:r>
            <a:r>
              <a:rPr lang="en-US" dirty="0" err="1"/>
              <a:t>dâhil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taşıma</a:t>
            </a:r>
            <a:r>
              <a:rPr lang="en-US" dirty="0"/>
              <a:t> </a:t>
            </a:r>
            <a:r>
              <a:rPr lang="en-US" dirty="0" err="1"/>
              <a:t>metodu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/>
              <a:t>. </a:t>
            </a:r>
            <a:r>
              <a:rPr lang="en-US" dirty="0" err="1"/>
              <a:t>Satıcı</a:t>
            </a:r>
            <a:r>
              <a:rPr lang="en-US" dirty="0"/>
              <a:t>, </a:t>
            </a:r>
            <a:r>
              <a:rPr lang="en-US" dirty="0" err="1"/>
              <a:t>ihracat</a:t>
            </a:r>
            <a:r>
              <a:rPr lang="en-US" dirty="0"/>
              <a:t> </a:t>
            </a:r>
            <a:r>
              <a:rPr lang="en-US" dirty="0" err="1"/>
              <a:t>formalitesi</a:t>
            </a:r>
            <a:r>
              <a:rPr lang="en-US" dirty="0"/>
              <a:t> </a:t>
            </a:r>
            <a:r>
              <a:rPr lang="en-US" dirty="0" err="1"/>
              <a:t>tamamlanmış</a:t>
            </a:r>
            <a:r>
              <a:rPr lang="en-US" dirty="0"/>
              <a:t> </a:t>
            </a:r>
            <a:r>
              <a:rPr lang="en-US" dirty="0" err="1"/>
              <a:t>malları</a:t>
            </a:r>
            <a:r>
              <a:rPr lang="en-US" dirty="0"/>
              <a:t> </a:t>
            </a:r>
            <a:r>
              <a:rPr lang="en-US" dirty="0" err="1"/>
              <a:t>alıcının</a:t>
            </a:r>
            <a:r>
              <a:rPr lang="en-US" dirty="0"/>
              <a:t> </a:t>
            </a:r>
            <a:r>
              <a:rPr lang="en-US" dirty="0" err="1"/>
              <a:t>adını</a:t>
            </a:r>
            <a:r>
              <a:rPr lang="en-US" dirty="0"/>
              <a:t> </a:t>
            </a:r>
            <a:r>
              <a:rPr lang="en-US" dirty="0" err="1"/>
              <a:t>verdiği</a:t>
            </a:r>
            <a:r>
              <a:rPr lang="en-US" dirty="0"/>
              <a:t> </a:t>
            </a:r>
            <a:r>
              <a:rPr lang="en-US" dirty="0" err="1"/>
              <a:t>yerde</a:t>
            </a:r>
            <a:r>
              <a:rPr lang="en-US" dirty="0"/>
              <a:t>, </a:t>
            </a:r>
            <a:r>
              <a:rPr lang="en-US" dirty="0" err="1"/>
              <a:t>yine</a:t>
            </a:r>
            <a:r>
              <a:rPr lang="en-US" dirty="0"/>
              <a:t> </a:t>
            </a:r>
            <a:r>
              <a:rPr lang="en-US" dirty="0" err="1"/>
              <a:t>alıcı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ismi</a:t>
            </a:r>
            <a:r>
              <a:rPr lang="en-US" dirty="0"/>
              <a:t> </a:t>
            </a:r>
            <a:r>
              <a:rPr lang="en-US" dirty="0" err="1"/>
              <a:t>belirtilen</a:t>
            </a:r>
            <a:r>
              <a:rPr lang="en-US" dirty="0"/>
              <a:t> </a:t>
            </a:r>
            <a:r>
              <a:rPr lang="en-US" dirty="0" err="1"/>
              <a:t>taşımacıya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etmekle</a:t>
            </a:r>
            <a:r>
              <a:rPr lang="en-US" dirty="0"/>
              <a:t> </a:t>
            </a:r>
            <a:r>
              <a:rPr lang="en-US" dirty="0" err="1"/>
              <a:t>yükümlülüğünü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getirmiş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 </a:t>
            </a:r>
            <a:r>
              <a:rPr lang="en-US" dirty="0" err="1"/>
              <a:t>Navlun</a:t>
            </a:r>
            <a:r>
              <a:rPr lang="en-US" dirty="0"/>
              <a:t>, </a:t>
            </a:r>
            <a:r>
              <a:rPr lang="en-US" dirty="0" err="1"/>
              <a:t>riziko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masraflar</a:t>
            </a:r>
            <a:r>
              <a:rPr lang="en-US" dirty="0"/>
              <a:t> </a:t>
            </a:r>
            <a:r>
              <a:rPr lang="en-US" dirty="0" err="1"/>
              <a:t>alıcıya</a:t>
            </a:r>
            <a:r>
              <a:rPr lang="en-US" dirty="0"/>
              <a:t> </a:t>
            </a:r>
            <a:r>
              <a:rPr lang="en-US" dirty="0" err="1"/>
              <a:t>aittir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540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r>
              <a:rPr lang="en-US" dirty="0" err="1" smtClean="0"/>
              <a:t>Eğer</a:t>
            </a:r>
            <a:r>
              <a:rPr lang="en-US" dirty="0" smtClean="0"/>
              <a:t> </a:t>
            </a:r>
            <a:r>
              <a:rPr lang="en-US" dirty="0" err="1"/>
              <a:t>alıcı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nokta</a:t>
            </a:r>
            <a:r>
              <a:rPr lang="en-US" dirty="0"/>
              <a:t> </a:t>
            </a:r>
            <a:r>
              <a:rPr lang="en-US" dirty="0" err="1"/>
              <a:t>belirtilmemişse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durumda</a:t>
            </a:r>
            <a:r>
              <a:rPr lang="en-US" dirty="0"/>
              <a:t> </a:t>
            </a:r>
            <a:r>
              <a:rPr lang="en-US" dirty="0" err="1"/>
              <a:t>satıcı</a:t>
            </a:r>
            <a:r>
              <a:rPr lang="en-US" dirty="0"/>
              <a:t>,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sınırları</a:t>
            </a:r>
            <a:r>
              <a:rPr lang="en-US" dirty="0"/>
              <a:t> </a:t>
            </a:r>
            <a:r>
              <a:rPr lang="en-US" dirty="0" err="1"/>
              <a:t>belirlenmiş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alan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yerde</a:t>
            </a:r>
            <a:r>
              <a:rPr lang="en-US" dirty="0"/>
              <a:t> </a:t>
            </a:r>
            <a:r>
              <a:rPr lang="en-US" dirty="0" err="1"/>
              <a:t>malları</a:t>
            </a:r>
            <a:r>
              <a:rPr lang="en-US" dirty="0"/>
              <a:t> </a:t>
            </a:r>
            <a:r>
              <a:rPr lang="en-US" dirty="0" err="1"/>
              <a:t>taşıyıcıya</a:t>
            </a:r>
            <a:r>
              <a:rPr lang="en-US" dirty="0"/>
              <a:t> </a:t>
            </a:r>
            <a:r>
              <a:rPr lang="en-US" dirty="0" err="1"/>
              <a:t>devredeceği</a:t>
            </a:r>
            <a:r>
              <a:rPr lang="en-US" dirty="0"/>
              <a:t> </a:t>
            </a:r>
            <a:r>
              <a:rPr lang="en-US" dirty="0" err="1"/>
              <a:t>noktayı</a:t>
            </a:r>
            <a:r>
              <a:rPr lang="en-US" dirty="0"/>
              <a:t> </a:t>
            </a:r>
            <a:r>
              <a:rPr lang="en-US" dirty="0" err="1"/>
              <a:t>kendisi</a:t>
            </a:r>
            <a:r>
              <a:rPr lang="en-US" dirty="0"/>
              <a:t> </a:t>
            </a:r>
            <a:r>
              <a:rPr lang="en-US" dirty="0" err="1"/>
              <a:t>seçebilir</a:t>
            </a:r>
            <a:r>
              <a:rPr lang="en-US" dirty="0"/>
              <a:t>.</a:t>
            </a:r>
            <a:endParaRPr lang="tr-TR" dirty="0"/>
          </a:p>
          <a:p>
            <a:pPr algn="ctr"/>
            <a:r>
              <a:rPr lang="en-US" dirty="0"/>
              <a:t>Bu </a:t>
            </a:r>
            <a:r>
              <a:rPr lang="en-US" dirty="0" err="1"/>
              <a:t>terim</a:t>
            </a:r>
            <a:r>
              <a:rPr lang="en-US" dirty="0"/>
              <a:t>,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vasıtalı</a:t>
            </a:r>
            <a:r>
              <a:rPr lang="en-US" dirty="0"/>
              <a:t>  </a:t>
            </a:r>
            <a:r>
              <a:rPr lang="en-US" dirty="0" err="1"/>
              <a:t>olanlar</a:t>
            </a:r>
            <a:r>
              <a:rPr lang="en-US" dirty="0"/>
              <a:t>  da  </a:t>
            </a:r>
            <a:r>
              <a:rPr lang="en-US" dirty="0" err="1"/>
              <a:t>dâhil</a:t>
            </a:r>
            <a:r>
              <a:rPr lang="en-US" dirty="0"/>
              <a:t>  </a:t>
            </a:r>
            <a:r>
              <a:rPr lang="en-US" dirty="0" err="1"/>
              <a:t>herhangi</a:t>
            </a:r>
            <a:r>
              <a:rPr lang="en-US" dirty="0"/>
              <a:t> 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taşıma</a:t>
            </a:r>
            <a:r>
              <a:rPr lang="en-US" dirty="0"/>
              <a:t>  </a:t>
            </a:r>
            <a:r>
              <a:rPr lang="en-US" dirty="0" err="1"/>
              <a:t>işlemi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/>
              <a:t>.</a:t>
            </a:r>
            <a:endParaRPr lang="tr-TR" dirty="0"/>
          </a:p>
          <a:p>
            <a:pPr algn="ctr"/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yükümlülükler</a:t>
            </a:r>
            <a:r>
              <a:rPr lang="en-US" dirty="0"/>
              <a:t> FOB </a:t>
            </a:r>
            <a:r>
              <a:rPr lang="en-US" dirty="0" err="1"/>
              <a:t>teslimindeki</a:t>
            </a:r>
            <a:r>
              <a:rPr lang="en-US" dirty="0"/>
              <a:t> </a:t>
            </a:r>
            <a:r>
              <a:rPr lang="en-US" dirty="0" err="1"/>
              <a:t>gibidir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09128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1371600" lvl="3" indent="0" algn="ctr">
              <a:buNone/>
            </a:pPr>
            <a:r>
              <a:rPr lang="en-US" sz="2800" b="1" dirty="0"/>
              <a:t>CPT (Carriage Paid To Named Place Of Destination – </a:t>
            </a:r>
            <a:r>
              <a:rPr lang="en-US" sz="2800" b="1" dirty="0" err="1"/>
              <a:t>Varış</a:t>
            </a:r>
            <a:r>
              <a:rPr lang="en-US" sz="2800" b="1" dirty="0"/>
              <a:t> </a:t>
            </a:r>
            <a:r>
              <a:rPr lang="en-US" sz="2800" b="1" dirty="0" err="1"/>
              <a:t>Yerine</a:t>
            </a:r>
            <a:r>
              <a:rPr lang="en-US" sz="2800" b="1" dirty="0"/>
              <a:t> Kadar </a:t>
            </a:r>
            <a:r>
              <a:rPr lang="en-US" sz="2800" b="1" dirty="0" err="1"/>
              <a:t>Navlun</a:t>
            </a:r>
            <a:r>
              <a:rPr lang="en-US" sz="2800" b="1" dirty="0"/>
              <a:t> </a:t>
            </a:r>
            <a:r>
              <a:rPr lang="en-US" sz="2800" b="1" dirty="0" err="1"/>
              <a:t>Ödenmiş</a:t>
            </a:r>
            <a:r>
              <a:rPr lang="en-US" sz="2800" b="1" dirty="0"/>
              <a:t> </a:t>
            </a:r>
            <a:r>
              <a:rPr lang="en-US" sz="2800" b="1" dirty="0" err="1"/>
              <a:t>Olarak</a:t>
            </a:r>
            <a:r>
              <a:rPr lang="en-US" sz="2800" b="1" dirty="0"/>
              <a:t> </a:t>
            </a:r>
            <a:r>
              <a:rPr lang="en-US" sz="2800" b="1" dirty="0" err="1"/>
              <a:t>Teslim</a:t>
            </a:r>
            <a:r>
              <a:rPr lang="en-US" sz="2800" b="1" dirty="0"/>
              <a:t>)</a:t>
            </a:r>
            <a:endParaRPr lang="tr-TR" sz="2800" b="1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en-US" dirty="0" err="1" smtClean="0"/>
              <a:t>Birden</a:t>
            </a:r>
            <a:r>
              <a:rPr lang="en-US" dirty="0" smtClean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taşıma</a:t>
            </a:r>
            <a:r>
              <a:rPr lang="en-US" dirty="0"/>
              <a:t> </a:t>
            </a:r>
            <a:r>
              <a:rPr lang="en-US" dirty="0" err="1"/>
              <a:t>etabı</a:t>
            </a:r>
            <a:r>
              <a:rPr lang="en-US" dirty="0"/>
              <a:t> </a:t>
            </a:r>
            <a:r>
              <a:rPr lang="en-US" dirty="0" err="1"/>
              <a:t>dâhil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taşıma</a:t>
            </a:r>
            <a:r>
              <a:rPr lang="en-US" dirty="0"/>
              <a:t> </a:t>
            </a:r>
            <a:r>
              <a:rPr lang="en-US" dirty="0" err="1"/>
              <a:t>metodu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/>
              <a:t>. </a:t>
            </a:r>
            <a:r>
              <a:rPr lang="en-US" dirty="0" err="1"/>
              <a:t>Satıcı</a:t>
            </a:r>
            <a:r>
              <a:rPr lang="en-US" dirty="0"/>
              <a:t>, </a:t>
            </a:r>
            <a:r>
              <a:rPr lang="en-US" dirty="0" err="1"/>
              <a:t>malları</a:t>
            </a:r>
            <a:r>
              <a:rPr lang="en-US" dirty="0"/>
              <a:t>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belirtilen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navlun</a:t>
            </a:r>
            <a:r>
              <a:rPr lang="en-US" dirty="0"/>
              <a:t> </a:t>
            </a:r>
            <a:r>
              <a:rPr lang="en-US" dirty="0" err="1"/>
              <a:t>ödenmiş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varış</a:t>
            </a:r>
            <a:r>
              <a:rPr lang="en-US" dirty="0"/>
              <a:t> </a:t>
            </a:r>
            <a:r>
              <a:rPr lang="en-US" dirty="0" err="1"/>
              <a:t>yerinde</a:t>
            </a:r>
            <a:r>
              <a:rPr lang="en-US" dirty="0"/>
              <a:t> </a:t>
            </a:r>
            <a:r>
              <a:rPr lang="en-US" dirty="0" err="1"/>
              <a:t>alıcıya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etmektedir</a:t>
            </a:r>
            <a:r>
              <a:rPr lang="en-US" dirty="0"/>
              <a:t>. </a:t>
            </a:r>
            <a:r>
              <a:rPr lang="en-US" dirty="0" err="1"/>
              <a:t>Belirtilen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taşımacı</a:t>
            </a:r>
            <a:r>
              <a:rPr lang="en-US" dirty="0"/>
              <a:t> </a:t>
            </a:r>
            <a:r>
              <a:rPr lang="en-US" dirty="0" err="1"/>
              <a:t>kullanılıyorsa</a:t>
            </a:r>
            <a:r>
              <a:rPr lang="en-US" dirty="0"/>
              <a:t> </a:t>
            </a:r>
            <a:r>
              <a:rPr lang="en-US" dirty="0" err="1"/>
              <a:t>mallar</a:t>
            </a:r>
            <a:r>
              <a:rPr lang="en-US" dirty="0"/>
              <a:t> ilk </a:t>
            </a:r>
            <a:r>
              <a:rPr lang="en-US" dirty="0" err="1"/>
              <a:t>taşımacıya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edildiğinde</a:t>
            </a:r>
            <a:r>
              <a:rPr lang="en-US" dirty="0"/>
              <a:t> risk </a:t>
            </a:r>
            <a:r>
              <a:rPr lang="en-US" dirty="0" err="1"/>
              <a:t>satıcıdan</a:t>
            </a:r>
            <a:r>
              <a:rPr lang="en-US" dirty="0"/>
              <a:t> </a:t>
            </a:r>
            <a:r>
              <a:rPr lang="en-US" dirty="0" err="1"/>
              <a:t>alıcıya</a:t>
            </a:r>
            <a:r>
              <a:rPr lang="en-US" dirty="0"/>
              <a:t> </a:t>
            </a:r>
            <a:r>
              <a:rPr lang="en-US" dirty="0" err="1"/>
              <a:t>geçer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70445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algn="ctr"/>
            <a:endParaRPr lang="tr-TR" dirty="0" smtClean="0"/>
          </a:p>
          <a:p>
            <a:pPr algn="ctr"/>
            <a:r>
              <a:rPr lang="en-US" dirty="0" err="1" smtClean="0"/>
              <a:t>Malların</a:t>
            </a:r>
            <a:r>
              <a:rPr lang="en-US" dirty="0" smtClean="0"/>
              <a:t> </a:t>
            </a:r>
            <a:r>
              <a:rPr lang="en-US" dirty="0" err="1"/>
              <a:t>taşıyıcıya</a:t>
            </a:r>
            <a:r>
              <a:rPr lang="en-US" dirty="0"/>
              <a:t> </a:t>
            </a:r>
            <a:r>
              <a:rPr lang="en-US" dirty="0" err="1"/>
              <a:t>aktarılmasından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mallarla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kayıp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hasar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, </a:t>
            </a:r>
            <a:r>
              <a:rPr lang="en-US" dirty="0" err="1"/>
              <a:t>ayrıca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işleminden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gelebilecek</a:t>
            </a:r>
            <a:r>
              <a:rPr lang="en-US" dirty="0"/>
              <a:t> </a:t>
            </a:r>
            <a:r>
              <a:rPr lang="en-US" dirty="0" err="1"/>
              <a:t>olayların</a:t>
            </a:r>
            <a:r>
              <a:rPr lang="en-US" dirty="0"/>
              <a:t> </a:t>
            </a:r>
            <a:r>
              <a:rPr lang="en-US" dirty="0" err="1"/>
              <a:t>yarattığı</a:t>
            </a:r>
            <a:r>
              <a:rPr lang="en-US" dirty="0"/>
              <a:t> </a:t>
            </a:r>
            <a:r>
              <a:rPr lang="en-US" dirty="0" err="1"/>
              <a:t>bütün</a:t>
            </a:r>
            <a:r>
              <a:rPr lang="en-US" dirty="0"/>
              <a:t> 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masraflar</a:t>
            </a:r>
            <a:r>
              <a:rPr lang="en-US" dirty="0"/>
              <a:t> </a:t>
            </a:r>
            <a:r>
              <a:rPr lang="en-US" dirty="0" err="1"/>
              <a:t>satıcıdan</a:t>
            </a:r>
            <a:r>
              <a:rPr lang="en-US" dirty="0"/>
              <a:t> </a:t>
            </a:r>
            <a:r>
              <a:rPr lang="en-US" dirty="0" err="1"/>
              <a:t>alıcının</a:t>
            </a:r>
            <a:r>
              <a:rPr lang="en-US" dirty="0"/>
              <a:t> </a:t>
            </a:r>
            <a:r>
              <a:rPr lang="en-US" dirty="0" err="1"/>
              <a:t>üzerine</a:t>
            </a:r>
            <a:r>
              <a:rPr lang="en-US" dirty="0"/>
              <a:t> </a:t>
            </a:r>
            <a:r>
              <a:rPr lang="en-US" dirty="0" err="1"/>
              <a:t>geçer</a:t>
            </a:r>
            <a:r>
              <a:rPr lang="en-US" dirty="0" smtClean="0"/>
              <a:t>.</a:t>
            </a:r>
            <a:endParaRPr lang="tr-TR" dirty="0"/>
          </a:p>
          <a:p>
            <a:pPr algn="ctr"/>
            <a:r>
              <a:rPr lang="en-US" dirty="0" err="1"/>
              <a:t>Satıcı</a:t>
            </a:r>
            <a:r>
              <a:rPr lang="en-US" dirty="0"/>
              <a:t>, </a:t>
            </a:r>
            <a:r>
              <a:rPr lang="en-US" dirty="0" err="1"/>
              <a:t>alıcıya</a:t>
            </a:r>
            <a:r>
              <a:rPr lang="en-US" dirty="0"/>
              <a:t> </a:t>
            </a:r>
            <a:r>
              <a:rPr lang="en-US" dirty="0" err="1"/>
              <a:t>malın</a:t>
            </a:r>
            <a:r>
              <a:rPr lang="en-US" dirty="0"/>
              <a:t> </a:t>
            </a:r>
            <a:r>
              <a:rPr lang="en-US" dirty="0" err="1"/>
              <a:t>sigortalanması</a:t>
            </a:r>
            <a:r>
              <a:rPr lang="en-US" dirty="0"/>
              <a:t> </a:t>
            </a:r>
            <a:r>
              <a:rPr lang="en-US" dirty="0" err="1"/>
              <a:t>amacıyla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bilgileri</a:t>
            </a:r>
            <a:r>
              <a:rPr lang="en-US" dirty="0"/>
              <a:t> </a:t>
            </a:r>
            <a:r>
              <a:rPr lang="en-US" dirty="0" err="1"/>
              <a:t>iletecektir</a:t>
            </a:r>
            <a:r>
              <a:rPr lang="en-US" dirty="0"/>
              <a:t>. </a:t>
            </a:r>
            <a:r>
              <a:rPr lang="en-US" dirty="0" err="1"/>
              <a:t>Alıcının</a:t>
            </a:r>
            <a:r>
              <a:rPr lang="en-US" dirty="0"/>
              <a:t> </a:t>
            </a:r>
            <a:r>
              <a:rPr lang="en-US" dirty="0" err="1"/>
              <a:t>sorumluluğu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masraflar</a:t>
            </a:r>
            <a:r>
              <a:rPr lang="en-US" dirty="0"/>
              <a:t> </a:t>
            </a:r>
            <a:r>
              <a:rPr lang="en-US" dirty="0" err="1"/>
              <a:t>kendisine</a:t>
            </a:r>
            <a:r>
              <a:rPr lang="en-US" dirty="0"/>
              <a:t> 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ithal</a:t>
            </a:r>
            <a:r>
              <a:rPr lang="en-US" dirty="0"/>
              <a:t> </a:t>
            </a:r>
            <a:r>
              <a:rPr lang="en-US" dirty="0" err="1"/>
              <a:t>iznini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yetki</a:t>
            </a:r>
            <a:r>
              <a:rPr lang="en-US" dirty="0"/>
              <a:t>  </a:t>
            </a:r>
            <a:r>
              <a:rPr lang="en-US" dirty="0" err="1"/>
              <a:t>belgelerini</a:t>
            </a:r>
            <a:r>
              <a:rPr lang="en-US" dirty="0"/>
              <a:t> </a:t>
            </a:r>
            <a:r>
              <a:rPr lang="en-US" dirty="0" err="1"/>
              <a:t>almaktır</a:t>
            </a:r>
            <a:r>
              <a:rPr lang="en-US" dirty="0" smtClean="0"/>
              <a:t>.</a:t>
            </a:r>
            <a:endParaRPr lang="tr-TR" dirty="0"/>
          </a:p>
          <a:p>
            <a:pPr algn="ctr"/>
            <a:r>
              <a:rPr lang="en-US" dirty="0"/>
              <a:t>CFR </a:t>
            </a:r>
            <a:r>
              <a:rPr lang="en-US" dirty="0" err="1"/>
              <a:t>deniz</a:t>
            </a:r>
            <a:r>
              <a:rPr lang="en-US" dirty="0"/>
              <a:t>, CPT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kara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taşıma</a:t>
            </a:r>
            <a:r>
              <a:rPr lang="en-US" dirty="0"/>
              <a:t> </a:t>
            </a:r>
            <a:r>
              <a:rPr lang="en-US" dirty="0" err="1"/>
              <a:t>şekillerinde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96579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1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algn="ctr"/>
            <a:endParaRPr lang="tr-TR" dirty="0" smtClean="0"/>
          </a:p>
          <a:p>
            <a:pPr algn="ctr"/>
            <a:r>
              <a:rPr lang="en-US" dirty="0" err="1" smtClean="0"/>
              <a:t>Vergi</a:t>
            </a:r>
            <a:r>
              <a:rPr lang="en-US" dirty="0" smtClean="0"/>
              <a:t> </a:t>
            </a:r>
            <a:r>
              <a:rPr lang="en-US" dirty="0" err="1"/>
              <a:t>dairelerinden</a:t>
            </a:r>
            <a:r>
              <a:rPr lang="en-US" dirty="0"/>
              <a:t> </a:t>
            </a:r>
            <a:r>
              <a:rPr lang="en-US" dirty="0" err="1"/>
              <a:t>alınmış</a:t>
            </a:r>
            <a:r>
              <a:rPr lang="en-US" dirty="0"/>
              <a:t> </a:t>
            </a:r>
            <a:r>
              <a:rPr lang="en-US" dirty="0" err="1"/>
              <a:t>yazı</a:t>
            </a:r>
            <a:r>
              <a:rPr lang="en-US" dirty="0"/>
              <a:t> (</a:t>
            </a:r>
            <a:r>
              <a:rPr lang="en-US" dirty="0" err="1"/>
              <a:t>Belgede</a:t>
            </a:r>
            <a:r>
              <a:rPr lang="en-US" dirty="0"/>
              <a:t> </a:t>
            </a:r>
            <a:r>
              <a:rPr lang="en-US" dirty="0" err="1"/>
              <a:t>taşımacının</a:t>
            </a:r>
            <a:r>
              <a:rPr lang="en-US" dirty="0"/>
              <a:t> </a:t>
            </a:r>
            <a:r>
              <a:rPr lang="en-US" dirty="0" err="1"/>
              <a:t>unvanı</a:t>
            </a:r>
            <a:r>
              <a:rPr lang="en-US" dirty="0"/>
              <a:t>, </a:t>
            </a:r>
            <a:r>
              <a:rPr lang="en-US" dirty="0" err="1"/>
              <a:t>adresi</a:t>
            </a:r>
            <a:r>
              <a:rPr lang="en-US" dirty="0"/>
              <a:t>, </a:t>
            </a:r>
            <a:r>
              <a:rPr lang="en-US" dirty="0" err="1"/>
              <a:t>kimlik</a:t>
            </a:r>
            <a:r>
              <a:rPr lang="en-US" dirty="0"/>
              <a:t> </a:t>
            </a:r>
            <a:r>
              <a:rPr lang="en-US" dirty="0" err="1"/>
              <a:t>bilgileri</a:t>
            </a:r>
            <a:r>
              <a:rPr lang="en-US" dirty="0"/>
              <a:t>, </a:t>
            </a:r>
            <a:r>
              <a:rPr lang="en-US" dirty="0" err="1"/>
              <a:t>vergi</a:t>
            </a:r>
            <a:r>
              <a:rPr lang="en-US" dirty="0"/>
              <a:t> </a:t>
            </a:r>
            <a:r>
              <a:rPr lang="en-US" dirty="0" err="1"/>
              <a:t>numarası</a:t>
            </a:r>
            <a:r>
              <a:rPr lang="en-US" dirty="0"/>
              <a:t>, </a:t>
            </a:r>
            <a:r>
              <a:rPr lang="en-US" dirty="0" err="1"/>
              <a:t>işe</a:t>
            </a:r>
            <a:r>
              <a:rPr lang="en-US" dirty="0"/>
              <a:t> </a:t>
            </a:r>
            <a:r>
              <a:rPr lang="en-US" dirty="0" err="1"/>
              <a:t>başlama</a:t>
            </a:r>
            <a:r>
              <a:rPr lang="en-US" dirty="0"/>
              <a:t> </a:t>
            </a:r>
            <a:r>
              <a:rPr lang="en-US" dirty="0" err="1"/>
              <a:t>tarihi</a:t>
            </a:r>
            <a:r>
              <a:rPr lang="en-US" dirty="0"/>
              <a:t>, </a:t>
            </a:r>
            <a:r>
              <a:rPr lang="en-US" dirty="0" err="1"/>
              <a:t>mesleği</a:t>
            </a:r>
            <a:r>
              <a:rPr lang="en-US" dirty="0"/>
              <a:t> </a:t>
            </a:r>
            <a:r>
              <a:rPr lang="en-US" dirty="0" err="1"/>
              <a:t>yazılı</a:t>
            </a:r>
            <a:r>
              <a:rPr lang="en-US" dirty="0"/>
              <a:t> </a:t>
            </a:r>
            <a:r>
              <a:rPr lang="en-US" dirty="0" err="1"/>
              <a:t>olacak</a:t>
            </a:r>
            <a:r>
              <a:rPr lang="en-US" dirty="0"/>
              <a:t>.)</a:t>
            </a:r>
            <a:endParaRPr lang="tr-TR" dirty="0"/>
          </a:p>
          <a:p>
            <a:pPr algn="ctr"/>
            <a:r>
              <a:rPr lang="en-US" dirty="0" err="1"/>
              <a:t>Ticaret</a:t>
            </a:r>
            <a:r>
              <a:rPr lang="en-US" dirty="0"/>
              <a:t> </a:t>
            </a:r>
            <a:r>
              <a:rPr lang="en-US" dirty="0" err="1"/>
              <a:t>Oda</a:t>
            </a:r>
            <a:r>
              <a:rPr lang="en-US" dirty="0"/>
              <a:t> </a:t>
            </a:r>
            <a:r>
              <a:rPr lang="en-US" dirty="0" err="1"/>
              <a:t>Belgesi</a:t>
            </a:r>
            <a:r>
              <a:rPr lang="en-US" dirty="0"/>
              <a:t> (</a:t>
            </a:r>
            <a:r>
              <a:rPr lang="en-US" dirty="0" err="1"/>
              <a:t>Belgede</a:t>
            </a:r>
            <a:r>
              <a:rPr lang="en-US" dirty="0"/>
              <a:t> </a:t>
            </a:r>
            <a:r>
              <a:rPr lang="en-US" dirty="0" err="1"/>
              <a:t>taşımacının</a:t>
            </a:r>
            <a:r>
              <a:rPr lang="en-US" dirty="0"/>
              <a:t> </a:t>
            </a:r>
            <a:r>
              <a:rPr lang="en-US" dirty="0" err="1"/>
              <a:t>unvanı</a:t>
            </a:r>
            <a:r>
              <a:rPr lang="en-US" dirty="0"/>
              <a:t>, </a:t>
            </a:r>
            <a:r>
              <a:rPr lang="en-US" dirty="0" err="1"/>
              <a:t>adresi</a:t>
            </a:r>
            <a:r>
              <a:rPr lang="en-US" dirty="0"/>
              <a:t>, </a:t>
            </a:r>
            <a:r>
              <a:rPr lang="en-US" dirty="0" err="1"/>
              <a:t>kayıt</a:t>
            </a:r>
            <a:r>
              <a:rPr lang="en-US" dirty="0"/>
              <a:t> </a:t>
            </a:r>
            <a:r>
              <a:rPr lang="en-US" dirty="0" err="1"/>
              <a:t>tarihi</a:t>
            </a:r>
            <a:r>
              <a:rPr lang="en-US" dirty="0"/>
              <a:t>,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konusu</a:t>
            </a:r>
            <a:r>
              <a:rPr lang="en-US" dirty="0"/>
              <a:t>/</a:t>
            </a:r>
            <a:r>
              <a:rPr lang="en-US" dirty="0" err="1"/>
              <a:t>iştigali</a:t>
            </a:r>
            <a:r>
              <a:rPr lang="en-US" dirty="0"/>
              <a:t>, </a:t>
            </a:r>
            <a:r>
              <a:rPr lang="en-US" dirty="0" err="1"/>
              <a:t>sermayesi</a:t>
            </a:r>
            <a:r>
              <a:rPr lang="en-US" dirty="0"/>
              <a:t> </a:t>
            </a:r>
            <a:r>
              <a:rPr lang="en-US" dirty="0" err="1"/>
              <a:t>yazılı</a:t>
            </a:r>
            <a:r>
              <a:rPr lang="en-US" dirty="0"/>
              <a:t> </a:t>
            </a:r>
            <a:r>
              <a:rPr lang="en-US" dirty="0" err="1"/>
              <a:t>olacak</a:t>
            </a:r>
            <a:r>
              <a:rPr lang="en-US" dirty="0"/>
              <a:t>.)</a:t>
            </a:r>
            <a:endParaRPr lang="tr-TR" dirty="0"/>
          </a:p>
          <a:p>
            <a:pPr algn="ctr"/>
            <a:r>
              <a:rPr lang="en-US" dirty="0" err="1"/>
              <a:t>Merkezî</a:t>
            </a:r>
            <a:r>
              <a:rPr lang="en-US" dirty="0"/>
              <a:t> </a:t>
            </a:r>
            <a:r>
              <a:rPr lang="en-US" dirty="0" err="1"/>
              <a:t>adresine</a:t>
            </a:r>
            <a:r>
              <a:rPr lang="en-US" dirty="0"/>
              <a:t> 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en-US" dirty="0" err="1"/>
              <a:t>noter</a:t>
            </a:r>
            <a:r>
              <a:rPr lang="en-US" dirty="0"/>
              <a:t> </a:t>
            </a:r>
            <a:r>
              <a:rPr lang="en-US" dirty="0" err="1"/>
              <a:t>tasdikli</a:t>
            </a:r>
            <a:r>
              <a:rPr lang="en-US" dirty="0"/>
              <a:t> </a:t>
            </a:r>
            <a:r>
              <a:rPr lang="en-US" dirty="0" err="1"/>
              <a:t>kira</a:t>
            </a:r>
            <a:r>
              <a:rPr lang="en-US" dirty="0"/>
              <a:t> </a:t>
            </a:r>
            <a:r>
              <a:rPr lang="en-US" dirty="0" err="1"/>
              <a:t>kontrati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tapu</a:t>
            </a:r>
            <a:r>
              <a:rPr lang="en-US" dirty="0"/>
              <a:t> </a:t>
            </a:r>
            <a:r>
              <a:rPr lang="en-US" dirty="0" err="1"/>
              <a:t>fotokopisi</a:t>
            </a:r>
            <a:r>
              <a:rPr lang="en-US" dirty="0"/>
              <a:t> (</a:t>
            </a:r>
            <a:r>
              <a:rPr lang="en-US" dirty="0" err="1"/>
              <a:t>Fotokopi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noter</a:t>
            </a:r>
            <a:r>
              <a:rPr lang="en-US" dirty="0"/>
              <a:t> </a:t>
            </a:r>
            <a:r>
              <a:rPr lang="en-US" dirty="0" err="1"/>
              <a:t>onaylı</a:t>
            </a:r>
            <a:r>
              <a:rPr lang="en-US" dirty="0"/>
              <a:t>)</a:t>
            </a:r>
            <a:endParaRPr lang="tr-TR" dirty="0"/>
          </a:p>
          <a:p>
            <a:pPr algn="ctr"/>
            <a:r>
              <a:rPr lang="en-US" dirty="0" err="1"/>
              <a:t>Kuruluş</a:t>
            </a:r>
            <a:r>
              <a:rPr lang="en-US" dirty="0"/>
              <a:t> </a:t>
            </a:r>
            <a:r>
              <a:rPr lang="en-US" dirty="0" err="1"/>
              <a:t>Ticaret</a:t>
            </a:r>
            <a:r>
              <a:rPr lang="en-US" dirty="0"/>
              <a:t> </a:t>
            </a:r>
            <a:r>
              <a:rPr lang="en-US" dirty="0" err="1"/>
              <a:t>Sicil</a:t>
            </a:r>
            <a:r>
              <a:rPr lang="en-US" dirty="0"/>
              <a:t> </a:t>
            </a:r>
            <a:r>
              <a:rPr lang="en-US" dirty="0" err="1"/>
              <a:t>Gazetesi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değişiklikleri</a:t>
            </a:r>
            <a:r>
              <a:rPr lang="en-US" dirty="0"/>
              <a:t> </a:t>
            </a:r>
            <a:r>
              <a:rPr lang="en-US" dirty="0" err="1"/>
              <a:t>gösteren</a:t>
            </a:r>
            <a:r>
              <a:rPr lang="en-US" dirty="0"/>
              <a:t> </a:t>
            </a:r>
            <a:r>
              <a:rPr lang="en-US" dirty="0" err="1"/>
              <a:t>Ticaret</a:t>
            </a:r>
            <a:r>
              <a:rPr lang="en-US" dirty="0"/>
              <a:t> </a:t>
            </a:r>
            <a:r>
              <a:rPr lang="en-US" dirty="0" err="1"/>
              <a:t>Sicil</a:t>
            </a:r>
            <a:r>
              <a:rPr lang="en-US" dirty="0"/>
              <a:t> </a:t>
            </a:r>
            <a:r>
              <a:rPr lang="en-US" dirty="0" err="1"/>
              <a:t>Gazeteleri</a:t>
            </a:r>
            <a:r>
              <a:rPr lang="en-US" dirty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1438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1371600" lvl="3" indent="0" algn="ctr">
              <a:buNone/>
            </a:pPr>
            <a:endParaRPr lang="tr-TR" sz="2800" b="1" dirty="0" smtClean="0"/>
          </a:p>
          <a:p>
            <a:pPr marL="1371600" lvl="3" indent="0" algn="ctr">
              <a:buNone/>
            </a:pPr>
            <a:r>
              <a:rPr lang="en-US" sz="2800" b="1" dirty="0" smtClean="0"/>
              <a:t>CIP </a:t>
            </a:r>
            <a:r>
              <a:rPr lang="en-US" sz="2800" b="1" dirty="0"/>
              <a:t>(Carriage And Insurance Paid To Named Place Of Destination – </a:t>
            </a:r>
            <a:r>
              <a:rPr lang="en-US" sz="2800" b="1" dirty="0" err="1"/>
              <a:t>Varış</a:t>
            </a:r>
            <a:r>
              <a:rPr lang="en-US" sz="2800" b="1" dirty="0"/>
              <a:t> </a:t>
            </a:r>
            <a:r>
              <a:rPr lang="en-US" sz="2800" b="1" dirty="0" err="1"/>
              <a:t>Yerine</a:t>
            </a:r>
            <a:r>
              <a:rPr lang="en-US" sz="2800" b="1" dirty="0"/>
              <a:t> Kadar </a:t>
            </a:r>
            <a:r>
              <a:rPr lang="en-US" sz="2800" b="1" dirty="0" err="1"/>
              <a:t>Navlun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Sigorta</a:t>
            </a:r>
            <a:r>
              <a:rPr lang="en-US" sz="2800" b="1" dirty="0"/>
              <a:t> </a:t>
            </a:r>
            <a:r>
              <a:rPr lang="en-US" sz="2800" b="1" dirty="0" err="1"/>
              <a:t>Primi</a:t>
            </a:r>
            <a:r>
              <a:rPr lang="en-US" sz="2800" b="1" dirty="0"/>
              <a:t> </a:t>
            </a:r>
            <a:r>
              <a:rPr lang="en-US" sz="2800" b="1" dirty="0" err="1"/>
              <a:t>Ödenmiş</a:t>
            </a:r>
            <a:r>
              <a:rPr lang="en-US" sz="2800" b="1" dirty="0"/>
              <a:t> </a:t>
            </a:r>
            <a:r>
              <a:rPr lang="en-US" sz="2800" b="1" dirty="0" err="1"/>
              <a:t>Olarak</a:t>
            </a:r>
            <a:r>
              <a:rPr lang="en-US" sz="2800" b="1" dirty="0"/>
              <a:t> </a:t>
            </a:r>
            <a:r>
              <a:rPr lang="en-US" sz="2800" b="1" dirty="0" err="1"/>
              <a:t>Teslim</a:t>
            </a:r>
            <a:r>
              <a:rPr lang="en-US" sz="2800" b="1" dirty="0"/>
              <a:t>):</a:t>
            </a:r>
            <a:endParaRPr lang="tr-TR" sz="2800" b="1" dirty="0"/>
          </a:p>
          <a:p>
            <a:pPr algn="ctr"/>
            <a:endParaRPr lang="tr-TR" dirty="0" smtClean="0"/>
          </a:p>
          <a:p>
            <a:pPr marL="0" indent="0" algn="ctr">
              <a:buNone/>
            </a:pPr>
            <a:r>
              <a:rPr lang="en-US" dirty="0" err="1" smtClean="0"/>
              <a:t>Birden</a:t>
            </a:r>
            <a:r>
              <a:rPr lang="en-US" dirty="0" smtClean="0"/>
              <a:t> </a:t>
            </a:r>
            <a:r>
              <a:rPr lang="en-US" dirty="0" err="1"/>
              <a:t>fazla</a:t>
            </a:r>
            <a:r>
              <a:rPr lang="en-US" dirty="0"/>
              <a:t> </a:t>
            </a:r>
            <a:r>
              <a:rPr lang="en-US" dirty="0" err="1"/>
              <a:t>taşıma</a:t>
            </a:r>
            <a:r>
              <a:rPr lang="en-US" dirty="0"/>
              <a:t> </a:t>
            </a:r>
            <a:r>
              <a:rPr lang="en-US" dirty="0" err="1"/>
              <a:t>etabı</a:t>
            </a:r>
            <a:r>
              <a:rPr lang="en-US" dirty="0"/>
              <a:t> </a:t>
            </a:r>
            <a:r>
              <a:rPr lang="en-US" dirty="0" err="1"/>
              <a:t>dâhil</a:t>
            </a:r>
            <a:r>
              <a:rPr lang="en-US" dirty="0"/>
              <a:t> </a:t>
            </a:r>
            <a:r>
              <a:rPr lang="en-US" dirty="0" err="1"/>
              <a:t>herhangi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taşıma</a:t>
            </a:r>
            <a:r>
              <a:rPr lang="en-US" dirty="0"/>
              <a:t> </a:t>
            </a:r>
            <a:r>
              <a:rPr lang="en-US" dirty="0" err="1"/>
              <a:t>metodu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/>
              <a:t>. </a:t>
            </a:r>
            <a:r>
              <a:rPr lang="en-US" dirty="0" err="1"/>
              <a:t>Satıcı</a:t>
            </a:r>
            <a:r>
              <a:rPr lang="en-US" dirty="0"/>
              <a:t>, CPT </a:t>
            </a:r>
            <a:r>
              <a:rPr lang="en-US" dirty="0" err="1"/>
              <a:t>terimindeki</a:t>
            </a:r>
            <a:r>
              <a:rPr lang="en-US" dirty="0"/>
              <a:t> </a:t>
            </a:r>
            <a:r>
              <a:rPr lang="en-US" dirty="0" err="1"/>
              <a:t>yükümlülüklerine</a:t>
            </a:r>
            <a:r>
              <a:rPr lang="en-US" dirty="0"/>
              <a:t> </a:t>
            </a:r>
            <a:r>
              <a:rPr lang="en-US" dirty="0" err="1"/>
              <a:t>ilaveten</a:t>
            </a:r>
            <a:r>
              <a:rPr lang="en-US" dirty="0"/>
              <a:t> </a:t>
            </a:r>
            <a:r>
              <a:rPr lang="en-US" dirty="0" err="1"/>
              <a:t>taşımaya</a:t>
            </a:r>
            <a:r>
              <a:rPr lang="en-US" dirty="0"/>
              <a:t> </a:t>
            </a:r>
            <a:r>
              <a:rPr lang="en-US" dirty="0" err="1"/>
              <a:t>ilişkin</a:t>
            </a:r>
            <a:r>
              <a:rPr lang="en-US" dirty="0"/>
              <a:t> </a:t>
            </a:r>
            <a:r>
              <a:rPr lang="en-US" dirty="0" err="1"/>
              <a:t>yük</a:t>
            </a:r>
            <a:r>
              <a:rPr lang="en-US" dirty="0"/>
              <a:t> </a:t>
            </a:r>
            <a:r>
              <a:rPr lang="en-US" dirty="0" err="1"/>
              <a:t>sigortasını</a:t>
            </a:r>
            <a:r>
              <a:rPr lang="en-US" dirty="0"/>
              <a:t> </a:t>
            </a:r>
            <a:r>
              <a:rPr lang="en-US" dirty="0" err="1"/>
              <a:t>yaptırmayı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primini</a:t>
            </a:r>
            <a:r>
              <a:rPr lang="en-US" dirty="0"/>
              <a:t> </a:t>
            </a:r>
            <a:r>
              <a:rPr lang="en-US" dirty="0" err="1"/>
              <a:t>ödemeyi</a:t>
            </a:r>
            <a:r>
              <a:rPr lang="en-US" dirty="0"/>
              <a:t> de </a:t>
            </a:r>
            <a:r>
              <a:rPr lang="en-US" dirty="0" err="1"/>
              <a:t>üstlenmektedir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3971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en-US" dirty="0" err="1" smtClean="0"/>
              <a:t>Taşıma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sigorta</a:t>
            </a:r>
            <a:r>
              <a:rPr lang="en-US" dirty="0"/>
              <a:t> </a:t>
            </a:r>
            <a:r>
              <a:rPr lang="en-US" dirty="0" err="1"/>
              <a:t>bedeli</a:t>
            </a:r>
            <a:r>
              <a:rPr lang="en-US" dirty="0"/>
              <a:t> </a:t>
            </a:r>
            <a:r>
              <a:rPr lang="en-US" dirty="0" err="1"/>
              <a:t>ödenmiş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terimi</a:t>
            </a:r>
            <a:r>
              <a:rPr lang="en-US" dirty="0"/>
              <a:t>, </a:t>
            </a:r>
            <a:r>
              <a:rPr lang="en-US" dirty="0" err="1"/>
              <a:t>satıcının</a:t>
            </a:r>
            <a:r>
              <a:rPr lang="en-US" dirty="0"/>
              <a:t> CIF </a:t>
            </a:r>
            <a:r>
              <a:rPr lang="en-US" dirty="0" err="1"/>
              <a:t>terimi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yükümlülükleri</a:t>
            </a:r>
            <a:r>
              <a:rPr lang="en-US" dirty="0"/>
              <a:t> </a:t>
            </a:r>
            <a:r>
              <a:rPr lang="en-US" dirty="0" err="1"/>
              <a:t>taşıdığı</a:t>
            </a:r>
            <a:r>
              <a:rPr lang="en-US" dirty="0"/>
              <a:t>,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bunlara</a:t>
            </a:r>
            <a:r>
              <a:rPr lang="en-US" dirty="0"/>
              <a:t> </a:t>
            </a:r>
            <a:r>
              <a:rPr lang="en-US" dirty="0" err="1"/>
              <a:t>ek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malın</a:t>
            </a:r>
            <a:r>
              <a:rPr lang="en-US" dirty="0"/>
              <a:t> </a:t>
            </a:r>
            <a:r>
              <a:rPr lang="en-US" dirty="0" err="1"/>
              <a:t>taşınması</a:t>
            </a:r>
            <a:r>
              <a:rPr lang="en-US" dirty="0"/>
              <a:t> </a:t>
            </a:r>
            <a:r>
              <a:rPr lang="en-US" dirty="0" err="1"/>
              <a:t>anında</a:t>
            </a:r>
            <a:r>
              <a:rPr lang="en-US" dirty="0"/>
              <a:t> </a:t>
            </a:r>
            <a:r>
              <a:rPr lang="en-US" dirty="0" err="1"/>
              <a:t>kayıp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/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hasar</a:t>
            </a:r>
            <a:r>
              <a:rPr lang="en-US" dirty="0"/>
              <a:t> </a:t>
            </a:r>
            <a:r>
              <a:rPr lang="en-US" dirty="0" err="1"/>
              <a:t>riskine</a:t>
            </a:r>
            <a:r>
              <a:rPr lang="en-US" dirty="0"/>
              <a:t> </a:t>
            </a:r>
            <a:r>
              <a:rPr lang="en-US" dirty="0" err="1"/>
              <a:t>karşı</a:t>
            </a:r>
            <a:r>
              <a:rPr lang="en-US" dirty="0"/>
              <a:t> </a:t>
            </a:r>
            <a:r>
              <a:rPr lang="en-US" dirty="0" err="1"/>
              <a:t>alıcıya</a:t>
            </a:r>
            <a:r>
              <a:rPr lang="en-US" dirty="0"/>
              <a:t> </a:t>
            </a:r>
            <a:r>
              <a:rPr lang="en-US" dirty="0" err="1"/>
              <a:t>yük</a:t>
            </a:r>
            <a:r>
              <a:rPr lang="en-US" dirty="0"/>
              <a:t> </a:t>
            </a:r>
            <a:r>
              <a:rPr lang="en-US" dirty="0" err="1"/>
              <a:t>sigortası</a:t>
            </a:r>
            <a:r>
              <a:rPr lang="en-US" dirty="0"/>
              <a:t> </a:t>
            </a:r>
            <a:r>
              <a:rPr lang="en-US" dirty="0" err="1"/>
              <a:t>sağlama</a:t>
            </a:r>
            <a:r>
              <a:rPr lang="en-US" dirty="0"/>
              <a:t> </a:t>
            </a:r>
            <a:r>
              <a:rPr lang="en-US" dirty="0" err="1"/>
              <a:t>zorunda</a:t>
            </a:r>
            <a:r>
              <a:rPr lang="en-US" dirty="0"/>
              <a:t> </a:t>
            </a:r>
            <a:r>
              <a:rPr lang="en-US" dirty="0" err="1"/>
              <a:t>olduğu</a:t>
            </a:r>
            <a:r>
              <a:rPr lang="en-US" dirty="0"/>
              <a:t> </a:t>
            </a:r>
            <a:r>
              <a:rPr lang="en-US" dirty="0" err="1"/>
              <a:t>durumu</a:t>
            </a:r>
            <a:r>
              <a:rPr lang="en-US" dirty="0"/>
              <a:t> </a:t>
            </a:r>
            <a:r>
              <a:rPr lang="en-US" dirty="0" err="1"/>
              <a:t>anlatır</a:t>
            </a:r>
            <a:r>
              <a:rPr lang="en-US" dirty="0"/>
              <a:t>. </a:t>
            </a:r>
            <a:r>
              <a:rPr lang="en-US" dirty="0" err="1"/>
              <a:t>Satıcı</a:t>
            </a:r>
            <a:r>
              <a:rPr lang="en-US" dirty="0"/>
              <a:t>, </a:t>
            </a:r>
            <a:r>
              <a:rPr lang="en-US" dirty="0" err="1"/>
              <a:t>sigorta</a:t>
            </a:r>
            <a:r>
              <a:rPr lang="en-US" dirty="0"/>
              <a:t> </a:t>
            </a:r>
            <a:r>
              <a:rPr lang="en-US" dirty="0" err="1"/>
              <a:t>sözleşmesini</a:t>
            </a:r>
            <a:r>
              <a:rPr lang="en-US" dirty="0"/>
              <a:t> </a:t>
            </a:r>
            <a:r>
              <a:rPr lang="en-US" dirty="0" err="1"/>
              <a:t>akdeder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sigorta</a:t>
            </a:r>
            <a:r>
              <a:rPr lang="en-US" dirty="0"/>
              <a:t> </a:t>
            </a:r>
            <a:r>
              <a:rPr lang="en-US" dirty="0" err="1"/>
              <a:t>primini</a:t>
            </a:r>
            <a:r>
              <a:rPr lang="en-US" dirty="0"/>
              <a:t> </a:t>
            </a:r>
            <a:r>
              <a:rPr lang="en-US" dirty="0" err="1"/>
              <a:t>öder</a:t>
            </a:r>
            <a:r>
              <a:rPr lang="en-US" dirty="0"/>
              <a:t>. </a:t>
            </a:r>
            <a:r>
              <a:rPr lang="en-US" dirty="0" err="1"/>
              <a:t>Alıcının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sorumlulukları</a:t>
            </a:r>
            <a:r>
              <a:rPr lang="en-US" dirty="0"/>
              <a:t> CIF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şeklindeki</a:t>
            </a:r>
            <a:r>
              <a:rPr lang="en-US" dirty="0"/>
              <a:t> </a:t>
            </a:r>
            <a:r>
              <a:rPr lang="en-US" dirty="0" err="1"/>
              <a:t>gibidir</a:t>
            </a:r>
            <a:r>
              <a:rPr lang="en-US" dirty="0" smtClean="0"/>
              <a:t>.</a:t>
            </a:r>
            <a:endParaRPr lang="tr-TR" dirty="0"/>
          </a:p>
          <a:p>
            <a:pPr algn="ctr"/>
            <a:r>
              <a:rPr lang="en-US" dirty="0"/>
              <a:t>CIP </a:t>
            </a:r>
            <a:r>
              <a:rPr lang="en-US" dirty="0" err="1"/>
              <a:t>terimi</a:t>
            </a:r>
            <a:r>
              <a:rPr lang="en-US" dirty="0"/>
              <a:t>, </a:t>
            </a:r>
            <a:r>
              <a:rPr lang="en-US" dirty="0" err="1"/>
              <a:t>malların</a:t>
            </a:r>
            <a:r>
              <a:rPr lang="en-US" dirty="0"/>
              <a:t> </a:t>
            </a:r>
            <a:r>
              <a:rPr lang="en-US" dirty="0" err="1"/>
              <a:t>ihraç</a:t>
            </a:r>
            <a:r>
              <a:rPr lang="en-US" dirty="0"/>
              <a:t> </a:t>
            </a:r>
            <a:r>
              <a:rPr lang="en-US" dirty="0" err="1"/>
              <a:t>çıkış</a:t>
            </a:r>
            <a:r>
              <a:rPr lang="en-US" dirty="0"/>
              <a:t> </a:t>
            </a:r>
            <a:r>
              <a:rPr lang="en-US" dirty="0" err="1"/>
              <a:t>işlemlerinin</a:t>
            </a:r>
            <a:r>
              <a:rPr lang="en-US" dirty="0"/>
              <a:t> </a:t>
            </a:r>
            <a:r>
              <a:rPr lang="en-US" dirty="0" err="1"/>
              <a:t>satıcı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yapılmasını</a:t>
            </a:r>
            <a:r>
              <a:rPr lang="en-US" dirty="0"/>
              <a:t> </a:t>
            </a:r>
            <a:r>
              <a:rPr lang="en-US" dirty="0" err="1"/>
              <a:t>öngörür</a:t>
            </a:r>
            <a:r>
              <a:rPr lang="en-US" dirty="0"/>
              <a:t>. CIF </a:t>
            </a:r>
            <a:r>
              <a:rPr lang="en-US" dirty="0" err="1"/>
              <a:t>deniz</a:t>
            </a:r>
            <a:r>
              <a:rPr lang="en-US" dirty="0"/>
              <a:t> </a:t>
            </a:r>
            <a:r>
              <a:rPr lang="en-US" dirty="0" err="1"/>
              <a:t>taşımasında</a:t>
            </a:r>
            <a:r>
              <a:rPr lang="en-US" dirty="0"/>
              <a:t>, CIP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kara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vasıtalı</a:t>
            </a:r>
            <a:r>
              <a:rPr lang="en-US" dirty="0"/>
              <a:t> </a:t>
            </a:r>
            <a:r>
              <a:rPr lang="en-US" dirty="0" err="1"/>
              <a:t>olanlar</a:t>
            </a:r>
            <a:r>
              <a:rPr lang="en-US" dirty="0"/>
              <a:t> da </a:t>
            </a:r>
            <a:r>
              <a:rPr lang="en-US" dirty="0" err="1"/>
              <a:t>dâhil</a:t>
            </a:r>
            <a:r>
              <a:rPr lang="en-US" dirty="0"/>
              <a:t>, her </a:t>
            </a:r>
            <a:r>
              <a:rPr lang="en-US" dirty="0" err="1"/>
              <a:t>tür</a:t>
            </a:r>
            <a:r>
              <a:rPr lang="en-US" dirty="0"/>
              <a:t> </a:t>
            </a:r>
            <a:r>
              <a:rPr lang="en-US" dirty="0" err="1"/>
              <a:t>taşıma</a:t>
            </a:r>
            <a:r>
              <a:rPr lang="en-US" dirty="0"/>
              <a:t> </a:t>
            </a:r>
            <a:r>
              <a:rPr lang="en-US" dirty="0" err="1"/>
              <a:t>biçiminde</a:t>
            </a:r>
            <a:r>
              <a:rPr lang="en-US" dirty="0"/>
              <a:t> </a:t>
            </a:r>
            <a:r>
              <a:rPr lang="en-US" dirty="0" err="1"/>
              <a:t>kullanabilir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91611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lnSpcReduction="10000"/>
          </a:bodyPr>
          <a:lstStyle/>
          <a:p>
            <a:pPr marL="1371600" lvl="3" indent="0" algn="ctr">
              <a:buNone/>
            </a:pPr>
            <a:r>
              <a:rPr lang="en-US" sz="2400" b="1" dirty="0"/>
              <a:t>DDU (Delivered Duty Unpaid – </a:t>
            </a:r>
            <a:r>
              <a:rPr lang="en-US" sz="2400" b="1" dirty="0" err="1"/>
              <a:t>Belirlenen</a:t>
            </a:r>
            <a:r>
              <a:rPr lang="en-US" sz="2400" b="1" dirty="0"/>
              <a:t> </a:t>
            </a:r>
            <a:r>
              <a:rPr lang="en-US" sz="2400" b="1" dirty="0" err="1"/>
              <a:t>Varış</a:t>
            </a:r>
            <a:r>
              <a:rPr lang="en-US" sz="2400" b="1" dirty="0"/>
              <a:t> </a:t>
            </a:r>
            <a:r>
              <a:rPr lang="en-US" sz="2400" b="1" dirty="0" err="1"/>
              <a:t>Yerinde</a:t>
            </a:r>
            <a:r>
              <a:rPr lang="en-US" sz="2400" b="1" dirty="0"/>
              <a:t> </a:t>
            </a:r>
            <a:r>
              <a:rPr lang="en-US" sz="2400" b="1" dirty="0" err="1"/>
              <a:t>Gümrük</a:t>
            </a:r>
            <a:r>
              <a:rPr lang="en-US" sz="2400" b="1" dirty="0"/>
              <a:t> </a:t>
            </a:r>
            <a:r>
              <a:rPr lang="en-US" sz="2400" b="1" dirty="0" err="1"/>
              <a:t>Verigisi</a:t>
            </a:r>
            <a:r>
              <a:rPr lang="en-US" sz="2400" b="1" dirty="0"/>
              <a:t> </a:t>
            </a:r>
            <a:r>
              <a:rPr lang="en-US" sz="2400" b="1" dirty="0" err="1"/>
              <a:t>Ödenmemiş</a:t>
            </a:r>
            <a:r>
              <a:rPr lang="en-US" sz="2400" b="1" dirty="0"/>
              <a:t> </a:t>
            </a:r>
            <a:r>
              <a:rPr lang="en-US" sz="2400" b="1" dirty="0" err="1"/>
              <a:t>Olarak</a:t>
            </a:r>
            <a:r>
              <a:rPr lang="en-US" sz="2400" b="1" dirty="0"/>
              <a:t> </a:t>
            </a:r>
            <a:r>
              <a:rPr lang="en-US" sz="2400" b="1" dirty="0" err="1"/>
              <a:t>Teslim</a:t>
            </a:r>
            <a:r>
              <a:rPr lang="en-US" sz="2400" b="1" dirty="0"/>
              <a:t>)</a:t>
            </a:r>
            <a:endParaRPr lang="tr-TR" sz="2400" b="1" dirty="0"/>
          </a:p>
          <a:p>
            <a:pPr algn="ctr"/>
            <a:endParaRPr lang="tr-TR" sz="2800" dirty="0" smtClean="0"/>
          </a:p>
          <a:p>
            <a:pPr algn="ctr"/>
            <a:r>
              <a:rPr lang="en-US" sz="2800" dirty="0" err="1" smtClean="0"/>
              <a:t>Herhangi</a:t>
            </a:r>
            <a:r>
              <a:rPr lang="en-US" sz="2800" dirty="0" smtClean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taşıma</a:t>
            </a:r>
            <a:r>
              <a:rPr lang="en-US" sz="2800" dirty="0"/>
              <a:t> </a:t>
            </a:r>
            <a:r>
              <a:rPr lang="en-US" sz="2800" dirty="0" err="1"/>
              <a:t>biçimi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kullanılabilen</a:t>
            </a:r>
            <a:r>
              <a:rPr lang="en-US" sz="2800" dirty="0"/>
              <a:t> </a:t>
            </a:r>
            <a:r>
              <a:rPr lang="en-US" sz="2800" dirty="0" err="1"/>
              <a:t>bu</a:t>
            </a:r>
            <a:r>
              <a:rPr lang="en-US" sz="2800" dirty="0"/>
              <a:t> </a:t>
            </a:r>
            <a:r>
              <a:rPr lang="en-US" sz="2800" dirty="0" err="1"/>
              <a:t>terime</a:t>
            </a:r>
            <a:r>
              <a:rPr lang="en-US" sz="2800" dirty="0"/>
              <a:t> </a:t>
            </a:r>
            <a:r>
              <a:rPr lang="en-US" sz="2800" dirty="0" err="1"/>
              <a:t>göre</a:t>
            </a:r>
            <a:r>
              <a:rPr lang="en-US" sz="2800" dirty="0"/>
              <a:t> </a:t>
            </a:r>
            <a:r>
              <a:rPr lang="en-US" sz="2800" dirty="0" err="1"/>
              <a:t>satıcı</a:t>
            </a:r>
            <a:r>
              <a:rPr lang="en-US" sz="2800" dirty="0"/>
              <a:t>, </a:t>
            </a:r>
            <a:r>
              <a:rPr lang="en-US" sz="2800" dirty="0" err="1"/>
              <a:t>ithal</a:t>
            </a:r>
            <a:r>
              <a:rPr lang="en-US" sz="2800" dirty="0"/>
              <a:t> </a:t>
            </a:r>
            <a:r>
              <a:rPr lang="en-US" sz="2800" dirty="0" err="1"/>
              <a:t>ülkesinde</a:t>
            </a:r>
            <a:r>
              <a:rPr lang="en-US" sz="2800" dirty="0"/>
              <a:t>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belirtilen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yerde</a:t>
            </a:r>
            <a:r>
              <a:rPr lang="en-US" sz="2800" dirty="0"/>
              <a:t> </a:t>
            </a:r>
            <a:r>
              <a:rPr lang="en-US" sz="2800" dirty="0" err="1"/>
              <a:t>malları</a:t>
            </a:r>
            <a:r>
              <a:rPr lang="en-US" sz="2800" dirty="0"/>
              <a:t> </a:t>
            </a:r>
            <a:r>
              <a:rPr lang="en-US" sz="2800" dirty="0" err="1"/>
              <a:t>alıcının</a:t>
            </a:r>
            <a:r>
              <a:rPr lang="en-US" sz="2800" dirty="0"/>
              <a:t> </a:t>
            </a:r>
            <a:r>
              <a:rPr lang="en-US" sz="2800" dirty="0" err="1"/>
              <a:t>emrine</a:t>
            </a:r>
            <a:r>
              <a:rPr lang="en-US" sz="2800" dirty="0"/>
              <a:t> </a:t>
            </a:r>
            <a:r>
              <a:rPr lang="en-US" sz="2800" dirty="0" err="1"/>
              <a:t>hazır</a:t>
            </a:r>
            <a:r>
              <a:rPr lang="en-US" sz="2800" dirty="0"/>
              <a:t> </a:t>
            </a:r>
            <a:r>
              <a:rPr lang="en-US" sz="2800" dirty="0" err="1"/>
              <a:t>bulundurmakla</a:t>
            </a:r>
            <a:r>
              <a:rPr lang="en-US" sz="2800" dirty="0"/>
              <a:t> </a:t>
            </a:r>
            <a:r>
              <a:rPr lang="en-US" sz="2800" dirty="0" err="1"/>
              <a:t>teslim</a:t>
            </a:r>
            <a:r>
              <a:rPr lang="en-US" sz="2800" dirty="0"/>
              <a:t> </a:t>
            </a:r>
            <a:r>
              <a:rPr lang="en-US" sz="2800" dirty="0" err="1"/>
              <a:t>yükümlülüğünü</a:t>
            </a:r>
            <a:r>
              <a:rPr lang="en-US" sz="2800" dirty="0"/>
              <a:t>  </a:t>
            </a:r>
            <a:r>
              <a:rPr lang="en-US" sz="2800" dirty="0" err="1"/>
              <a:t>yerine</a:t>
            </a:r>
            <a:r>
              <a:rPr lang="en-US" sz="2800" dirty="0"/>
              <a:t> </a:t>
            </a:r>
            <a:r>
              <a:rPr lang="en-US" sz="2800" dirty="0" err="1"/>
              <a:t>getirmiş</a:t>
            </a:r>
            <a:r>
              <a:rPr lang="en-US" sz="2800" dirty="0"/>
              <a:t> </a:t>
            </a:r>
            <a:r>
              <a:rPr lang="en-US" sz="2800" dirty="0" err="1"/>
              <a:t>olur</a:t>
            </a:r>
            <a:r>
              <a:rPr lang="en-US" sz="2800" dirty="0"/>
              <a:t>. O </a:t>
            </a:r>
            <a:r>
              <a:rPr lang="en-US" sz="2800" dirty="0" err="1"/>
              <a:t>noktaya</a:t>
            </a:r>
            <a:r>
              <a:rPr lang="en-US" sz="2800" dirty="0"/>
              <a:t> </a:t>
            </a:r>
            <a:r>
              <a:rPr lang="en-US" sz="2800" dirty="0" err="1"/>
              <a:t>kadar</a:t>
            </a:r>
            <a:r>
              <a:rPr lang="en-US" sz="2800" dirty="0"/>
              <a:t> her </a:t>
            </a:r>
            <a:r>
              <a:rPr lang="en-US" sz="2800" dirty="0" err="1"/>
              <a:t>türlü</a:t>
            </a:r>
            <a:r>
              <a:rPr lang="en-US" sz="2800" dirty="0"/>
              <a:t> risk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maliyet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gümrük</a:t>
            </a:r>
            <a:r>
              <a:rPr lang="en-US" sz="2800" dirty="0"/>
              <a:t> </a:t>
            </a:r>
            <a:r>
              <a:rPr lang="en-US" sz="2800" dirty="0" err="1"/>
              <a:t>formalitelerini</a:t>
            </a:r>
            <a:r>
              <a:rPr lang="en-US" sz="2800" dirty="0"/>
              <a:t> </a:t>
            </a:r>
            <a:r>
              <a:rPr lang="en-US" sz="2800" dirty="0" err="1"/>
              <a:t>sonuçlandırmaya</a:t>
            </a:r>
            <a:r>
              <a:rPr lang="en-US" sz="2800" dirty="0"/>
              <a:t> </a:t>
            </a:r>
            <a:r>
              <a:rPr lang="en-US" sz="2800" dirty="0" err="1"/>
              <a:t>ilişkin</a:t>
            </a:r>
            <a:r>
              <a:rPr lang="en-US" sz="2800" dirty="0"/>
              <a:t> </a:t>
            </a:r>
            <a:r>
              <a:rPr lang="en-US" sz="2800" dirty="0" err="1"/>
              <a:t>maliyet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riski</a:t>
            </a:r>
            <a:r>
              <a:rPr lang="en-US" sz="2800" dirty="0"/>
              <a:t>, </a:t>
            </a:r>
            <a:r>
              <a:rPr lang="en-US" sz="2800" dirty="0" err="1"/>
              <a:t>fiili</a:t>
            </a:r>
            <a:r>
              <a:rPr lang="en-US" sz="2800" dirty="0"/>
              <a:t> </a:t>
            </a:r>
            <a:r>
              <a:rPr lang="en-US" sz="2800" dirty="0" err="1"/>
              <a:t>ithal</a:t>
            </a:r>
            <a:r>
              <a:rPr lang="en-US" sz="2800" dirty="0"/>
              <a:t> </a:t>
            </a:r>
            <a:r>
              <a:rPr lang="en-US" sz="2800" dirty="0" err="1"/>
              <a:t>sırasındaki</a:t>
            </a:r>
            <a:r>
              <a:rPr lang="en-US" sz="2800" dirty="0"/>
              <a:t> </a:t>
            </a:r>
            <a:r>
              <a:rPr lang="en-US" sz="2800" dirty="0" err="1"/>
              <a:t>vergi</a:t>
            </a:r>
            <a:r>
              <a:rPr lang="en-US" sz="2800" dirty="0"/>
              <a:t>, </a:t>
            </a:r>
            <a:r>
              <a:rPr lang="en-US" sz="2800" dirty="0" err="1"/>
              <a:t>harç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diğer</a:t>
            </a:r>
            <a:r>
              <a:rPr lang="en-US" sz="2800" dirty="0"/>
              <a:t> </a:t>
            </a:r>
            <a:r>
              <a:rPr lang="en-US" sz="2800" dirty="0" err="1"/>
              <a:t>resmî</a:t>
            </a:r>
            <a:r>
              <a:rPr lang="en-US" sz="2800" dirty="0"/>
              <a:t> </a:t>
            </a:r>
            <a:r>
              <a:rPr lang="en-US" sz="2800" dirty="0" err="1"/>
              <a:t>giderler</a:t>
            </a:r>
            <a:r>
              <a:rPr lang="en-US" sz="2800" dirty="0"/>
              <a:t> </a:t>
            </a:r>
            <a:r>
              <a:rPr lang="en-US" sz="2800" dirty="0" err="1"/>
              <a:t>hariç</a:t>
            </a:r>
            <a:r>
              <a:rPr lang="en-US" sz="2800" dirty="0"/>
              <a:t> </a:t>
            </a:r>
            <a:r>
              <a:rPr lang="en-US" sz="2800" dirty="0" err="1"/>
              <a:t>satıcı</a:t>
            </a:r>
            <a:r>
              <a:rPr lang="en-US" sz="2800" dirty="0"/>
              <a:t> </a:t>
            </a:r>
            <a:r>
              <a:rPr lang="en-US" sz="2800" dirty="0" err="1"/>
              <a:t>üstlenmektedir</a:t>
            </a:r>
            <a:r>
              <a:rPr lang="en-US" sz="2800" dirty="0"/>
              <a:t>. </a:t>
            </a:r>
            <a:r>
              <a:rPr lang="en-US" sz="2800" dirty="0" err="1"/>
              <a:t>Eşyaların</a:t>
            </a:r>
            <a:r>
              <a:rPr lang="en-US" sz="2800" dirty="0"/>
              <a:t> </a:t>
            </a:r>
            <a:r>
              <a:rPr lang="en-US" sz="2800" dirty="0" err="1"/>
              <a:t>vergileri</a:t>
            </a:r>
            <a:r>
              <a:rPr lang="en-US" sz="2800" dirty="0"/>
              <a:t> </a:t>
            </a:r>
            <a:r>
              <a:rPr lang="en-US" sz="2800" dirty="0" err="1"/>
              <a:t>ödenmemiş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alıcının</a:t>
            </a:r>
            <a:r>
              <a:rPr lang="en-US" sz="2800" dirty="0"/>
              <a:t> </a:t>
            </a:r>
            <a:r>
              <a:rPr lang="en-US" sz="2800" dirty="0" err="1"/>
              <a:t>ülkesinde</a:t>
            </a:r>
            <a:r>
              <a:rPr lang="en-US" sz="2800" dirty="0"/>
              <a:t> </a:t>
            </a:r>
            <a:r>
              <a:rPr lang="en-US" sz="2800" dirty="0" err="1"/>
              <a:t>belirtilen</a:t>
            </a:r>
            <a:r>
              <a:rPr lang="en-US" sz="2800" dirty="0"/>
              <a:t> </a:t>
            </a:r>
            <a:r>
              <a:rPr lang="en-US" sz="2800" dirty="0" err="1"/>
              <a:t>yerde</a:t>
            </a:r>
            <a:r>
              <a:rPr lang="en-US" sz="2800" dirty="0"/>
              <a:t> </a:t>
            </a:r>
            <a:r>
              <a:rPr lang="en-US" sz="2800" dirty="0" err="1"/>
              <a:t>teslimidir</a:t>
            </a:r>
            <a:r>
              <a:rPr lang="en-US" sz="2800" dirty="0"/>
              <a:t>.</a:t>
            </a:r>
            <a:endParaRPr lang="tr-TR" sz="2800" dirty="0"/>
          </a:p>
          <a:p>
            <a:pPr algn="ctr"/>
            <a:r>
              <a:rPr lang="en-US" sz="2800" dirty="0"/>
              <a:t> </a:t>
            </a:r>
            <a:r>
              <a:rPr lang="en-US" sz="2800" dirty="0" smtClean="0"/>
              <a:t>Bu </a:t>
            </a:r>
            <a:r>
              <a:rPr lang="en-US" sz="2800" dirty="0" err="1"/>
              <a:t>teslim</a:t>
            </a:r>
            <a:r>
              <a:rPr lang="en-US" sz="2800" dirty="0"/>
              <a:t> </a:t>
            </a:r>
            <a:r>
              <a:rPr lang="en-US" sz="2800" dirty="0" err="1"/>
              <a:t>şekli</a:t>
            </a:r>
            <a:r>
              <a:rPr lang="en-US" sz="2800" dirty="0"/>
              <a:t> </a:t>
            </a:r>
            <a:r>
              <a:rPr lang="en-US" sz="2800" dirty="0" err="1"/>
              <a:t>deniz</a:t>
            </a:r>
            <a:r>
              <a:rPr lang="en-US" sz="2800" dirty="0"/>
              <a:t> </a:t>
            </a:r>
            <a:r>
              <a:rPr lang="en-US" sz="2800" dirty="0" err="1"/>
              <a:t>hariç</a:t>
            </a:r>
            <a:r>
              <a:rPr lang="en-US" sz="2800" dirty="0"/>
              <a:t> </a:t>
            </a:r>
            <a:r>
              <a:rPr lang="en-US" sz="2800" dirty="0" err="1"/>
              <a:t>kara</a:t>
            </a:r>
            <a:r>
              <a:rPr lang="en-US" sz="2800" dirty="0"/>
              <a:t>, </a:t>
            </a:r>
            <a:r>
              <a:rPr lang="en-US" sz="2800" dirty="0" err="1"/>
              <a:t>demir</a:t>
            </a:r>
            <a:r>
              <a:rPr lang="en-US" sz="2800" dirty="0"/>
              <a:t> </a:t>
            </a:r>
            <a:r>
              <a:rPr lang="en-US" sz="2800" dirty="0" err="1"/>
              <a:t>yolu</a:t>
            </a:r>
            <a:r>
              <a:rPr lang="en-US" sz="2800" dirty="0"/>
              <a:t>, </a:t>
            </a:r>
            <a:r>
              <a:rPr lang="en-US" sz="2800" dirty="0" err="1"/>
              <a:t>hava</a:t>
            </a:r>
            <a:r>
              <a:rPr lang="en-US" sz="2800" dirty="0"/>
              <a:t> </a:t>
            </a:r>
            <a:r>
              <a:rPr lang="en-US" sz="2800" dirty="0" err="1"/>
              <a:t>yolu</a:t>
            </a:r>
            <a:r>
              <a:rPr lang="en-US" sz="2800" dirty="0"/>
              <a:t> </a:t>
            </a:r>
            <a:r>
              <a:rPr lang="en-US" sz="2800" dirty="0" err="1"/>
              <a:t>taşımacılığında</a:t>
            </a:r>
            <a:r>
              <a:rPr lang="en-US" sz="2800" dirty="0"/>
              <a:t> </a:t>
            </a:r>
            <a:r>
              <a:rPr lang="en-US" sz="2800" dirty="0" err="1"/>
              <a:t>kullanılır</a:t>
            </a:r>
            <a:r>
              <a:rPr lang="en-US" sz="2800" dirty="0"/>
              <a:t>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92866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1371600" lvl="3" indent="0" algn="ctr">
              <a:buNone/>
            </a:pPr>
            <a:r>
              <a:rPr lang="en-US" sz="2800" b="1" dirty="0"/>
              <a:t>DDP (Delivered Duty Paid – </a:t>
            </a:r>
            <a:r>
              <a:rPr lang="en-US" sz="2800" b="1" dirty="0" err="1"/>
              <a:t>Belirlenen</a:t>
            </a:r>
            <a:r>
              <a:rPr lang="en-US" sz="2800" b="1" dirty="0"/>
              <a:t> </a:t>
            </a:r>
            <a:r>
              <a:rPr lang="en-US" sz="2800" b="1" dirty="0" err="1"/>
              <a:t>Varış</a:t>
            </a:r>
            <a:r>
              <a:rPr lang="en-US" sz="2800" b="1" dirty="0"/>
              <a:t> </a:t>
            </a:r>
            <a:r>
              <a:rPr lang="en-US" sz="2800" b="1" dirty="0" err="1"/>
              <a:t>Yerinde</a:t>
            </a:r>
            <a:r>
              <a:rPr lang="en-US" sz="2800" b="1" dirty="0"/>
              <a:t> </a:t>
            </a:r>
            <a:r>
              <a:rPr lang="en-US" sz="2800" b="1" dirty="0" err="1"/>
              <a:t>Gümrük</a:t>
            </a:r>
            <a:r>
              <a:rPr lang="en-US" sz="2800" b="1" dirty="0"/>
              <a:t> </a:t>
            </a:r>
            <a:r>
              <a:rPr lang="en-US" sz="2800" b="1" dirty="0" err="1"/>
              <a:t>Vergisi</a:t>
            </a:r>
            <a:r>
              <a:rPr lang="en-US" sz="2800" b="1" dirty="0"/>
              <a:t> </a:t>
            </a:r>
            <a:r>
              <a:rPr lang="en-US" sz="2800" b="1" dirty="0" err="1"/>
              <a:t>Ödenmiş</a:t>
            </a:r>
            <a:r>
              <a:rPr lang="en-US" sz="2800" b="1" dirty="0"/>
              <a:t> </a:t>
            </a:r>
            <a:r>
              <a:rPr lang="en-US" sz="2800" b="1" dirty="0" err="1"/>
              <a:t>Olarak</a:t>
            </a:r>
            <a:r>
              <a:rPr lang="en-US" sz="2800" b="1" dirty="0"/>
              <a:t> </a:t>
            </a:r>
            <a:r>
              <a:rPr lang="en-US" sz="2800" b="1" dirty="0" err="1"/>
              <a:t>Teslim</a:t>
            </a:r>
            <a:r>
              <a:rPr lang="en-US" sz="2800" b="1" dirty="0"/>
              <a:t>)</a:t>
            </a:r>
            <a:endParaRPr lang="tr-TR" sz="2800" b="1" dirty="0"/>
          </a:p>
          <a:p>
            <a:pPr algn="ctr"/>
            <a:endParaRPr lang="tr-TR" dirty="0" smtClean="0"/>
          </a:p>
          <a:p>
            <a:pPr marL="0" indent="0" algn="ctr">
              <a:buNone/>
            </a:pPr>
            <a:r>
              <a:rPr lang="en-US" dirty="0" err="1" smtClean="0"/>
              <a:t>Herhangi</a:t>
            </a:r>
            <a:r>
              <a:rPr lang="en-US" dirty="0" smtClean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taşıma</a:t>
            </a:r>
            <a:r>
              <a:rPr lang="en-US" dirty="0"/>
              <a:t> </a:t>
            </a:r>
            <a:r>
              <a:rPr lang="en-US" dirty="0" err="1"/>
              <a:t>biçimi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kullanılabilen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terime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satıcı</a:t>
            </a:r>
            <a:r>
              <a:rPr lang="en-US" dirty="0"/>
              <a:t>, </a:t>
            </a:r>
            <a:r>
              <a:rPr lang="en-US" dirty="0" err="1"/>
              <a:t>ithal</a:t>
            </a:r>
            <a:r>
              <a:rPr lang="en-US" dirty="0"/>
              <a:t> </a:t>
            </a:r>
            <a:r>
              <a:rPr lang="en-US" dirty="0" err="1"/>
              <a:t>ülkesindeki</a:t>
            </a:r>
            <a:r>
              <a:rPr lang="en-US" dirty="0"/>
              <a:t>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belirtilen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yerde</a:t>
            </a:r>
            <a:r>
              <a:rPr lang="en-US" dirty="0"/>
              <a:t> </a:t>
            </a:r>
            <a:r>
              <a:rPr lang="en-US" dirty="0" err="1"/>
              <a:t>malları</a:t>
            </a:r>
            <a:r>
              <a:rPr lang="en-US" dirty="0"/>
              <a:t> </a:t>
            </a:r>
            <a:r>
              <a:rPr lang="en-US" dirty="0" err="1"/>
              <a:t>gümrüklenmiş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alıcının</a:t>
            </a:r>
            <a:r>
              <a:rPr lang="en-US" dirty="0"/>
              <a:t> </a:t>
            </a:r>
            <a:r>
              <a:rPr lang="en-US" dirty="0" err="1"/>
              <a:t>emrine</a:t>
            </a:r>
            <a:r>
              <a:rPr lang="en-US" dirty="0"/>
              <a:t> </a:t>
            </a:r>
            <a:r>
              <a:rPr lang="en-US" dirty="0" err="1"/>
              <a:t>hazır</a:t>
            </a:r>
            <a:r>
              <a:rPr lang="en-US" dirty="0"/>
              <a:t> </a:t>
            </a:r>
            <a:r>
              <a:rPr lang="en-US" dirty="0" err="1"/>
              <a:t>bulundurmakla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yükümlülüğünü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getirmiş</a:t>
            </a:r>
            <a:r>
              <a:rPr lang="en-US" dirty="0"/>
              <a:t> </a:t>
            </a:r>
            <a:r>
              <a:rPr lang="en-US" dirty="0" err="1"/>
              <a:t>olmaktadır</a:t>
            </a:r>
            <a:r>
              <a:rPr lang="en-US" dirty="0"/>
              <a:t>. O </a:t>
            </a:r>
            <a:r>
              <a:rPr lang="en-US" dirty="0" err="1"/>
              <a:t>noktaya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her </a:t>
            </a:r>
            <a:r>
              <a:rPr lang="en-US" dirty="0" err="1"/>
              <a:t>türlü</a:t>
            </a:r>
            <a:r>
              <a:rPr lang="en-US" dirty="0"/>
              <a:t> risk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maliyeti</a:t>
            </a:r>
            <a:r>
              <a:rPr lang="en-US" dirty="0"/>
              <a:t> </a:t>
            </a:r>
            <a:r>
              <a:rPr lang="en-US" dirty="0" err="1"/>
              <a:t>satıcı</a:t>
            </a:r>
            <a:r>
              <a:rPr lang="en-US" dirty="0"/>
              <a:t> </a:t>
            </a:r>
            <a:r>
              <a:rPr lang="en-US" dirty="0" err="1"/>
              <a:t>üstlenmektedir</a:t>
            </a:r>
            <a:r>
              <a:rPr lang="en-US" dirty="0"/>
              <a:t>. </a:t>
            </a:r>
            <a:r>
              <a:rPr lang="en-US" dirty="0" err="1"/>
              <a:t>Eşyaların</a:t>
            </a:r>
            <a:r>
              <a:rPr lang="en-US" dirty="0"/>
              <a:t> </a:t>
            </a:r>
            <a:r>
              <a:rPr lang="en-US" dirty="0" err="1"/>
              <a:t>vergileri</a:t>
            </a:r>
            <a:r>
              <a:rPr lang="en-US" dirty="0"/>
              <a:t> </a:t>
            </a:r>
            <a:r>
              <a:rPr lang="en-US" dirty="0" err="1"/>
              <a:t>ödenmiş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alıcının</a:t>
            </a:r>
            <a:r>
              <a:rPr lang="en-US" dirty="0"/>
              <a:t> </a:t>
            </a:r>
            <a:r>
              <a:rPr lang="en-US" dirty="0" err="1"/>
              <a:t>ülkesinde</a:t>
            </a:r>
            <a:r>
              <a:rPr lang="en-US" dirty="0"/>
              <a:t> </a:t>
            </a:r>
            <a:r>
              <a:rPr lang="en-US" dirty="0" err="1"/>
              <a:t>belirtilen</a:t>
            </a:r>
            <a:r>
              <a:rPr lang="en-US" dirty="0"/>
              <a:t> </a:t>
            </a:r>
            <a:r>
              <a:rPr lang="en-US" dirty="0" err="1"/>
              <a:t>yerde</a:t>
            </a:r>
            <a:r>
              <a:rPr lang="en-US" dirty="0"/>
              <a:t> </a:t>
            </a:r>
            <a:r>
              <a:rPr lang="en-US" dirty="0" err="1"/>
              <a:t>teslimidir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031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r>
              <a:rPr lang="en-US" dirty="0" err="1" smtClean="0"/>
              <a:t>Satıcı</a:t>
            </a:r>
            <a:r>
              <a:rPr lang="en-US" dirty="0"/>
              <a:t>, </a:t>
            </a:r>
            <a:r>
              <a:rPr lang="en-US" dirty="0" err="1"/>
              <a:t>malların</a:t>
            </a:r>
            <a:r>
              <a:rPr lang="en-US" dirty="0"/>
              <a:t> o </a:t>
            </a:r>
            <a:r>
              <a:rPr lang="en-US" dirty="0" err="1"/>
              <a:t>noktaya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taşınması</a:t>
            </a:r>
            <a:r>
              <a:rPr lang="en-US" dirty="0"/>
              <a:t>, </a:t>
            </a:r>
            <a:r>
              <a:rPr lang="en-US" dirty="0" err="1"/>
              <a:t>ithal</a:t>
            </a:r>
            <a:r>
              <a:rPr lang="en-US" dirty="0"/>
              <a:t> </a:t>
            </a:r>
            <a:r>
              <a:rPr lang="en-US" dirty="0" err="1"/>
              <a:t>gümrüğünden</a:t>
            </a:r>
            <a:r>
              <a:rPr lang="en-US" dirty="0"/>
              <a:t> </a:t>
            </a:r>
            <a:r>
              <a:rPr lang="en-US" dirty="0" err="1"/>
              <a:t>geçirilmesi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vergi</a:t>
            </a:r>
            <a:r>
              <a:rPr lang="en-US" dirty="0"/>
              <a:t>, </a:t>
            </a:r>
            <a:r>
              <a:rPr lang="en-US" dirty="0" err="1"/>
              <a:t>resim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harçlar</a:t>
            </a:r>
            <a:r>
              <a:rPr lang="en-US" dirty="0"/>
              <a:t> </a:t>
            </a:r>
            <a:r>
              <a:rPr lang="en-US" dirty="0" err="1"/>
              <a:t>dâhil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riziko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giderleri</a:t>
            </a:r>
            <a:r>
              <a:rPr lang="en-US" dirty="0"/>
              <a:t> </a:t>
            </a:r>
            <a:r>
              <a:rPr lang="en-US" dirty="0" err="1"/>
              <a:t>üstlenmek</a:t>
            </a:r>
            <a:r>
              <a:rPr lang="en-US" dirty="0"/>
              <a:t> </a:t>
            </a:r>
            <a:r>
              <a:rPr lang="en-US" dirty="0" err="1"/>
              <a:t>durumundadır</a:t>
            </a:r>
            <a:r>
              <a:rPr lang="en-US" dirty="0"/>
              <a:t>. EXW </a:t>
            </a:r>
            <a:r>
              <a:rPr lang="en-US" dirty="0" err="1"/>
              <a:t>terimi</a:t>
            </a:r>
            <a:r>
              <a:rPr lang="en-US" dirty="0"/>
              <a:t> </a:t>
            </a:r>
            <a:r>
              <a:rPr lang="en-US" dirty="0" err="1"/>
              <a:t>satıcıya</a:t>
            </a:r>
            <a:r>
              <a:rPr lang="en-US" dirty="0"/>
              <a:t> ne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yükümlülük</a:t>
            </a:r>
            <a:r>
              <a:rPr lang="en-US" dirty="0"/>
              <a:t> </a:t>
            </a:r>
            <a:r>
              <a:rPr lang="en-US" dirty="0" err="1"/>
              <a:t>getiriyorsa</a:t>
            </a:r>
            <a:r>
              <a:rPr lang="en-US" dirty="0"/>
              <a:t> DDP </a:t>
            </a:r>
            <a:r>
              <a:rPr lang="en-US" dirty="0" err="1"/>
              <a:t>terimi</a:t>
            </a:r>
            <a:r>
              <a:rPr lang="en-US" dirty="0"/>
              <a:t> de </a:t>
            </a:r>
            <a:r>
              <a:rPr lang="en-US" dirty="0" err="1"/>
              <a:t>bunun</a:t>
            </a:r>
            <a:r>
              <a:rPr lang="en-US" dirty="0"/>
              <a:t> </a:t>
            </a:r>
            <a:r>
              <a:rPr lang="en-US" dirty="0" err="1"/>
              <a:t>tersine</a:t>
            </a:r>
            <a:r>
              <a:rPr lang="en-US" dirty="0"/>
              <a:t> o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yükümlülük</a:t>
            </a:r>
            <a:r>
              <a:rPr lang="en-US" dirty="0"/>
              <a:t> </a:t>
            </a:r>
            <a:r>
              <a:rPr lang="en-US" dirty="0" err="1"/>
              <a:t>getirmektedir</a:t>
            </a:r>
            <a:r>
              <a:rPr lang="en-US" dirty="0"/>
              <a:t>.</a:t>
            </a:r>
            <a:endParaRPr lang="tr-TR" dirty="0"/>
          </a:p>
          <a:p>
            <a:pPr algn="ctr"/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842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lnSpcReduction="10000"/>
          </a:bodyPr>
          <a:lstStyle/>
          <a:p>
            <a:pPr marL="1371600" lvl="3" indent="0" algn="ctr">
              <a:buNone/>
            </a:pPr>
            <a:r>
              <a:rPr lang="en-US" sz="3200" b="1" dirty="0"/>
              <a:t>DAF (Delivered At Frontier – </a:t>
            </a:r>
            <a:r>
              <a:rPr lang="en-US" sz="3200" b="1" dirty="0" err="1"/>
              <a:t>Sınırda</a:t>
            </a:r>
            <a:r>
              <a:rPr lang="en-US" sz="3200" b="1" dirty="0"/>
              <a:t> </a:t>
            </a:r>
            <a:r>
              <a:rPr lang="en-US" sz="3200" b="1" dirty="0" err="1"/>
              <a:t>Teslim</a:t>
            </a:r>
            <a:r>
              <a:rPr lang="en-US" sz="3200" b="1" dirty="0"/>
              <a:t>)</a:t>
            </a:r>
            <a:endParaRPr lang="tr-TR" sz="3200" b="1" dirty="0"/>
          </a:p>
          <a:p>
            <a:pPr algn="ctr"/>
            <a:endParaRPr lang="tr-TR" sz="2800" dirty="0" smtClean="0"/>
          </a:p>
          <a:p>
            <a:pPr marL="0" indent="0" algn="ctr">
              <a:buNone/>
            </a:pPr>
            <a:r>
              <a:rPr lang="en-US" sz="2800" dirty="0" err="1" smtClean="0"/>
              <a:t>Satıcı</a:t>
            </a:r>
            <a:r>
              <a:rPr lang="en-US" sz="2800" dirty="0"/>
              <a:t>, </a:t>
            </a:r>
            <a:r>
              <a:rPr lang="en-US" sz="2800" dirty="0" err="1"/>
              <a:t>malları</a:t>
            </a:r>
            <a:r>
              <a:rPr lang="en-US" sz="2800" dirty="0"/>
              <a:t> </a:t>
            </a:r>
            <a:r>
              <a:rPr lang="en-US" sz="2800" dirty="0" err="1"/>
              <a:t>ihracat</a:t>
            </a:r>
            <a:r>
              <a:rPr lang="en-US" sz="2800" dirty="0"/>
              <a:t> </a:t>
            </a:r>
            <a:r>
              <a:rPr lang="en-US" sz="2800" dirty="0" err="1"/>
              <a:t>formaliteleri</a:t>
            </a:r>
            <a:r>
              <a:rPr lang="en-US" sz="2800" dirty="0"/>
              <a:t> </a:t>
            </a:r>
            <a:r>
              <a:rPr lang="en-US" sz="2800" dirty="0" err="1"/>
              <a:t>tamamlanmış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sınırdaki</a:t>
            </a:r>
            <a:r>
              <a:rPr lang="en-US" sz="2800" dirty="0"/>
              <a:t> </a:t>
            </a:r>
            <a:r>
              <a:rPr lang="en-US" sz="2800" dirty="0" err="1"/>
              <a:t>adı</a:t>
            </a:r>
            <a:r>
              <a:rPr lang="en-US" sz="2800" dirty="0"/>
              <a:t> </a:t>
            </a:r>
            <a:r>
              <a:rPr lang="en-US" sz="2800" dirty="0" err="1"/>
              <a:t>belirtilen</a:t>
            </a:r>
            <a:r>
              <a:rPr lang="en-US" sz="2800" dirty="0"/>
              <a:t> </a:t>
            </a:r>
            <a:r>
              <a:rPr lang="en-US" sz="2800" dirty="0" err="1"/>
              <a:t>yerde</a:t>
            </a:r>
            <a:r>
              <a:rPr lang="en-US" sz="2800" dirty="0"/>
              <a:t> </a:t>
            </a:r>
            <a:r>
              <a:rPr lang="en-US" sz="2800" dirty="0" err="1"/>
              <a:t>fakat</a:t>
            </a:r>
            <a:r>
              <a:rPr lang="en-US" sz="2800" dirty="0"/>
              <a:t> </a:t>
            </a:r>
            <a:r>
              <a:rPr lang="en-US" sz="2800" dirty="0" err="1"/>
              <a:t>komşu</a:t>
            </a:r>
            <a:r>
              <a:rPr lang="en-US" sz="2800" dirty="0"/>
              <a:t> </a:t>
            </a:r>
            <a:r>
              <a:rPr lang="en-US" sz="2800" dirty="0" err="1"/>
              <a:t>ülkenin</a:t>
            </a:r>
            <a:r>
              <a:rPr lang="en-US" sz="2800" dirty="0"/>
              <a:t> </a:t>
            </a:r>
            <a:r>
              <a:rPr lang="en-US" sz="2800" dirty="0" err="1"/>
              <a:t>gümrüğünden</a:t>
            </a:r>
            <a:r>
              <a:rPr lang="en-US" sz="2800" dirty="0"/>
              <a:t> </a:t>
            </a:r>
            <a:r>
              <a:rPr lang="en-US" sz="2800" dirty="0" err="1"/>
              <a:t>önce</a:t>
            </a:r>
            <a:r>
              <a:rPr lang="en-US" sz="2800" dirty="0"/>
              <a:t> </a:t>
            </a:r>
            <a:r>
              <a:rPr lang="en-US" sz="2800" dirty="0" err="1"/>
              <a:t>alıcının</a:t>
            </a:r>
            <a:r>
              <a:rPr lang="en-US" sz="2800" dirty="0"/>
              <a:t> </a:t>
            </a:r>
            <a:r>
              <a:rPr lang="en-US" sz="2800" dirty="0" err="1"/>
              <a:t>emrine</a:t>
            </a:r>
            <a:r>
              <a:rPr lang="en-US" sz="2800" dirty="0"/>
              <a:t> </a:t>
            </a:r>
            <a:r>
              <a:rPr lang="en-US" sz="2800" dirty="0" err="1"/>
              <a:t>hazır</a:t>
            </a:r>
            <a:r>
              <a:rPr lang="en-US" sz="2800" dirty="0"/>
              <a:t> </a:t>
            </a:r>
            <a:r>
              <a:rPr lang="en-US" sz="2800" dirty="0" err="1"/>
              <a:t>bulundurmakla</a:t>
            </a:r>
            <a:r>
              <a:rPr lang="en-US" sz="2800" dirty="0"/>
              <a:t> </a:t>
            </a:r>
            <a:r>
              <a:rPr lang="en-US" sz="2800" dirty="0" err="1"/>
              <a:t>teslim</a:t>
            </a:r>
            <a:r>
              <a:rPr lang="en-US" sz="2800" dirty="0"/>
              <a:t> </a:t>
            </a:r>
            <a:r>
              <a:rPr lang="en-US" sz="2800" dirty="0" err="1"/>
              <a:t>yükümlüğünü</a:t>
            </a:r>
            <a:r>
              <a:rPr lang="en-US" sz="2800" dirty="0"/>
              <a:t> </a:t>
            </a:r>
            <a:r>
              <a:rPr lang="en-US" sz="2800" dirty="0" err="1"/>
              <a:t>yerine</a:t>
            </a:r>
            <a:r>
              <a:rPr lang="en-US" sz="2800" dirty="0"/>
              <a:t> </a:t>
            </a:r>
            <a:r>
              <a:rPr lang="en-US" sz="2800" dirty="0" err="1"/>
              <a:t>getirmiş</a:t>
            </a:r>
            <a:r>
              <a:rPr lang="en-US" sz="2800" dirty="0"/>
              <a:t> </a:t>
            </a:r>
            <a:r>
              <a:rPr lang="en-US" sz="2800" dirty="0" err="1"/>
              <a:t>sayılır</a:t>
            </a:r>
            <a:r>
              <a:rPr lang="en-US" sz="2800" dirty="0"/>
              <a:t>. “</a:t>
            </a:r>
            <a:r>
              <a:rPr lang="en-US" sz="2800" dirty="0" err="1"/>
              <a:t>Sınır</a:t>
            </a:r>
            <a:r>
              <a:rPr lang="en-US" sz="2800" dirty="0"/>
              <a:t>” </a:t>
            </a:r>
            <a:r>
              <a:rPr lang="en-US" sz="2800" dirty="0" err="1"/>
              <a:t>ifadesi</a:t>
            </a:r>
            <a:r>
              <a:rPr lang="en-US" sz="2800" dirty="0"/>
              <a:t> </a:t>
            </a:r>
            <a:r>
              <a:rPr lang="en-US" sz="2800" dirty="0" err="1"/>
              <a:t>ihraç</a:t>
            </a:r>
            <a:r>
              <a:rPr lang="en-US" sz="2800" dirty="0"/>
              <a:t> </a:t>
            </a:r>
            <a:r>
              <a:rPr lang="en-US" sz="2800" dirty="0" err="1"/>
              <a:t>ülkesi</a:t>
            </a:r>
            <a:r>
              <a:rPr lang="en-US" sz="2800" dirty="0"/>
              <a:t> </a:t>
            </a:r>
            <a:r>
              <a:rPr lang="en-US" sz="2800" dirty="0" err="1"/>
              <a:t>dâhil</a:t>
            </a:r>
            <a:r>
              <a:rPr lang="en-US" sz="2800" dirty="0"/>
              <a:t> </a:t>
            </a:r>
            <a:r>
              <a:rPr lang="en-US" sz="2800" dirty="0" err="1"/>
              <a:t>herhangi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ülkenin</a:t>
            </a:r>
            <a:r>
              <a:rPr lang="en-US" sz="2800" dirty="0"/>
              <a:t> </a:t>
            </a:r>
            <a:r>
              <a:rPr lang="en-US" sz="2800" dirty="0" err="1"/>
              <a:t>sınırı</a:t>
            </a:r>
            <a:r>
              <a:rPr lang="en-US" sz="2800" dirty="0"/>
              <a:t> </a:t>
            </a:r>
            <a:r>
              <a:rPr lang="en-US" sz="2800" dirty="0" err="1"/>
              <a:t>için</a:t>
            </a:r>
            <a:r>
              <a:rPr lang="en-US" sz="2800" dirty="0"/>
              <a:t> </a:t>
            </a:r>
            <a:r>
              <a:rPr lang="en-US" sz="2800" dirty="0" err="1"/>
              <a:t>kullanılabilir</a:t>
            </a:r>
            <a:r>
              <a:rPr lang="en-US" sz="2800" dirty="0"/>
              <a:t>. Bu </a:t>
            </a:r>
            <a:r>
              <a:rPr lang="en-US" sz="2800" dirty="0" err="1"/>
              <a:t>nedenle</a:t>
            </a:r>
            <a:r>
              <a:rPr lang="en-US" sz="2800" dirty="0"/>
              <a:t> </a:t>
            </a:r>
            <a:r>
              <a:rPr lang="en-US" sz="2800" dirty="0" err="1"/>
              <a:t>yer</a:t>
            </a:r>
            <a:r>
              <a:rPr lang="en-US" sz="2800" dirty="0"/>
              <a:t> </a:t>
            </a:r>
            <a:r>
              <a:rPr lang="en-US" sz="2800" dirty="0" err="1"/>
              <a:t>isminin</a:t>
            </a:r>
            <a:r>
              <a:rPr lang="en-US" sz="2800" dirty="0"/>
              <a:t> </a:t>
            </a:r>
            <a:r>
              <a:rPr lang="en-US" sz="2800" dirty="0" err="1"/>
              <a:t>verilerek</a:t>
            </a:r>
            <a:r>
              <a:rPr lang="en-US" sz="2800" dirty="0"/>
              <a:t> </a:t>
            </a:r>
            <a:r>
              <a:rPr lang="en-US" sz="2800" dirty="0" err="1"/>
              <a:t>hangi</a:t>
            </a:r>
            <a:r>
              <a:rPr lang="en-US" sz="2800" dirty="0"/>
              <a:t> </a:t>
            </a:r>
            <a:r>
              <a:rPr lang="en-US" sz="2800" dirty="0" err="1"/>
              <a:t>sınırın</a:t>
            </a:r>
            <a:r>
              <a:rPr lang="en-US" sz="2800" dirty="0"/>
              <a:t> </a:t>
            </a:r>
            <a:r>
              <a:rPr lang="en-US" sz="2800" dirty="0" err="1"/>
              <a:t>kastedildiğinin</a:t>
            </a:r>
            <a:r>
              <a:rPr lang="en-US" sz="2800" dirty="0"/>
              <a:t> </a:t>
            </a:r>
            <a:r>
              <a:rPr lang="en-US" sz="2800" dirty="0" err="1"/>
              <a:t>kesinlikle</a:t>
            </a:r>
            <a:r>
              <a:rPr lang="en-US" sz="2800" dirty="0"/>
              <a:t> </a:t>
            </a:r>
            <a:r>
              <a:rPr lang="en-US" sz="2800" dirty="0" err="1"/>
              <a:t>ifade</a:t>
            </a:r>
            <a:r>
              <a:rPr lang="en-US" sz="2800" dirty="0"/>
              <a:t> </a:t>
            </a:r>
            <a:r>
              <a:rPr lang="en-US" sz="2800" dirty="0" err="1"/>
              <a:t>edilmesi</a:t>
            </a:r>
            <a:r>
              <a:rPr lang="en-US" sz="2800" dirty="0"/>
              <a:t> </a:t>
            </a:r>
            <a:r>
              <a:rPr lang="en-US" sz="2800" dirty="0" err="1"/>
              <a:t>büyük</a:t>
            </a:r>
            <a:r>
              <a:rPr lang="en-US" sz="2800" dirty="0"/>
              <a:t> </a:t>
            </a:r>
            <a:r>
              <a:rPr lang="en-US" sz="2800" dirty="0" err="1"/>
              <a:t>önem</a:t>
            </a:r>
            <a:r>
              <a:rPr lang="en-US" sz="2800" dirty="0"/>
              <a:t> </a:t>
            </a:r>
            <a:r>
              <a:rPr lang="en-US" sz="2800" dirty="0" err="1"/>
              <a:t>taşır</a:t>
            </a:r>
            <a:r>
              <a:rPr lang="en-US" sz="2800" dirty="0"/>
              <a:t>. </a:t>
            </a:r>
            <a:r>
              <a:rPr lang="en-US" sz="2800" dirty="0" err="1"/>
              <a:t>Öncelikle</a:t>
            </a:r>
            <a:r>
              <a:rPr lang="en-US" sz="2800" dirty="0"/>
              <a:t> </a:t>
            </a:r>
            <a:r>
              <a:rPr lang="en-US" sz="2800" dirty="0" err="1"/>
              <a:t>demir</a:t>
            </a:r>
            <a:r>
              <a:rPr lang="en-US" sz="2800" dirty="0"/>
              <a:t> </a:t>
            </a:r>
            <a:r>
              <a:rPr lang="en-US" sz="2800" dirty="0" err="1"/>
              <a:t>yolu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kara</a:t>
            </a:r>
            <a:r>
              <a:rPr lang="en-US" sz="2800" dirty="0"/>
              <a:t> </a:t>
            </a:r>
            <a:r>
              <a:rPr lang="en-US" sz="2800" dirty="0" err="1"/>
              <a:t>yolu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taşımada</a:t>
            </a:r>
            <a:r>
              <a:rPr lang="en-US" sz="2800" dirty="0"/>
              <a:t> </a:t>
            </a:r>
            <a:r>
              <a:rPr lang="en-US" sz="2800" dirty="0" err="1"/>
              <a:t>kullanılır</a:t>
            </a:r>
            <a:r>
              <a:rPr lang="en-US" sz="2800" dirty="0"/>
              <a:t>. </a:t>
            </a:r>
            <a:r>
              <a:rPr lang="en-US" sz="2800" dirty="0" err="1"/>
              <a:t>Sınırda</a:t>
            </a:r>
            <a:r>
              <a:rPr lang="en-US" sz="2800" dirty="0"/>
              <a:t> </a:t>
            </a:r>
            <a:r>
              <a:rPr lang="en-US" sz="2800" dirty="0" err="1"/>
              <a:t>belirtilen</a:t>
            </a:r>
            <a:r>
              <a:rPr lang="en-US" sz="2800" dirty="0"/>
              <a:t> </a:t>
            </a:r>
            <a:r>
              <a:rPr lang="en-US" sz="2800" dirty="0" err="1"/>
              <a:t>yerden</a:t>
            </a:r>
            <a:r>
              <a:rPr lang="en-US" sz="2800" dirty="0"/>
              <a:t> </a:t>
            </a:r>
            <a:r>
              <a:rPr lang="en-US" sz="2800" dirty="0" err="1"/>
              <a:t>itibaren</a:t>
            </a:r>
            <a:r>
              <a:rPr lang="en-US" sz="2800" dirty="0"/>
              <a:t> </a:t>
            </a:r>
            <a:r>
              <a:rPr lang="en-US" sz="2800" dirty="0" err="1"/>
              <a:t>navlun</a:t>
            </a:r>
            <a:r>
              <a:rPr lang="en-US" sz="2800" dirty="0"/>
              <a:t> </a:t>
            </a:r>
            <a:r>
              <a:rPr lang="en-US" sz="2800" dirty="0" err="1"/>
              <a:t>alıcıya</a:t>
            </a:r>
            <a:r>
              <a:rPr lang="en-US" sz="2800" dirty="0"/>
              <a:t> </a:t>
            </a:r>
            <a:r>
              <a:rPr lang="en-US" sz="2800" dirty="0" err="1"/>
              <a:t>aittir</a:t>
            </a:r>
            <a:r>
              <a:rPr lang="en-US" sz="2800" dirty="0"/>
              <a:t>. </a:t>
            </a:r>
            <a:r>
              <a:rPr lang="en-US" sz="2800" dirty="0" err="1"/>
              <a:t>Sınırdan</a:t>
            </a:r>
            <a:r>
              <a:rPr lang="en-US" sz="2800" dirty="0"/>
              <a:t> </a:t>
            </a:r>
            <a:r>
              <a:rPr lang="en-US" sz="2800" dirty="0" err="1"/>
              <a:t>itibaren</a:t>
            </a:r>
            <a:r>
              <a:rPr lang="en-US" sz="2800" dirty="0"/>
              <a:t> </a:t>
            </a:r>
            <a:r>
              <a:rPr lang="en-US" sz="2800" dirty="0" err="1"/>
              <a:t>taşımaya</a:t>
            </a:r>
            <a:r>
              <a:rPr lang="en-US" sz="2800" dirty="0"/>
              <a:t>  </a:t>
            </a:r>
            <a:r>
              <a:rPr lang="en-US" sz="2800" dirty="0" err="1"/>
              <a:t>ait</a:t>
            </a:r>
            <a:r>
              <a:rPr lang="en-US" sz="2800" dirty="0"/>
              <a:t> </a:t>
            </a:r>
            <a:r>
              <a:rPr lang="en-US" sz="2800" dirty="0" err="1"/>
              <a:t>masraf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sigortanın</a:t>
            </a:r>
            <a:r>
              <a:rPr lang="en-US" sz="2800" dirty="0"/>
              <a:t> </a:t>
            </a:r>
            <a:r>
              <a:rPr lang="en-US" sz="2800" dirty="0" err="1"/>
              <a:t>yapılması</a:t>
            </a:r>
            <a:r>
              <a:rPr lang="en-US" sz="2800" dirty="0"/>
              <a:t> </a:t>
            </a:r>
            <a:r>
              <a:rPr lang="en-US" sz="2800" dirty="0" err="1"/>
              <a:t>konusunda</a:t>
            </a:r>
            <a:r>
              <a:rPr lang="en-US" sz="2800" dirty="0"/>
              <a:t> </a:t>
            </a:r>
            <a:r>
              <a:rPr lang="en-US" sz="2800" dirty="0" err="1"/>
              <a:t>satıcının</a:t>
            </a:r>
            <a:r>
              <a:rPr lang="en-US" sz="2800" dirty="0"/>
              <a:t> </a:t>
            </a:r>
            <a:r>
              <a:rPr lang="en-US" sz="2800" dirty="0" err="1"/>
              <a:t>yükümlülüğü</a:t>
            </a:r>
            <a:r>
              <a:rPr lang="en-US" sz="2800" dirty="0"/>
              <a:t> </a:t>
            </a:r>
            <a:r>
              <a:rPr lang="en-US" sz="2800" dirty="0" err="1"/>
              <a:t>yoktur</a:t>
            </a:r>
            <a:r>
              <a:rPr lang="en-US" sz="2800" dirty="0"/>
              <a:t>.</a:t>
            </a:r>
            <a:endParaRPr lang="tr-TR" sz="2800" dirty="0"/>
          </a:p>
          <a:p>
            <a:pPr marL="0" indent="0" algn="ctr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5920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1371600" lvl="3" indent="0" algn="ctr">
              <a:buNone/>
            </a:pPr>
            <a:r>
              <a:rPr lang="en-US" sz="3200" b="1" dirty="0"/>
              <a:t>FAS (Free Alongside Ship – </a:t>
            </a:r>
            <a:r>
              <a:rPr lang="en-US" sz="3200" b="1" dirty="0" err="1"/>
              <a:t>Gemi</a:t>
            </a:r>
            <a:r>
              <a:rPr lang="en-US" sz="3200" b="1" dirty="0"/>
              <a:t> </a:t>
            </a:r>
            <a:r>
              <a:rPr lang="en-US" sz="3200" b="1" dirty="0" err="1"/>
              <a:t>Yanında</a:t>
            </a:r>
            <a:r>
              <a:rPr lang="en-US" sz="3200" b="1" dirty="0"/>
              <a:t> </a:t>
            </a:r>
            <a:r>
              <a:rPr lang="en-US" sz="3200" b="1" dirty="0" err="1"/>
              <a:t>Teslim</a:t>
            </a:r>
            <a:r>
              <a:rPr lang="en-US" sz="3200" b="1" dirty="0"/>
              <a:t>)</a:t>
            </a:r>
            <a:endParaRPr lang="tr-TR" sz="3200" b="1" dirty="0"/>
          </a:p>
          <a:p>
            <a:pPr algn="ctr"/>
            <a:endParaRPr lang="tr-TR" dirty="0" smtClean="0"/>
          </a:p>
          <a:p>
            <a:pPr marL="0" indent="0" algn="ctr">
              <a:buNone/>
            </a:pPr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n-US" dirty="0" err="1"/>
              <a:t>deniz</a:t>
            </a:r>
            <a:r>
              <a:rPr lang="en-US" dirty="0"/>
              <a:t> </a:t>
            </a:r>
            <a:r>
              <a:rPr lang="en-US" dirty="0" err="1"/>
              <a:t>taşımacılığında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  <a:r>
              <a:rPr lang="en-US" dirty="0" err="1"/>
              <a:t>Satıcı</a:t>
            </a:r>
            <a:r>
              <a:rPr lang="en-US" dirty="0"/>
              <a:t>, </a:t>
            </a:r>
            <a:r>
              <a:rPr lang="en-US" dirty="0" err="1"/>
              <a:t>alıcı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ismi</a:t>
            </a:r>
            <a:r>
              <a:rPr lang="en-US" dirty="0"/>
              <a:t> </a:t>
            </a:r>
            <a:r>
              <a:rPr lang="en-US" dirty="0" err="1"/>
              <a:t>belirtilen</a:t>
            </a:r>
            <a:r>
              <a:rPr lang="en-US" dirty="0"/>
              <a:t> </a:t>
            </a:r>
            <a:r>
              <a:rPr lang="en-US" dirty="0" err="1"/>
              <a:t>yükleme</a:t>
            </a:r>
            <a:r>
              <a:rPr lang="en-US" dirty="0"/>
              <a:t> </a:t>
            </a:r>
            <a:r>
              <a:rPr lang="en-US" dirty="0" err="1"/>
              <a:t>limanında</a:t>
            </a:r>
            <a:r>
              <a:rPr lang="en-US" dirty="0"/>
              <a:t>, </a:t>
            </a:r>
            <a:r>
              <a:rPr lang="en-US" dirty="0" err="1"/>
              <a:t>yine</a:t>
            </a:r>
            <a:r>
              <a:rPr lang="en-US" dirty="0"/>
              <a:t> </a:t>
            </a:r>
            <a:r>
              <a:rPr lang="en-US" dirty="0" err="1"/>
              <a:t>alıcının</a:t>
            </a:r>
            <a:r>
              <a:rPr lang="en-US" dirty="0"/>
              <a:t> </a:t>
            </a:r>
            <a:r>
              <a:rPr lang="en-US" dirty="0" err="1"/>
              <a:t>ismini</a:t>
            </a:r>
            <a:r>
              <a:rPr lang="en-US" dirty="0"/>
              <a:t> </a:t>
            </a:r>
            <a:r>
              <a:rPr lang="en-US" dirty="0" err="1"/>
              <a:t>verdiği</a:t>
            </a:r>
            <a:r>
              <a:rPr lang="en-US" dirty="0"/>
              <a:t> </a:t>
            </a:r>
            <a:r>
              <a:rPr lang="en-US" dirty="0" err="1"/>
              <a:t>geminin</a:t>
            </a:r>
            <a:r>
              <a:rPr lang="en-US" dirty="0"/>
              <a:t> </a:t>
            </a:r>
            <a:r>
              <a:rPr lang="en-US" dirty="0" err="1"/>
              <a:t>yanında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alıcının</a:t>
            </a:r>
            <a:r>
              <a:rPr lang="en-US" dirty="0"/>
              <a:t> </a:t>
            </a:r>
            <a:r>
              <a:rPr lang="en-US" dirty="0" err="1"/>
              <a:t>belirttiği</a:t>
            </a:r>
            <a:r>
              <a:rPr lang="en-US" dirty="0"/>
              <a:t> </a:t>
            </a:r>
            <a:r>
              <a:rPr lang="en-US" dirty="0" err="1"/>
              <a:t>zamanda</a:t>
            </a:r>
            <a:r>
              <a:rPr lang="en-US" dirty="0"/>
              <a:t> </a:t>
            </a:r>
            <a:r>
              <a:rPr lang="en-US" dirty="0" err="1"/>
              <a:t>malları</a:t>
            </a:r>
            <a:r>
              <a:rPr lang="en-US" dirty="0"/>
              <a:t> </a:t>
            </a:r>
            <a:r>
              <a:rPr lang="en-US" dirty="0" err="1"/>
              <a:t>hazır</a:t>
            </a:r>
            <a:r>
              <a:rPr lang="en-US" dirty="0"/>
              <a:t> </a:t>
            </a:r>
            <a:r>
              <a:rPr lang="en-US" dirty="0" err="1"/>
              <a:t>bulundurmakla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yükümlülüğünü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getirmiş</a:t>
            </a:r>
            <a:r>
              <a:rPr lang="en-US" dirty="0"/>
              <a:t> </a:t>
            </a:r>
            <a:r>
              <a:rPr lang="en-US" dirty="0" err="1"/>
              <a:t>sayılır</a:t>
            </a:r>
            <a:r>
              <a:rPr lang="en-US" dirty="0"/>
              <a:t>. Bu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zamandan</a:t>
            </a:r>
            <a:r>
              <a:rPr lang="en-US" dirty="0"/>
              <a:t> </a:t>
            </a:r>
            <a:r>
              <a:rPr lang="en-US" dirty="0" err="1"/>
              <a:t>sonraki</a:t>
            </a:r>
            <a:r>
              <a:rPr lang="en-US" dirty="0"/>
              <a:t> </a:t>
            </a:r>
            <a:r>
              <a:rPr lang="en-US" dirty="0" err="1"/>
              <a:t>navlun</a:t>
            </a:r>
            <a:r>
              <a:rPr lang="en-US" dirty="0"/>
              <a:t>, </a:t>
            </a:r>
            <a:r>
              <a:rPr lang="en-US" dirty="0" err="1"/>
              <a:t>riziko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her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masraf</a:t>
            </a:r>
            <a:r>
              <a:rPr lang="en-US" dirty="0"/>
              <a:t> </a:t>
            </a:r>
            <a:r>
              <a:rPr lang="en-US" dirty="0" err="1"/>
              <a:t>alıcıya</a:t>
            </a:r>
            <a:r>
              <a:rPr lang="en-US" dirty="0"/>
              <a:t> </a:t>
            </a:r>
            <a:r>
              <a:rPr lang="en-US" dirty="0" err="1"/>
              <a:t>aittir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sz="4400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016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1371600" lvl="3" indent="0" algn="ctr">
              <a:buNone/>
            </a:pPr>
            <a:r>
              <a:rPr lang="en-US" sz="2800" b="1" dirty="0"/>
              <a:t>FOB (Free On Board – </a:t>
            </a:r>
            <a:r>
              <a:rPr lang="en-US" sz="2800" b="1" dirty="0" err="1"/>
              <a:t>Gemi</a:t>
            </a:r>
            <a:r>
              <a:rPr lang="en-US" sz="2800" b="1" dirty="0"/>
              <a:t> </a:t>
            </a:r>
            <a:r>
              <a:rPr lang="en-US" sz="2800" b="1" dirty="0" err="1"/>
              <a:t>Küpeştesinde</a:t>
            </a:r>
            <a:r>
              <a:rPr lang="en-US" sz="2800" b="1" dirty="0"/>
              <a:t> </a:t>
            </a:r>
            <a:r>
              <a:rPr lang="en-US" sz="2800" b="1" dirty="0" err="1"/>
              <a:t>Teslim</a:t>
            </a:r>
            <a:r>
              <a:rPr lang="en-US" sz="2800" b="1" dirty="0"/>
              <a:t>)</a:t>
            </a:r>
            <a:endParaRPr lang="tr-TR" sz="2800" b="1" dirty="0"/>
          </a:p>
          <a:p>
            <a:pPr algn="ctr"/>
            <a:endParaRPr lang="tr-TR" dirty="0" smtClean="0"/>
          </a:p>
          <a:p>
            <a:pPr marL="0" indent="0" algn="ctr">
              <a:buNone/>
            </a:pPr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n-US" dirty="0" err="1"/>
              <a:t>deniz</a:t>
            </a:r>
            <a:r>
              <a:rPr lang="en-US" dirty="0"/>
              <a:t> </a:t>
            </a:r>
            <a:r>
              <a:rPr lang="en-US" dirty="0" err="1"/>
              <a:t>taşımacılığında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  <a:r>
              <a:rPr lang="en-US" dirty="0" err="1"/>
              <a:t>Satıcı</a:t>
            </a:r>
            <a:r>
              <a:rPr lang="en-US" dirty="0"/>
              <a:t>, </a:t>
            </a:r>
            <a:r>
              <a:rPr lang="en-US" dirty="0" err="1"/>
              <a:t>malları</a:t>
            </a:r>
            <a:r>
              <a:rPr lang="en-US" dirty="0"/>
              <a:t> </a:t>
            </a:r>
            <a:r>
              <a:rPr lang="en-US" dirty="0" err="1"/>
              <a:t>alıcı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ismi</a:t>
            </a:r>
            <a:r>
              <a:rPr lang="en-US" dirty="0"/>
              <a:t> </a:t>
            </a:r>
            <a:r>
              <a:rPr lang="en-US" dirty="0" err="1"/>
              <a:t>belirtilen</a:t>
            </a:r>
            <a:r>
              <a:rPr lang="en-US" dirty="0"/>
              <a:t> </a:t>
            </a:r>
            <a:r>
              <a:rPr lang="en-US" dirty="0" err="1"/>
              <a:t>sevk</a:t>
            </a:r>
            <a:r>
              <a:rPr lang="en-US" dirty="0"/>
              <a:t> </a:t>
            </a:r>
            <a:r>
              <a:rPr lang="en-US" dirty="0" err="1"/>
              <a:t>limanında</a:t>
            </a:r>
            <a:r>
              <a:rPr lang="en-US" dirty="0"/>
              <a:t> </a:t>
            </a:r>
            <a:r>
              <a:rPr lang="en-US" dirty="0" err="1"/>
              <a:t>alıcının</a:t>
            </a:r>
            <a:r>
              <a:rPr lang="en-US" dirty="0"/>
              <a:t> </a:t>
            </a:r>
            <a:r>
              <a:rPr lang="en-US" dirty="0" err="1"/>
              <a:t>belirttiği</a:t>
            </a:r>
            <a:r>
              <a:rPr lang="en-US" dirty="0"/>
              <a:t> </a:t>
            </a:r>
            <a:r>
              <a:rPr lang="en-US" dirty="0" err="1"/>
              <a:t>zamanda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yine</a:t>
            </a:r>
            <a:r>
              <a:rPr lang="en-US" dirty="0"/>
              <a:t> </a:t>
            </a:r>
            <a:r>
              <a:rPr lang="en-US" dirty="0" err="1"/>
              <a:t>alıcı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ismi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geminin</a:t>
            </a:r>
            <a:r>
              <a:rPr lang="en-US" dirty="0"/>
              <a:t> </a:t>
            </a:r>
            <a:r>
              <a:rPr lang="en-US" dirty="0" err="1"/>
              <a:t>küpeştesini</a:t>
            </a:r>
            <a:r>
              <a:rPr lang="en-US" dirty="0"/>
              <a:t> </a:t>
            </a:r>
            <a:r>
              <a:rPr lang="en-US" dirty="0" err="1"/>
              <a:t>aştığı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yükümlülüğünü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getirmiş</a:t>
            </a:r>
            <a:r>
              <a:rPr lang="en-US" dirty="0"/>
              <a:t> </a:t>
            </a:r>
            <a:r>
              <a:rPr lang="en-US" dirty="0" err="1"/>
              <a:t>sayılır</a:t>
            </a:r>
            <a:r>
              <a:rPr lang="en-US" dirty="0"/>
              <a:t>. Bu </a:t>
            </a:r>
            <a:r>
              <a:rPr lang="en-US" dirty="0" err="1"/>
              <a:t>yer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zamandan</a:t>
            </a:r>
            <a:r>
              <a:rPr lang="en-US" dirty="0"/>
              <a:t> </a:t>
            </a:r>
            <a:r>
              <a:rPr lang="en-US" dirty="0" err="1"/>
              <a:t>sonraki</a:t>
            </a:r>
            <a:r>
              <a:rPr lang="en-US" dirty="0"/>
              <a:t> </a:t>
            </a:r>
            <a:r>
              <a:rPr lang="en-US" dirty="0" err="1"/>
              <a:t>navlun</a:t>
            </a:r>
            <a:r>
              <a:rPr lang="en-US" dirty="0"/>
              <a:t>, </a:t>
            </a:r>
            <a:r>
              <a:rPr lang="en-US" dirty="0" err="1"/>
              <a:t>riziko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masraflar</a:t>
            </a:r>
            <a:r>
              <a:rPr lang="en-US" dirty="0"/>
              <a:t> </a:t>
            </a:r>
            <a:r>
              <a:rPr lang="en-US" dirty="0" err="1"/>
              <a:t>alıcıya</a:t>
            </a:r>
            <a:r>
              <a:rPr lang="en-US" dirty="0"/>
              <a:t> </a:t>
            </a:r>
            <a:r>
              <a:rPr lang="en-US" dirty="0" err="1"/>
              <a:t>aittir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784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en-US" dirty="0" err="1" smtClean="0"/>
              <a:t>Satıcı</a:t>
            </a:r>
            <a:r>
              <a:rPr lang="en-US" dirty="0"/>
              <a:t>, </a:t>
            </a:r>
            <a:r>
              <a:rPr lang="en-US" dirty="0" err="1"/>
              <a:t>malların</a:t>
            </a:r>
            <a:r>
              <a:rPr lang="en-US" dirty="0"/>
              <a:t> </a:t>
            </a:r>
            <a:r>
              <a:rPr lang="en-US" dirty="0" err="1"/>
              <a:t>yüklendiğini</a:t>
            </a:r>
            <a:r>
              <a:rPr lang="en-US" dirty="0"/>
              <a:t> </a:t>
            </a:r>
            <a:r>
              <a:rPr lang="en-US" dirty="0" err="1"/>
              <a:t>tüm</a:t>
            </a:r>
            <a:r>
              <a:rPr lang="en-US" dirty="0"/>
              <a:t> </a:t>
            </a:r>
            <a:r>
              <a:rPr lang="en-US" dirty="0" err="1"/>
              <a:t>detayları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alıcıya</a:t>
            </a:r>
            <a:r>
              <a:rPr lang="en-US" dirty="0"/>
              <a:t> </a:t>
            </a:r>
            <a:r>
              <a:rPr lang="en-US" dirty="0" err="1"/>
              <a:t>bildirmelidir</a:t>
            </a:r>
            <a:r>
              <a:rPr lang="en-US" dirty="0"/>
              <a:t>. </a:t>
            </a:r>
            <a:r>
              <a:rPr lang="en-US" dirty="0" err="1"/>
              <a:t>Alıcının</a:t>
            </a:r>
            <a:r>
              <a:rPr lang="en-US" dirty="0"/>
              <a:t> </a:t>
            </a:r>
            <a:r>
              <a:rPr lang="en-US" dirty="0" err="1"/>
              <a:t>sorumluluğu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belirtilen</a:t>
            </a:r>
            <a:r>
              <a:rPr lang="en-US" dirty="0"/>
              <a:t> </a:t>
            </a:r>
            <a:r>
              <a:rPr lang="en-US" dirty="0" err="1"/>
              <a:t>yükleme</a:t>
            </a:r>
            <a:r>
              <a:rPr lang="en-US" dirty="0"/>
              <a:t> </a:t>
            </a:r>
            <a:r>
              <a:rPr lang="en-US" dirty="0" err="1"/>
              <a:t>limanından</a:t>
            </a:r>
            <a:r>
              <a:rPr lang="en-US" dirty="0"/>
              <a:t> </a:t>
            </a:r>
            <a:r>
              <a:rPr lang="en-US" dirty="0" err="1"/>
              <a:t>taşınması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masraflar</a:t>
            </a:r>
            <a:r>
              <a:rPr lang="en-US" dirty="0"/>
              <a:t> </a:t>
            </a:r>
            <a:r>
              <a:rPr lang="en-US" dirty="0" err="1"/>
              <a:t>kendisine</a:t>
            </a:r>
            <a:r>
              <a:rPr lang="en-US" dirty="0"/>
              <a:t> 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taşıma</a:t>
            </a:r>
            <a:r>
              <a:rPr lang="en-US" dirty="0"/>
              <a:t> </a:t>
            </a:r>
            <a:r>
              <a:rPr lang="en-US" dirty="0" err="1"/>
              <a:t>sözleşmesi</a:t>
            </a:r>
            <a:r>
              <a:rPr lang="en-US" dirty="0"/>
              <a:t> </a:t>
            </a:r>
            <a:r>
              <a:rPr lang="en-US" dirty="0" err="1"/>
              <a:t>akdetmek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malın</a:t>
            </a:r>
            <a:r>
              <a:rPr lang="en-US" dirty="0"/>
              <a:t> </a:t>
            </a:r>
            <a:r>
              <a:rPr lang="en-US" dirty="0" err="1"/>
              <a:t>gemide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edildiği</a:t>
            </a:r>
            <a:r>
              <a:rPr lang="en-US" dirty="0"/>
              <a:t> </a:t>
            </a:r>
            <a:r>
              <a:rPr lang="en-US" dirty="0" err="1"/>
              <a:t>andan</a:t>
            </a:r>
            <a:r>
              <a:rPr lang="en-US" dirty="0"/>
              <a:t> </a:t>
            </a:r>
            <a:r>
              <a:rPr lang="en-US" dirty="0" err="1"/>
              <a:t>itibaren</a:t>
            </a:r>
            <a:r>
              <a:rPr lang="en-US" dirty="0"/>
              <a:t>; mal </a:t>
            </a:r>
            <a:r>
              <a:rPr lang="en-US" dirty="0" err="1"/>
              <a:t>varış</a:t>
            </a:r>
            <a:r>
              <a:rPr lang="en-US" dirty="0"/>
              <a:t> </a:t>
            </a:r>
            <a:r>
              <a:rPr lang="en-US" dirty="0" err="1"/>
              <a:t>noktasına</a:t>
            </a:r>
            <a:r>
              <a:rPr lang="en-US" dirty="0"/>
              <a:t> </a:t>
            </a:r>
            <a:r>
              <a:rPr lang="en-US" dirty="0" err="1"/>
              <a:t>ulaşıncaya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geçen</a:t>
            </a:r>
            <a:r>
              <a:rPr lang="en-US" dirty="0"/>
              <a:t> </a:t>
            </a:r>
            <a:r>
              <a:rPr lang="en-US" dirty="0" err="1"/>
              <a:t>süre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mala </a:t>
            </a:r>
            <a:r>
              <a:rPr lang="en-US" dirty="0" err="1"/>
              <a:t>ilişkin</a:t>
            </a:r>
            <a:r>
              <a:rPr lang="en-US" dirty="0"/>
              <a:t> her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kayıp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hasarı</a:t>
            </a:r>
            <a:r>
              <a:rPr lang="en-US" dirty="0"/>
              <a:t> </a:t>
            </a:r>
            <a:r>
              <a:rPr lang="en-US" dirty="0" err="1"/>
              <a:t>üstlenmektir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616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1371600" lvl="3" indent="0" algn="ctr">
              <a:buNone/>
            </a:pPr>
            <a:r>
              <a:rPr lang="en-US" sz="3200" b="1" dirty="0"/>
              <a:t>DES (Delivered Ex Ship – </a:t>
            </a:r>
            <a:r>
              <a:rPr lang="en-US" sz="3200" b="1" dirty="0" err="1"/>
              <a:t>Gemide</a:t>
            </a:r>
            <a:r>
              <a:rPr lang="en-US" sz="3200" b="1" dirty="0"/>
              <a:t> </a:t>
            </a:r>
            <a:r>
              <a:rPr lang="en-US" sz="3200" b="1" dirty="0" err="1"/>
              <a:t>Teslim</a:t>
            </a:r>
            <a:r>
              <a:rPr lang="en-US" sz="3200" b="1" dirty="0"/>
              <a:t>)</a:t>
            </a:r>
            <a:endParaRPr lang="tr-TR" sz="3200" b="1" dirty="0"/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marL="0" indent="0" algn="ctr">
              <a:buNone/>
            </a:pPr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n-US" dirty="0" err="1"/>
              <a:t>deniz</a:t>
            </a:r>
            <a:r>
              <a:rPr lang="en-US" dirty="0"/>
              <a:t> </a:t>
            </a:r>
            <a:r>
              <a:rPr lang="en-US" dirty="0" err="1"/>
              <a:t>taşımacılığında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  <a:r>
              <a:rPr lang="en-US" dirty="0" err="1"/>
              <a:t>Satıcı</a:t>
            </a:r>
            <a:r>
              <a:rPr lang="en-US" dirty="0"/>
              <a:t>, </a:t>
            </a:r>
            <a:r>
              <a:rPr lang="en-US" dirty="0" err="1"/>
              <a:t>malları</a:t>
            </a:r>
            <a:r>
              <a:rPr lang="en-US" dirty="0"/>
              <a:t>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belirtilen</a:t>
            </a:r>
            <a:r>
              <a:rPr lang="en-US" dirty="0"/>
              <a:t> </a:t>
            </a:r>
            <a:r>
              <a:rPr lang="en-US" dirty="0" err="1"/>
              <a:t>varış</a:t>
            </a:r>
            <a:r>
              <a:rPr lang="en-US" dirty="0"/>
              <a:t> </a:t>
            </a:r>
            <a:r>
              <a:rPr lang="en-US" dirty="0" err="1"/>
              <a:t>limanında</a:t>
            </a:r>
            <a:r>
              <a:rPr lang="en-US" dirty="0"/>
              <a:t>, </a:t>
            </a:r>
            <a:r>
              <a:rPr lang="en-US" dirty="0" err="1"/>
              <a:t>geminin</a:t>
            </a:r>
            <a:r>
              <a:rPr lang="en-US" dirty="0"/>
              <a:t> </a:t>
            </a:r>
            <a:r>
              <a:rPr lang="en-US" dirty="0" err="1"/>
              <a:t>bordasında</a:t>
            </a:r>
            <a:r>
              <a:rPr lang="en-US" dirty="0"/>
              <a:t>, </a:t>
            </a:r>
            <a:r>
              <a:rPr lang="en-US" dirty="0" err="1"/>
              <a:t>gümrükten</a:t>
            </a:r>
            <a:r>
              <a:rPr lang="en-US" dirty="0"/>
              <a:t> </a:t>
            </a:r>
            <a:r>
              <a:rPr lang="en-US" dirty="0" err="1"/>
              <a:t>önce</a:t>
            </a:r>
            <a:r>
              <a:rPr lang="en-US" dirty="0"/>
              <a:t> </a:t>
            </a:r>
            <a:r>
              <a:rPr lang="en-US" dirty="0" err="1"/>
              <a:t>alıcının</a:t>
            </a:r>
            <a:r>
              <a:rPr lang="en-US" dirty="0"/>
              <a:t> </a:t>
            </a:r>
            <a:r>
              <a:rPr lang="en-US" dirty="0" err="1"/>
              <a:t>emrine</a:t>
            </a:r>
            <a:r>
              <a:rPr lang="en-US" dirty="0"/>
              <a:t> </a:t>
            </a:r>
            <a:r>
              <a:rPr lang="en-US" dirty="0" err="1"/>
              <a:t>hazır</a:t>
            </a:r>
            <a:r>
              <a:rPr lang="en-US" dirty="0"/>
              <a:t> </a:t>
            </a:r>
            <a:r>
              <a:rPr lang="en-US" dirty="0" err="1"/>
              <a:t>bulundurduğunda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yükümlülüğünü</a:t>
            </a:r>
            <a:r>
              <a:rPr lang="en-US" dirty="0"/>
              <a:t> </a:t>
            </a:r>
            <a:r>
              <a:rPr lang="en-US" dirty="0" err="1"/>
              <a:t>yerine</a:t>
            </a:r>
            <a:r>
              <a:rPr lang="en-US" dirty="0"/>
              <a:t> </a:t>
            </a:r>
            <a:r>
              <a:rPr lang="en-US" dirty="0" err="1"/>
              <a:t>getirmiş</a:t>
            </a:r>
            <a:r>
              <a:rPr lang="en-US" dirty="0"/>
              <a:t> </a:t>
            </a:r>
            <a:r>
              <a:rPr lang="en-US" dirty="0" err="1"/>
              <a:t>olur</a:t>
            </a:r>
            <a:r>
              <a:rPr lang="en-US" dirty="0"/>
              <a:t>. </a:t>
            </a:r>
            <a:r>
              <a:rPr lang="en-US" dirty="0" err="1"/>
              <a:t>Buraya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 </a:t>
            </a:r>
            <a:r>
              <a:rPr lang="en-US" dirty="0" err="1"/>
              <a:t>bütün</a:t>
            </a:r>
            <a:r>
              <a:rPr lang="en-US" dirty="0"/>
              <a:t> risk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masraflar</a:t>
            </a:r>
            <a:r>
              <a:rPr lang="en-US" dirty="0"/>
              <a:t> </a:t>
            </a:r>
            <a:r>
              <a:rPr lang="en-US" dirty="0" err="1"/>
              <a:t>satıcıya</a:t>
            </a:r>
            <a:r>
              <a:rPr lang="en-US" dirty="0"/>
              <a:t> </a:t>
            </a:r>
            <a:r>
              <a:rPr lang="en-US" dirty="0" err="1"/>
              <a:t>aittir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1575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928992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255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1371600" lvl="3" indent="0" algn="ctr">
              <a:buNone/>
            </a:pPr>
            <a:r>
              <a:rPr lang="en-US" sz="2400" b="1" dirty="0"/>
              <a:t>DEQ (Delivered Ex Quay Duty Paid – </a:t>
            </a:r>
            <a:r>
              <a:rPr lang="en-US" sz="2400" b="1" dirty="0" err="1"/>
              <a:t>Gümrük</a:t>
            </a:r>
            <a:r>
              <a:rPr lang="en-US" sz="2400" b="1" dirty="0"/>
              <a:t> </a:t>
            </a:r>
            <a:r>
              <a:rPr lang="en-US" sz="2400" b="1" dirty="0" err="1"/>
              <a:t>Vergisi</a:t>
            </a:r>
            <a:r>
              <a:rPr lang="en-US" sz="2400" b="1" dirty="0"/>
              <a:t> </a:t>
            </a:r>
            <a:r>
              <a:rPr lang="en-US" sz="2400" b="1" dirty="0" err="1"/>
              <a:t>Ödenmiş</a:t>
            </a:r>
            <a:r>
              <a:rPr lang="en-US" sz="2400" b="1" dirty="0"/>
              <a:t> </a:t>
            </a:r>
            <a:r>
              <a:rPr lang="en-US" sz="2400" b="1" dirty="0" err="1"/>
              <a:t>Olarak</a:t>
            </a:r>
            <a:r>
              <a:rPr lang="en-US" sz="2400" b="1" dirty="0"/>
              <a:t> </a:t>
            </a:r>
            <a:r>
              <a:rPr lang="en-US" sz="2400" b="1" dirty="0" err="1"/>
              <a:t>Rıhtımda</a:t>
            </a:r>
            <a:r>
              <a:rPr lang="en-US" sz="2400" b="1" dirty="0"/>
              <a:t> </a:t>
            </a:r>
            <a:r>
              <a:rPr lang="en-US" sz="2400" b="1" dirty="0" err="1"/>
              <a:t>Teslim</a:t>
            </a:r>
            <a:r>
              <a:rPr lang="en-US" sz="2400" b="1" dirty="0"/>
              <a:t>)</a:t>
            </a:r>
            <a:endParaRPr lang="tr-TR" sz="2400" b="1" dirty="0"/>
          </a:p>
          <a:p>
            <a:pPr marL="0" indent="0" algn="ctr">
              <a:buNone/>
            </a:pPr>
            <a:endParaRPr lang="tr-TR" sz="2400" dirty="0" smtClean="0"/>
          </a:p>
          <a:p>
            <a:pPr marL="0" indent="0" algn="ctr">
              <a:buNone/>
            </a:pPr>
            <a:endParaRPr lang="tr-TR" sz="2400" dirty="0"/>
          </a:p>
          <a:p>
            <a:pPr marL="0" indent="0" algn="ctr">
              <a:buNone/>
            </a:pPr>
            <a:r>
              <a:rPr lang="en-US" sz="2400" dirty="0" err="1" smtClean="0"/>
              <a:t>Rıhtımda</a:t>
            </a:r>
            <a:r>
              <a:rPr lang="en-US" sz="2400" dirty="0" smtClean="0"/>
              <a:t> </a:t>
            </a:r>
            <a:r>
              <a:rPr lang="en-US" sz="2400" dirty="0" err="1"/>
              <a:t>teslim</a:t>
            </a:r>
            <a:r>
              <a:rPr lang="en-US" sz="2400" dirty="0"/>
              <a:t> </a:t>
            </a:r>
            <a:r>
              <a:rPr lang="en-US" sz="2400" dirty="0" err="1"/>
              <a:t>terimi</a:t>
            </a:r>
            <a:r>
              <a:rPr lang="en-US" sz="2400" dirty="0"/>
              <a:t>, </a:t>
            </a:r>
            <a:r>
              <a:rPr lang="en-US" sz="2400" dirty="0" err="1"/>
              <a:t>sadece</a:t>
            </a:r>
            <a:r>
              <a:rPr lang="en-US" sz="2400" dirty="0"/>
              <a:t> </a:t>
            </a:r>
            <a:r>
              <a:rPr lang="en-US" sz="2400" dirty="0" err="1"/>
              <a:t>deniz</a:t>
            </a:r>
            <a:r>
              <a:rPr lang="en-US" sz="2400" dirty="0"/>
              <a:t> </a:t>
            </a:r>
            <a:r>
              <a:rPr lang="en-US" sz="2400" dirty="0" err="1"/>
              <a:t>taşımacılığında</a:t>
            </a:r>
            <a:r>
              <a:rPr lang="en-US" sz="2400" dirty="0"/>
              <a:t>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çok</a:t>
            </a:r>
            <a:r>
              <a:rPr lang="en-US" sz="2400" dirty="0"/>
              <a:t> </a:t>
            </a:r>
            <a:r>
              <a:rPr lang="en-US" sz="2400" dirty="0" err="1"/>
              <a:t>vasıtalı</a:t>
            </a:r>
            <a:r>
              <a:rPr lang="en-US" sz="2400" dirty="0"/>
              <a:t> </a:t>
            </a:r>
            <a:r>
              <a:rPr lang="en-US" sz="2400" dirty="0" err="1"/>
              <a:t>taşıma</a:t>
            </a:r>
            <a:r>
              <a:rPr lang="en-US" sz="2400" dirty="0"/>
              <a:t> 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varma</a:t>
            </a:r>
            <a:r>
              <a:rPr lang="en-US" sz="2400" dirty="0"/>
              <a:t> </a:t>
            </a:r>
            <a:r>
              <a:rPr lang="en-US" sz="2400" dirty="0" err="1"/>
              <a:t>limanında</a:t>
            </a:r>
            <a:r>
              <a:rPr lang="en-US" sz="2400" dirty="0"/>
              <a:t> </a:t>
            </a:r>
            <a:r>
              <a:rPr lang="en-US" sz="2400" dirty="0" err="1"/>
              <a:t>gemiden</a:t>
            </a:r>
            <a:r>
              <a:rPr lang="en-US" sz="2400" dirty="0"/>
              <a:t> </a:t>
            </a:r>
            <a:r>
              <a:rPr lang="en-US" sz="2400" dirty="0" err="1"/>
              <a:t>rıhtıma</a:t>
            </a:r>
            <a:r>
              <a:rPr lang="en-US" sz="2400" dirty="0"/>
              <a:t> </a:t>
            </a:r>
            <a:r>
              <a:rPr lang="en-US" sz="2400" dirty="0" err="1"/>
              <a:t>boşaltılmakla</a:t>
            </a:r>
            <a:r>
              <a:rPr lang="en-US" sz="2400" dirty="0"/>
              <a:t> </a:t>
            </a:r>
            <a:r>
              <a:rPr lang="en-US" sz="2400" dirty="0" err="1"/>
              <a:t>teslim</a:t>
            </a:r>
            <a:r>
              <a:rPr lang="en-US" sz="2400" dirty="0"/>
              <a:t> </a:t>
            </a:r>
            <a:r>
              <a:rPr lang="en-US" sz="2400" dirty="0" err="1"/>
              <a:t>edilecekse</a:t>
            </a:r>
            <a:r>
              <a:rPr lang="en-US" sz="2400" dirty="0"/>
              <a:t> </a:t>
            </a:r>
            <a:r>
              <a:rPr lang="en-US" sz="2400" dirty="0" err="1"/>
              <a:t>kullanılır</a:t>
            </a:r>
            <a:r>
              <a:rPr lang="en-US" sz="2400" dirty="0"/>
              <a:t>.</a:t>
            </a:r>
            <a:endParaRPr lang="tr-TR" sz="2400" dirty="0"/>
          </a:p>
          <a:p>
            <a:pPr marL="0" indent="0" algn="ctr">
              <a:buNone/>
            </a:pPr>
            <a:r>
              <a:rPr lang="en-US" sz="2400" dirty="0" err="1"/>
              <a:t>Rıhtım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</a:t>
            </a:r>
            <a:r>
              <a:rPr lang="en-US" sz="2400" dirty="0" err="1"/>
              <a:t>alıcı</a:t>
            </a:r>
            <a:r>
              <a:rPr lang="en-US" sz="2400" dirty="0"/>
              <a:t> </a:t>
            </a:r>
            <a:r>
              <a:rPr lang="en-US" sz="2400" dirty="0" err="1"/>
              <a:t>emrine</a:t>
            </a:r>
            <a:r>
              <a:rPr lang="en-US" sz="2400" dirty="0"/>
              <a:t> </a:t>
            </a:r>
            <a:r>
              <a:rPr lang="en-US" sz="2400" dirty="0" err="1"/>
              <a:t>malların</a:t>
            </a:r>
            <a:r>
              <a:rPr lang="en-US" sz="2400" dirty="0"/>
              <a:t> </a:t>
            </a:r>
            <a:r>
              <a:rPr lang="en-US" sz="2400" dirty="0" err="1"/>
              <a:t>hazır</a:t>
            </a:r>
            <a:r>
              <a:rPr lang="en-US" sz="2400" dirty="0"/>
              <a:t> </a:t>
            </a:r>
            <a:r>
              <a:rPr lang="en-US" sz="2400" dirty="0" err="1"/>
              <a:t>bulundurulması</a:t>
            </a:r>
            <a:r>
              <a:rPr lang="en-US" sz="2400" dirty="0"/>
              <a:t> </a:t>
            </a:r>
            <a:r>
              <a:rPr lang="en-US" sz="2400" dirty="0" err="1"/>
              <a:t>ile</a:t>
            </a:r>
            <a:r>
              <a:rPr lang="en-US" sz="2400" dirty="0"/>
              <a:t> </a:t>
            </a:r>
            <a:r>
              <a:rPr lang="en-US" sz="2400" dirty="0" err="1"/>
              <a:t>satıcının</a:t>
            </a:r>
            <a:r>
              <a:rPr lang="en-US" sz="2400" dirty="0"/>
              <a:t> </a:t>
            </a:r>
            <a:r>
              <a:rPr lang="en-US" sz="2400" dirty="0" err="1"/>
              <a:t>yükümlülüğü</a:t>
            </a:r>
            <a:r>
              <a:rPr lang="en-US" sz="2400" dirty="0"/>
              <a:t> </a:t>
            </a:r>
            <a:r>
              <a:rPr lang="en-US" sz="2400" dirty="0" err="1"/>
              <a:t>sona</a:t>
            </a:r>
            <a:r>
              <a:rPr lang="en-US" sz="2400" dirty="0"/>
              <a:t> </a:t>
            </a:r>
            <a:r>
              <a:rPr lang="en-US" sz="2400" dirty="0" err="1"/>
              <a:t>erer</a:t>
            </a:r>
            <a:r>
              <a:rPr lang="en-US" sz="2400" dirty="0"/>
              <a:t>. </a:t>
            </a:r>
            <a:r>
              <a:rPr lang="en-US" sz="2400" dirty="0" err="1"/>
              <a:t>Satıcı</a:t>
            </a:r>
            <a:r>
              <a:rPr lang="en-US" sz="2400" dirty="0"/>
              <a:t>, </a:t>
            </a:r>
            <a:r>
              <a:rPr lang="en-US" sz="2400" dirty="0" err="1"/>
              <a:t>malların</a:t>
            </a:r>
            <a:r>
              <a:rPr lang="en-US" sz="2400" dirty="0"/>
              <a:t> o </a:t>
            </a:r>
            <a:r>
              <a:rPr lang="en-US" sz="2400" dirty="0" err="1"/>
              <a:t>noktaya</a:t>
            </a:r>
            <a:r>
              <a:rPr lang="en-US" sz="2400" dirty="0"/>
              <a:t> </a:t>
            </a:r>
            <a:r>
              <a:rPr lang="en-US" sz="2400" dirty="0" err="1"/>
              <a:t>kadar</a:t>
            </a:r>
            <a:r>
              <a:rPr lang="en-US" sz="2400" dirty="0"/>
              <a:t> </a:t>
            </a:r>
            <a:r>
              <a:rPr lang="en-US" sz="2400" dirty="0" err="1"/>
              <a:t>taşınmasıyla</a:t>
            </a:r>
            <a:r>
              <a:rPr lang="en-US" sz="2400" dirty="0"/>
              <a:t> </a:t>
            </a:r>
            <a:r>
              <a:rPr lang="en-US" sz="2400" dirty="0" err="1"/>
              <a:t>ilgili</a:t>
            </a:r>
            <a:r>
              <a:rPr lang="en-US" sz="2400" dirty="0"/>
              <a:t> </a:t>
            </a:r>
            <a:r>
              <a:rPr lang="en-US" sz="2400" dirty="0" err="1"/>
              <a:t>vergi</a:t>
            </a:r>
            <a:r>
              <a:rPr lang="en-US" sz="2400" dirty="0"/>
              <a:t>, </a:t>
            </a:r>
            <a:r>
              <a:rPr lang="en-US" sz="2400" dirty="0" err="1"/>
              <a:t>resim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diğer</a:t>
            </a:r>
            <a:r>
              <a:rPr lang="en-US" sz="2400" dirty="0"/>
              <a:t> </a:t>
            </a:r>
            <a:r>
              <a:rPr lang="en-US" sz="2400" dirty="0" err="1"/>
              <a:t>harçlar</a:t>
            </a:r>
            <a:r>
              <a:rPr lang="en-US" sz="2400" dirty="0"/>
              <a:t> da </a:t>
            </a:r>
            <a:r>
              <a:rPr lang="en-US" sz="2400" dirty="0" err="1"/>
              <a:t>dâhil</a:t>
            </a:r>
            <a:r>
              <a:rPr lang="en-US" sz="2400" dirty="0"/>
              <a:t> </a:t>
            </a:r>
            <a:r>
              <a:rPr lang="en-US" sz="2400" dirty="0" err="1"/>
              <a:t>olmak</a:t>
            </a:r>
            <a:r>
              <a:rPr lang="en-US" sz="2400" dirty="0"/>
              <a:t> </a:t>
            </a:r>
            <a:r>
              <a:rPr lang="en-US" sz="2400" dirty="0" err="1"/>
              <a:t>üzere</a:t>
            </a:r>
            <a:r>
              <a:rPr lang="en-US" sz="2400" dirty="0"/>
              <a:t> </a:t>
            </a:r>
            <a:r>
              <a:rPr lang="en-US" sz="2400" dirty="0" err="1"/>
              <a:t>tüm</a:t>
            </a:r>
            <a:r>
              <a:rPr lang="en-US" sz="2400" dirty="0"/>
              <a:t> </a:t>
            </a:r>
            <a:r>
              <a:rPr lang="en-US" sz="2400" dirty="0" err="1"/>
              <a:t>riziko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giderleri</a:t>
            </a:r>
            <a:r>
              <a:rPr lang="en-US" sz="2400" dirty="0"/>
              <a:t> </a:t>
            </a:r>
            <a:r>
              <a:rPr lang="en-US" sz="2400" dirty="0" err="1"/>
              <a:t>üstlenir</a:t>
            </a:r>
            <a:r>
              <a:rPr lang="en-US" sz="2400" dirty="0"/>
              <a:t>. DEQ </a:t>
            </a:r>
            <a:r>
              <a:rPr lang="en-US" sz="2400" dirty="0" err="1"/>
              <a:t>teriminin</a:t>
            </a:r>
            <a:r>
              <a:rPr lang="en-US" sz="2400" dirty="0"/>
              <a:t> </a:t>
            </a:r>
            <a:r>
              <a:rPr lang="en-US" sz="2400" dirty="0" err="1"/>
              <a:t>yanına</a:t>
            </a:r>
            <a:r>
              <a:rPr lang="en-US" sz="2400" dirty="0"/>
              <a:t> </a:t>
            </a:r>
            <a:r>
              <a:rPr lang="en-US" sz="2400" dirty="0" err="1"/>
              <a:t>ek</a:t>
            </a:r>
            <a:r>
              <a:rPr lang="en-US" sz="2400" dirty="0"/>
              <a:t> </a:t>
            </a:r>
            <a:r>
              <a:rPr lang="en-US" sz="2400" dirty="0" err="1"/>
              <a:t>kelimeler</a:t>
            </a:r>
            <a:r>
              <a:rPr lang="en-US" sz="2400" dirty="0"/>
              <a:t> </a:t>
            </a:r>
            <a:r>
              <a:rPr lang="en-US" sz="2400" dirty="0" err="1"/>
              <a:t>yazılarak</a:t>
            </a:r>
            <a:r>
              <a:rPr lang="en-US" sz="2400" dirty="0"/>
              <a:t> </a:t>
            </a:r>
            <a:r>
              <a:rPr lang="en-US" sz="2400" dirty="0" err="1"/>
              <a:t>malların</a:t>
            </a:r>
            <a:r>
              <a:rPr lang="en-US" sz="2400" dirty="0"/>
              <a:t> </a:t>
            </a:r>
            <a:r>
              <a:rPr lang="en-US" sz="2400" dirty="0" err="1"/>
              <a:t>gümrükten</a:t>
            </a:r>
            <a:r>
              <a:rPr lang="en-US" sz="2400" dirty="0"/>
              <a:t> </a:t>
            </a:r>
            <a:r>
              <a:rPr lang="en-US" sz="2400" dirty="0" err="1"/>
              <a:t>çekme</a:t>
            </a:r>
            <a:r>
              <a:rPr lang="en-US" sz="2400" dirty="0"/>
              <a:t> </a:t>
            </a:r>
            <a:r>
              <a:rPr lang="en-US" sz="2400" dirty="0" err="1"/>
              <a:t>sorumluluğunun</a:t>
            </a:r>
            <a:r>
              <a:rPr lang="en-US" sz="2400" dirty="0"/>
              <a:t> </a:t>
            </a:r>
            <a:r>
              <a:rPr lang="en-US" sz="2400" dirty="0" err="1"/>
              <a:t>kime</a:t>
            </a:r>
            <a:r>
              <a:rPr lang="en-US" sz="2400" dirty="0"/>
              <a:t> </a:t>
            </a:r>
            <a:r>
              <a:rPr lang="en-US" sz="2400" dirty="0" err="1"/>
              <a:t>ait</a:t>
            </a:r>
            <a:r>
              <a:rPr lang="en-US" sz="2400" dirty="0"/>
              <a:t> </a:t>
            </a:r>
            <a:r>
              <a:rPr lang="en-US" sz="2400" dirty="0" err="1"/>
              <a:t>olacağı</a:t>
            </a:r>
            <a:r>
              <a:rPr lang="en-US" sz="2400" dirty="0"/>
              <a:t> </a:t>
            </a:r>
            <a:r>
              <a:rPr lang="en-US" sz="2400" dirty="0" err="1"/>
              <a:t>belirtilir</a:t>
            </a:r>
            <a:r>
              <a:rPr lang="en-US" sz="2400" dirty="0"/>
              <a:t>. </a:t>
            </a:r>
            <a:r>
              <a:rPr lang="en-US" sz="2400" dirty="0" err="1"/>
              <a:t>Örneğin</a:t>
            </a:r>
            <a:r>
              <a:rPr lang="en-US" sz="2400" dirty="0"/>
              <a:t>; DEQ duty </a:t>
            </a:r>
            <a:r>
              <a:rPr lang="en-US" sz="2400" dirty="0" err="1"/>
              <a:t>paidde</a:t>
            </a:r>
            <a:r>
              <a:rPr lang="en-US" sz="2400" dirty="0"/>
              <a:t> </a:t>
            </a:r>
            <a:r>
              <a:rPr lang="en-US" sz="2400" dirty="0" err="1"/>
              <a:t>vergiler</a:t>
            </a:r>
            <a:r>
              <a:rPr lang="en-US" sz="2400" dirty="0"/>
              <a:t> </a:t>
            </a:r>
            <a:r>
              <a:rPr lang="en-US" sz="2400" dirty="0" err="1"/>
              <a:t>ve</a:t>
            </a:r>
            <a:r>
              <a:rPr lang="en-US" sz="2400" dirty="0"/>
              <a:t> </a:t>
            </a:r>
            <a:r>
              <a:rPr lang="en-US" sz="2400" dirty="0" err="1"/>
              <a:t>gümrükten</a:t>
            </a:r>
            <a:r>
              <a:rPr lang="en-US" sz="2400" dirty="0"/>
              <a:t> </a:t>
            </a:r>
            <a:r>
              <a:rPr lang="en-US" sz="2400" dirty="0" err="1"/>
              <a:t>çekme</a:t>
            </a:r>
            <a:r>
              <a:rPr lang="en-US" sz="2400" dirty="0"/>
              <a:t> </a:t>
            </a:r>
            <a:r>
              <a:rPr lang="en-US" sz="2400" dirty="0" err="1"/>
              <a:t>masrafları</a:t>
            </a:r>
            <a:r>
              <a:rPr lang="en-US" sz="2400" dirty="0"/>
              <a:t> </a:t>
            </a:r>
            <a:r>
              <a:rPr lang="en-US" sz="2400" dirty="0" err="1"/>
              <a:t>ihracatçınındır</a:t>
            </a:r>
            <a:r>
              <a:rPr lang="en-US" sz="2400" dirty="0"/>
              <a:t>. DEQ duty </a:t>
            </a:r>
            <a:r>
              <a:rPr lang="en-US" sz="2400" dirty="0" err="1"/>
              <a:t>unpaidde</a:t>
            </a:r>
            <a:r>
              <a:rPr lang="en-US" sz="2400" dirty="0"/>
              <a:t> </a:t>
            </a:r>
            <a:r>
              <a:rPr lang="en-US" sz="2400" dirty="0" err="1"/>
              <a:t>ise</a:t>
            </a:r>
            <a:r>
              <a:rPr lang="en-US" sz="2400" dirty="0"/>
              <a:t> </a:t>
            </a:r>
            <a:r>
              <a:rPr lang="en-US" sz="2400" dirty="0" err="1"/>
              <a:t>bu</a:t>
            </a:r>
            <a:r>
              <a:rPr lang="en-US" sz="2400" dirty="0"/>
              <a:t> </a:t>
            </a:r>
            <a:r>
              <a:rPr lang="en-US" sz="2400" dirty="0" err="1"/>
              <a:t>masraflar</a:t>
            </a:r>
            <a:r>
              <a:rPr lang="en-US" sz="2400" dirty="0"/>
              <a:t> </a:t>
            </a:r>
            <a:r>
              <a:rPr lang="en-US" sz="2400" dirty="0" err="1"/>
              <a:t>ithalatçınındır</a:t>
            </a:r>
            <a:r>
              <a:rPr lang="en-US" sz="2400" dirty="0"/>
              <a:t>.</a:t>
            </a:r>
            <a:endParaRPr lang="tr-TR" sz="2400" dirty="0"/>
          </a:p>
          <a:p>
            <a:pPr marL="0" indent="0" algn="ctr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86151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1371600" lvl="3" indent="0" algn="ctr">
              <a:buNone/>
            </a:pPr>
            <a:r>
              <a:rPr lang="en-US" sz="2800" b="1" dirty="0"/>
              <a:t>CFR (Cost And Freight– </a:t>
            </a:r>
            <a:r>
              <a:rPr lang="en-US" sz="2800" b="1" dirty="0" err="1"/>
              <a:t>Varış</a:t>
            </a:r>
            <a:r>
              <a:rPr lang="en-US" sz="2800" b="1" dirty="0"/>
              <a:t> </a:t>
            </a:r>
            <a:r>
              <a:rPr lang="en-US" sz="2800" b="1" dirty="0" err="1"/>
              <a:t>Limanina</a:t>
            </a:r>
            <a:r>
              <a:rPr lang="en-US" sz="2800" b="1" dirty="0"/>
              <a:t> Kadar </a:t>
            </a:r>
            <a:r>
              <a:rPr lang="en-US" sz="2800" b="1" dirty="0" err="1"/>
              <a:t>Navlun</a:t>
            </a:r>
            <a:r>
              <a:rPr lang="en-US" sz="2800" b="1" dirty="0"/>
              <a:t> </a:t>
            </a:r>
            <a:r>
              <a:rPr lang="en-US" sz="2800" b="1" dirty="0" err="1"/>
              <a:t>Ödenmiş</a:t>
            </a:r>
            <a:r>
              <a:rPr lang="en-US" sz="2800" b="1" dirty="0"/>
              <a:t> </a:t>
            </a:r>
            <a:r>
              <a:rPr lang="en-US" sz="2800" b="1" dirty="0" err="1"/>
              <a:t>Olarak</a:t>
            </a:r>
            <a:r>
              <a:rPr lang="en-US" sz="2800" b="1" dirty="0"/>
              <a:t> </a:t>
            </a:r>
            <a:r>
              <a:rPr lang="en-US" sz="2800" b="1" dirty="0" err="1"/>
              <a:t>Teslim</a:t>
            </a:r>
            <a:r>
              <a:rPr lang="en-US" sz="2800" b="1" dirty="0"/>
              <a:t>)</a:t>
            </a:r>
            <a:endParaRPr lang="tr-TR" sz="2800" b="1" dirty="0"/>
          </a:p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marL="0" indent="0" algn="ctr">
              <a:buNone/>
            </a:pPr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n-US" dirty="0" err="1"/>
              <a:t>deniz</a:t>
            </a:r>
            <a:r>
              <a:rPr lang="en-US" dirty="0"/>
              <a:t> </a:t>
            </a:r>
            <a:r>
              <a:rPr lang="en-US" dirty="0" err="1"/>
              <a:t>taşımacılığında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  <a:r>
              <a:rPr lang="en-US" dirty="0" err="1"/>
              <a:t>Mallar</a:t>
            </a:r>
            <a:r>
              <a:rPr lang="en-US" dirty="0"/>
              <a:t>, </a:t>
            </a:r>
            <a:r>
              <a:rPr lang="en-US" dirty="0" err="1"/>
              <a:t>satıcı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taşıma</a:t>
            </a:r>
            <a:r>
              <a:rPr lang="en-US" dirty="0"/>
              <a:t> </a:t>
            </a:r>
            <a:r>
              <a:rPr lang="en-US" dirty="0" err="1"/>
              <a:t>sözleşmesi</a:t>
            </a:r>
            <a:r>
              <a:rPr lang="en-US" dirty="0"/>
              <a:t> </a:t>
            </a:r>
            <a:r>
              <a:rPr lang="en-US" dirty="0" err="1"/>
              <a:t>yapılmış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navlunu</a:t>
            </a:r>
            <a:r>
              <a:rPr lang="en-US" dirty="0"/>
              <a:t> </a:t>
            </a:r>
            <a:r>
              <a:rPr lang="en-US" dirty="0" err="1"/>
              <a:t>ödenmiş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varış</a:t>
            </a:r>
            <a:r>
              <a:rPr lang="en-US" dirty="0"/>
              <a:t> </a:t>
            </a:r>
            <a:r>
              <a:rPr lang="en-US" dirty="0" err="1"/>
              <a:t>limanında</a:t>
            </a:r>
            <a:r>
              <a:rPr lang="en-US" dirty="0"/>
              <a:t> </a:t>
            </a:r>
            <a:r>
              <a:rPr lang="en-US" dirty="0" err="1"/>
              <a:t>alıcıya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. </a:t>
            </a:r>
            <a:r>
              <a:rPr lang="en-US" dirty="0" err="1"/>
              <a:t>Malların</a:t>
            </a:r>
            <a:r>
              <a:rPr lang="en-US" dirty="0"/>
              <a:t> </a:t>
            </a:r>
            <a:r>
              <a:rPr lang="en-US" dirty="0" err="1"/>
              <a:t>riski</a:t>
            </a:r>
            <a:r>
              <a:rPr lang="en-US" dirty="0"/>
              <a:t>, </a:t>
            </a:r>
            <a:r>
              <a:rPr lang="en-US" dirty="0" err="1"/>
              <a:t>yükleme</a:t>
            </a:r>
            <a:r>
              <a:rPr lang="en-US" dirty="0"/>
              <a:t> </a:t>
            </a:r>
            <a:r>
              <a:rPr lang="en-US" dirty="0" err="1"/>
              <a:t>limanında</a:t>
            </a:r>
            <a:r>
              <a:rPr lang="en-US" dirty="0"/>
              <a:t> </a:t>
            </a:r>
            <a:r>
              <a:rPr lang="en-US" dirty="0" err="1"/>
              <a:t>geminin</a:t>
            </a:r>
            <a:r>
              <a:rPr lang="en-US" dirty="0"/>
              <a:t> </a:t>
            </a:r>
            <a:r>
              <a:rPr lang="en-US" dirty="0" err="1"/>
              <a:t>küpeştesini</a:t>
            </a:r>
            <a:r>
              <a:rPr lang="en-US" dirty="0"/>
              <a:t> </a:t>
            </a:r>
            <a:r>
              <a:rPr lang="en-US" dirty="0" err="1"/>
              <a:t>aştığı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alıcıya</a:t>
            </a:r>
            <a:r>
              <a:rPr lang="en-US" dirty="0"/>
              <a:t> </a:t>
            </a:r>
            <a:r>
              <a:rPr lang="en-US" dirty="0" err="1"/>
              <a:t>aittir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362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1371600" lvl="3" indent="0" algn="ctr">
              <a:buNone/>
            </a:pPr>
            <a:r>
              <a:rPr lang="en-US" sz="2800" b="1" dirty="0"/>
              <a:t>CIF (</a:t>
            </a:r>
            <a:r>
              <a:rPr lang="en-US" sz="2800" b="1" dirty="0" err="1"/>
              <a:t>Cost,Insurance</a:t>
            </a:r>
            <a:r>
              <a:rPr lang="en-US" sz="2800" b="1" dirty="0"/>
              <a:t> And Freight – </a:t>
            </a:r>
            <a:r>
              <a:rPr lang="en-US" sz="2800" b="1" dirty="0" err="1"/>
              <a:t>Varış</a:t>
            </a:r>
            <a:r>
              <a:rPr lang="en-US" sz="2800" b="1" dirty="0"/>
              <a:t> </a:t>
            </a:r>
            <a:r>
              <a:rPr lang="en-US" sz="2800" b="1" dirty="0" err="1"/>
              <a:t>Limanina</a:t>
            </a:r>
            <a:r>
              <a:rPr lang="en-US" sz="2800" b="1" dirty="0"/>
              <a:t> Kadar </a:t>
            </a:r>
            <a:r>
              <a:rPr lang="en-US" sz="2800" b="1" dirty="0" err="1"/>
              <a:t>Navlun</a:t>
            </a:r>
            <a:r>
              <a:rPr lang="en-US" sz="2800" b="1" dirty="0"/>
              <a:t> </a:t>
            </a:r>
            <a:r>
              <a:rPr lang="en-US" sz="2800" b="1" dirty="0" err="1"/>
              <a:t>Ve</a:t>
            </a:r>
            <a:r>
              <a:rPr lang="en-US" sz="2800" b="1" dirty="0"/>
              <a:t> </a:t>
            </a:r>
            <a:r>
              <a:rPr lang="en-US" sz="2800" b="1" dirty="0" err="1"/>
              <a:t>Sigorta</a:t>
            </a:r>
            <a:r>
              <a:rPr lang="en-US" sz="2800" b="1" dirty="0"/>
              <a:t> </a:t>
            </a:r>
            <a:r>
              <a:rPr lang="en-US" sz="2800" b="1" dirty="0" err="1"/>
              <a:t>Bedeli</a:t>
            </a:r>
            <a:r>
              <a:rPr lang="en-US" sz="2800" b="1" dirty="0"/>
              <a:t> </a:t>
            </a:r>
            <a:r>
              <a:rPr lang="en-US" sz="2800" b="1" dirty="0" err="1"/>
              <a:t>Ödenmiş</a:t>
            </a:r>
            <a:r>
              <a:rPr lang="en-US" sz="2800" b="1" dirty="0"/>
              <a:t> </a:t>
            </a:r>
            <a:r>
              <a:rPr lang="en-US" sz="2800" b="1" dirty="0" err="1"/>
              <a:t>Olarak</a:t>
            </a:r>
            <a:r>
              <a:rPr lang="en-US" sz="2800" b="1" dirty="0"/>
              <a:t> </a:t>
            </a:r>
            <a:r>
              <a:rPr lang="en-US" sz="2800" b="1" dirty="0" err="1"/>
              <a:t>Teslim</a:t>
            </a:r>
            <a:r>
              <a:rPr lang="en-US" sz="2800" b="1" dirty="0"/>
              <a:t>)</a:t>
            </a:r>
            <a:endParaRPr lang="tr-TR" sz="2800" b="1" dirty="0"/>
          </a:p>
          <a:p>
            <a:pPr marL="0" indent="0" algn="ctr">
              <a:buNone/>
            </a:pPr>
            <a:r>
              <a:rPr lang="en-US" dirty="0" err="1" smtClean="0"/>
              <a:t>Sadece</a:t>
            </a:r>
            <a:r>
              <a:rPr lang="en-US" dirty="0" smtClean="0"/>
              <a:t> </a:t>
            </a:r>
            <a:r>
              <a:rPr lang="en-US" dirty="0" err="1"/>
              <a:t>deniz</a:t>
            </a:r>
            <a:r>
              <a:rPr lang="en-US" dirty="0"/>
              <a:t> </a:t>
            </a:r>
            <a:r>
              <a:rPr lang="en-US" dirty="0" err="1"/>
              <a:t>taşımacılığında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  <a:r>
              <a:rPr lang="en-US" dirty="0" err="1"/>
              <a:t>Satıcının</a:t>
            </a:r>
            <a:r>
              <a:rPr lang="en-US" dirty="0"/>
              <a:t> </a:t>
            </a:r>
            <a:r>
              <a:rPr lang="en-US" dirty="0" err="1"/>
              <a:t>sorumluluğu</a:t>
            </a:r>
            <a:r>
              <a:rPr lang="en-US" dirty="0"/>
              <a:t> </a:t>
            </a:r>
            <a:r>
              <a:rPr lang="en-US" dirty="0" err="1"/>
              <a:t>geminin</a:t>
            </a:r>
            <a:r>
              <a:rPr lang="en-US" dirty="0"/>
              <a:t> </a:t>
            </a:r>
            <a:r>
              <a:rPr lang="en-US" dirty="0" err="1"/>
              <a:t>güvertesinde</a:t>
            </a:r>
            <a:r>
              <a:rPr lang="en-US" dirty="0"/>
              <a:t> biter. </a:t>
            </a:r>
            <a:r>
              <a:rPr lang="en-US" dirty="0" err="1"/>
              <a:t>CFR’den</a:t>
            </a:r>
            <a:r>
              <a:rPr lang="en-US" dirty="0"/>
              <a:t> </a:t>
            </a:r>
            <a:r>
              <a:rPr lang="en-US" dirty="0" err="1"/>
              <a:t>farkı</a:t>
            </a:r>
            <a:r>
              <a:rPr lang="en-US" dirty="0"/>
              <a:t> </a:t>
            </a:r>
            <a:r>
              <a:rPr lang="en-US" dirty="0" err="1"/>
              <a:t>sigorta</a:t>
            </a:r>
            <a:r>
              <a:rPr lang="en-US" dirty="0"/>
              <a:t> </a:t>
            </a:r>
            <a:r>
              <a:rPr lang="en-US" dirty="0" err="1"/>
              <a:t>priminin</a:t>
            </a:r>
            <a:r>
              <a:rPr lang="en-US" dirty="0"/>
              <a:t> de </a:t>
            </a:r>
            <a:r>
              <a:rPr lang="en-US" dirty="0" err="1"/>
              <a:t>satıcıya</a:t>
            </a:r>
            <a:r>
              <a:rPr lang="en-US" dirty="0"/>
              <a:t> 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en-US" dirty="0" err="1"/>
              <a:t>olmasıdır</a:t>
            </a:r>
            <a:r>
              <a:rPr lang="en-US" dirty="0"/>
              <a:t>. </a:t>
            </a:r>
            <a:r>
              <a:rPr lang="en-US" dirty="0" err="1"/>
              <a:t>Fakat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sigorta</a:t>
            </a:r>
            <a:r>
              <a:rPr lang="en-US" dirty="0"/>
              <a:t> </a:t>
            </a:r>
            <a:r>
              <a:rPr lang="en-US" dirty="0" err="1"/>
              <a:t>asgari</a:t>
            </a:r>
            <a:r>
              <a:rPr lang="en-US" dirty="0"/>
              <a:t> </a:t>
            </a:r>
            <a:r>
              <a:rPr lang="en-US" dirty="0" err="1"/>
              <a:t>riskleri</a:t>
            </a:r>
            <a:r>
              <a:rPr lang="en-US" dirty="0"/>
              <a:t> </a:t>
            </a:r>
            <a:r>
              <a:rPr lang="en-US" dirty="0" err="1"/>
              <a:t>kapsamaktadır</a:t>
            </a:r>
            <a:r>
              <a:rPr lang="en-US" dirty="0"/>
              <a:t>. </a:t>
            </a:r>
            <a:r>
              <a:rPr lang="en-US" dirty="0" err="1"/>
              <a:t>Duruma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özel</a:t>
            </a:r>
            <a:r>
              <a:rPr lang="en-US" dirty="0"/>
              <a:t> </a:t>
            </a:r>
            <a:r>
              <a:rPr lang="en-US" dirty="0" err="1"/>
              <a:t>risklerin</a:t>
            </a:r>
            <a:r>
              <a:rPr lang="en-US" dirty="0"/>
              <a:t> </a:t>
            </a:r>
            <a:r>
              <a:rPr lang="en-US" dirty="0" err="1"/>
              <a:t>sigorta</a:t>
            </a:r>
            <a:r>
              <a:rPr lang="en-US" dirty="0"/>
              <a:t> </a:t>
            </a:r>
            <a:r>
              <a:rPr lang="en-US" dirty="0" err="1"/>
              <a:t>kapsamına</a:t>
            </a:r>
            <a:r>
              <a:rPr lang="en-US" dirty="0"/>
              <a:t> </a:t>
            </a:r>
            <a:r>
              <a:rPr lang="en-US" dirty="0" err="1"/>
              <a:t>alınmasını</a:t>
            </a:r>
            <a:r>
              <a:rPr lang="en-US" dirty="0"/>
              <a:t> </a:t>
            </a:r>
            <a:r>
              <a:rPr lang="en-US" dirty="0" err="1"/>
              <a:t>istediği</a:t>
            </a:r>
            <a:r>
              <a:rPr lang="en-US" dirty="0"/>
              <a:t> </a:t>
            </a:r>
            <a:r>
              <a:rPr lang="en-US" dirty="0" err="1"/>
              <a:t>takdirde</a:t>
            </a:r>
            <a:r>
              <a:rPr lang="en-US" dirty="0"/>
              <a:t> </a:t>
            </a:r>
            <a:r>
              <a:rPr lang="en-US" dirty="0" err="1"/>
              <a:t>alıcı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hususları</a:t>
            </a:r>
            <a:r>
              <a:rPr lang="en-US" dirty="0"/>
              <a:t> </a:t>
            </a:r>
            <a:r>
              <a:rPr lang="en-US" dirty="0" err="1"/>
              <a:t>satıcı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yaptığı</a:t>
            </a:r>
            <a:r>
              <a:rPr lang="en-US" dirty="0"/>
              <a:t> </a:t>
            </a:r>
            <a:r>
              <a:rPr lang="en-US" dirty="0" err="1"/>
              <a:t>sözleşmeye</a:t>
            </a:r>
            <a:r>
              <a:rPr lang="en-US" dirty="0"/>
              <a:t> </a:t>
            </a:r>
            <a:r>
              <a:rPr lang="en-US" dirty="0" err="1"/>
              <a:t>dâhil</a:t>
            </a:r>
            <a:r>
              <a:rPr lang="en-US" dirty="0"/>
              <a:t> </a:t>
            </a:r>
            <a:r>
              <a:rPr lang="en-US" dirty="0" err="1"/>
              <a:t>ettirmek</a:t>
            </a:r>
            <a:r>
              <a:rPr lang="en-US" dirty="0"/>
              <a:t> </a:t>
            </a:r>
            <a:r>
              <a:rPr lang="en-US" dirty="0" err="1"/>
              <a:t>zorundadır</a:t>
            </a:r>
            <a:r>
              <a:rPr lang="en-US" dirty="0"/>
              <a:t>. </a:t>
            </a:r>
            <a:r>
              <a:rPr lang="en-US" dirty="0" err="1"/>
              <a:t>Sigorta</a:t>
            </a:r>
            <a:r>
              <a:rPr lang="en-US" dirty="0"/>
              <a:t> </a:t>
            </a:r>
            <a:r>
              <a:rPr lang="en-US" dirty="0" err="1"/>
              <a:t>ettirilen</a:t>
            </a:r>
            <a:r>
              <a:rPr lang="en-US" dirty="0"/>
              <a:t> </a:t>
            </a:r>
            <a:r>
              <a:rPr lang="en-US" dirty="0" err="1"/>
              <a:t>değerin</a:t>
            </a:r>
            <a:r>
              <a:rPr lang="en-US" dirty="0"/>
              <a:t> </a:t>
            </a:r>
            <a:r>
              <a:rPr lang="en-US" dirty="0" err="1"/>
              <a:t>sözleşme</a:t>
            </a:r>
            <a:r>
              <a:rPr lang="en-US" dirty="0"/>
              <a:t> </a:t>
            </a:r>
            <a:r>
              <a:rPr lang="en-US" dirty="0" err="1"/>
              <a:t>tutarının</a:t>
            </a:r>
            <a:r>
              <a:rPr lang="en-US" dirty="0"/>
              <a:t> %10 </a:t>
            </a:r>
            <a:r>
              <a:rPr lang="en-US" dirty="0" err="1"/>
              <a:t>fazlası</a:t>
            </a:r>
            <a:r>
              <a:rPr lang="en-US" dirty="0"/>
              <a:t> </a:t>
            </a:r>
            <a:r>
              <a:rPr lang="en-US" dirty="0" err="1"/>
              <a:t>olması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979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141168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/>
              <a:t>İade</a:t>
            </a:r>
            <a:r>
              <a:rPr lang="en-US" sz="2800" dirty="0"/>
              <a:t> </a:t>
            </a:r>
            <a:r>
              <a:rPr lang="en-US" sz="2800" dirty="0" err="1"/>
              <a:t>ürün</a:t>
            </a:r>
            <a:r>
              <a:rPr lang="en-US" sz="2800" dirty="0"/>
              <a:t>, </a:t>
            </a:r>
            <a:r>
              <a:rPr lang="en-US" sz="2800" dirty="0" err="1"/>
              <a:t>firmalar</a:t>
            </a:r>
            <a:r>
              <a:rPr lang="en-US" sz="2800" dirty="0"/>
              <a:t> </a:t>
            </a:r>
            <a:r>
              <a:rPr lang="en-US" sz="2800" dirty="0" err="1"/>
              <a:t>tarafından</a:t>
            </a:r>
            <a:r>
              <a:rPr lang="en-US" sz="2800" dirty="0"/>
              <a:t> </a:t>
            </a:r>
            <a:r>
              <a:rPr lang="en-US" sz="2800" dirty="0" err="1"/>
              <a:t>üretilen</a:t>
            </a:r>
            <a:r>
              <a:rPr lang="en-US" sz="2800" dirty="0"/>
              <a:t> </a:t>
            </a:r>
            <a:r>
              <a:rPr lang="en-US" sz="2800" dirty="0" err="1"/>
              <a:t>mamulün</a:t>
            </a:r>
            <a:r>
              <a:rPr lang="en-US" sz="2800" dirty="0"/>
              <a:t> </a:t>
            </a:r>
            <a:r>
              <a:rPr lang="en-US" sz="2800" dirty="0" err="1"/>
              <a:t>çeşitli</a:t>
            </a:r>
            <a:r>
              <a:rPr lang="en-US" sz="2800" dirty="0"/>
              <a:t> </a:t>
            </a:r>
            <a:r>
              <a:rPr lang="en-US" sz="2800" dirty="0" err="1"/>
              <a:t>sebeplerden</a:t>
            </a:r>
            <a:r>
              <a:rPr lang="en-US" sz="2800" dirty="0"/>
              <a:t> (</a:t>
            </a:r>
            <a:r>
              <a:rPr lang="en-US" sz="2800" dirty="0" err="1"/>
              <a:t>eksiklik</a:t>
            </a:r>
            <a:r>
              <a:rPr lang="en-US" sz="2800" dirty="0"/>
              <a:t>, </a:t>
            </a:r>
            <a:r>
              <a:rPr lang="en-US" sz="2800" dirty="0" err="1"/>
              <a:t>fazlalık</a:t>
            </a:r>
            <a:r>
              <a:rPr lang="en-US" sz="2800" dirty="0"/>
              <a:t>, </a:t>
            </a:r>
            <a:r>
              <a:rPr lang="en-US" sz="2800" dirty="0" err="1"/>
              <a:t>hasar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kullanılamayacak</a:t>
            </a:r>
            <a:r>
              <a:rPr lang="en-US" sz="2800" dirty="0"/>
              <a:t> </a:t>
            </a:r>
            <a:r>
              <a:rPr lang="en-US" sz="2800" dirty="0" err="1"/>
              <a:t>hâle</a:t>
            </a:r>
            <a:r>
              <a:rPr lang="en-US" sz="2800" dirty="0"/>
              <a:t> </a:t>
            </a:r>
            <a:r>
              <a:rPr lang="en-US" sz="2800" dirty="0" err="1"/>
              <a:t>gelmesi</a:t>
            </a:r>
            <a:r>
              <a:rPr lang="en-US" sz="2800" dirty="0"/>
              <a:t>) </a:t>
            </a:r>
            <a:r>
              <a:rPr lang="en-US" sz="2800" dirty="0" err="1"/>
              <a:t>dolayı</a:t>
            </a:r>
            <a:r>
              <a:rPr lang="en-US" sz="2800" dirty="0"/>
              <a:t>, </a:t>
            </a:r>
            <a:r>
              <a:rPr lang="en-US" sz="2800" dirty="0" err="1"/>
              <a:t>üretilmiş</a:t>
            </a:r>
            <a:r>
              <a:rPr lang="en-US" sz="2800" dirty="0"/>
              <a:t> </a:t>
            </a:r>
            <a:r>
              <a:rPr lang="en-US" sz="2800" dirty="0" err="1"/>
              <a:t>olduğu</a:t>
            </a:r>
            <a:r>
              <a:rPr lang="en-US" sz="2800" dirty="0"/>
              <a:t> firma </a:t>
            </a:r>
            <a:r>
              <a:rPr lang="en-US" sz="2800" dirty="0" err="1"/>
              <a:t>deposuna</a:t>
            </a:r>
            <a:r>
              <a:rPr lang="en-US" sz="2800" dirty="0"/>
              <a:t> </a:t>
            </a:r>
            <a:r>
              <a:rPr lang="en-US" sz="2800" dirty="0" err="1"/>
              <a:t>geri</a:t>
            </a:r>
            <a:r>
              <a:rPr lang="en-US" sz="2800" dirty="0"/>
              <a:t> </a:t>
            </a:r>
            <a:r>
              <a:rPr lang="en-US" sz="2800" dirty="0" err="1"/>
              <a:t>gönderilen</a:t>
            </a:r>
            <a:r>
              <a:rPr lang="en-US" sz="2800" dirty="0"/>
              <a:t> </a:t>
            </a:r>
            <a:r>
              <a:rPr lang="en-US" sz="2800" dirty="0" err="1" smtClean="0"/>
              <a:t>üründür</a:t>
            </a:r>
            <a:r>
              <a:rPr lang="en-US" sz="2800" dirty="0" smtClean="0"/>
              <a:t>.</a:t>
            </a:r>
            <a:endParaRPr lang="tr-TR" sz="2800" dirty="0"/>
          </a:p>
          <a:p>
            <a:pPr algn="ctr"/>
            <a:r>
              <a:rPr lang="en-US" b="1" dirty="0" err="1" smtClean="0"/>
              <a:t>İade</a:t>
            </a:r>
            <a:r>
              <a:rPr lang="en-US" b="1" dirty="0" smtClean="0"/>
              <a:t> </a:t>
            </a:r>
            <a:r>
              <a:rPr lang="en-US" b="1" dirty="0" err="1"/>
              <a:t>Ürün</a:t>
            </a:r>
            <a:r>
              <a:rPr lang="en-US" b="1" dirty="0"/>
              <a:t> </a:t>
            </a:r>
            <a:r>
              <a:rPr lang="en-US" b="1" dirty="0" err="1"/>
              <a:t>Süreci</a:t>
            </a:r>
            <a:endParaRPr lang="tr-TR" b="1" dirty="0"/>
          </a:p>
          <a:p>
            <a:pPr algn="ctr"/>
            <a:r>
              <a:rPr lang="en-US" sz="2800" dirty="0" err="1"/>
              <a:t>Müşteriden</a:t>
            </a:r>
            <a:r>
              <a:rPr lang="en-US" sz="2800" dirty="0"/>
              <a:t> </a:t>
            </a:r>
            <a:r>
              <a:rPr lang="en-US" sz="2800" dirty="0" err="1"/>
              <a:t>geri</a:t>
            </a:r>
            <a:r>
              <a:rPr lang="en-US" sz="2800" dirty="0"/>
              <a:t> </a:t>
            </a:r>
            <a:r>
              <a:rPr lang="en-US" sz="2800" dirty="0" err="1"/>
              <a:t>bildirim</a:t>
            </a:r>
            <a:r>
              <a:rPr lang="en-US" sz="2800" dirty="0"/>
              <a:t> alma</a:t>
            </a:r>
            <a:endParaRPr lang="tr-TR" sz="2800" dirty="0"/>
          </a:p>
          <a:p>
            <a:pPr algn="ctr"/>
            <a:r>
              <a:rPr lang="en-US" sz="2800" dirty="0" err="1"/>
              <a:t>İade</a:t>
            </a:r>
            <a:r>
              <a:rPr lang="en-US" sz="2800" dirty="0"/>
              <a:t> </a:t>
            </a:r>
            <a:r>
              <a:rPr lang="en-US" sz="2800" dirty="0" err="1"/>
              <a:t>ürün</a:t>
            </a:r>
            <a:r>
              <a:rPr lang="en-US" sz="2800" dirty="0"/>
              <a:t> </a:t>
            </a:r>
            <a:r>
              <a:rPr lang="en-US" sz="2800" dirty="0" err="1"/>
              <a:t>tespiti</a:t>
            </a:r>
            <a:r>
              <a:rPr lang="en-US" sz="2800" dirty="0"/>
              <a:t> </a:t>
            </a:r>
            <a:r>
              <a:rPr lang="tr-TR" sz="2800" dirty="0" smtClean="0"/>
              <a:t>-  </a:t>
            </a:r>
            <a:r>
              <a:rPr lang="en-US" sz="2800" dirty="0" err="1" smtClean="0"/>
              <a:t>Ürünün</a:t>
            </a:r>
            <a:r>
              <a:rPr lang="en-US" sz="2800" dirty="0" smtClean="0"/>
              <a:t> </a:t>
            </a:r>
            <a:r>
              <a:rPr lang="en-US" sz="2800" dirty="0" err="1"/>
              <a:t>kabul</a:t>
            </a:r>
            <a:r>
              <a:rPr lang="en-US" sz="2800" dirty="0"/>
              <a:t> </a:t>
            </a:r>
            <a:r>
              <a:rPr lang="en-US" sz="2800" dirty="0" err="1" smtClean="0"/>
              <a:t>edilmesi</a:t>
            </a:r>
            <a:r>
              <a:rPr lang="tr-TR" sz="2800" dirty="0" smtClean="0"/>
              <a:t>  -</a:t>
            </a:r>
            <a:r>
              <a:rPr lang="en-US" sz="2800" dirty="0" smtClean="0"/>
              <a:t> </a:t>
            </a:r>
            <a:r>
              <a:rPr lang="en-US" sz="2800" dirty="0"/>
              <a:t>Geri </a:t>
            </a:r>
            <a:r>
              <a:rPr lang="en-US" sz="2800" dirty="0" err="1" smtClean="0"/>
              <a:t>alım</a:t>
            </a:r>
            <a:r>
              <a:rPr lang="tr-TR" sz="2800" dirty="0" smtClean="0"/>
              <a:t>-</a:t>
            </a:r>
            <a:endParaRPr lang="tr-TR" sz="2800" dirty="0"/>
          </a:p>
          <a:p>
            <a:pPr algn="ctr"/>
            <a:r>
              <a:rPr lang="en-US" sz="2800" dirty="0" err="1"/>
              <a:t>Ürün</a:t>
            </a:r>
            <a:r>
              <a:rPr lang="en-US" sz="2800" dirty="0"/>
              <a:t> </a:t>
            </a:r>
            <a:r>
              <a:rPr lang="en-US" sz="2800" dirty="0" err="1" smtClean="0"/>
              <a:t>kontrolü</a:t>
            </a:r>
            <a:r>
              <a:rPr lang="tr-TR" sz="2800" dirty="0"/>
              <a:t> </a:t>
            </a:r>
            <a:r>
              <a:rPr lang="tr-TR" sz="2800" dirty="0" smtClean="0"/>
              <a:t>-</a:t>
            </a:r>
            <a:r>
              <a:rPr lang="en-US" sz="2800" dirty="0" smtClean="0"/>
              <a:t> </a:t>
            </a:r>
            <a:r>
              <a:rPr lang="en-US" sz="2800" dirty="0" err="1"/>
              <a:t>Tutanak</a:t>
            </a:r>
            <a:r>
              <a:rPr lang="en-US" sz="2800" dirty="0"/>
              <a:t> </a:t>
            </a:r>
            <a:r>
              <a:rPr lang="en-US" sz="2800" dirty="0" err="1"/>
              <a:t>hazırlama</a:t>
            </a:r>
            <a:r>
              <a:rPr lang="en-US" sz="2800" dirty="0"/>
              <a:t> </a:t>
            </a:r>
            <a:r>
              <a:rPr lang="tr-TR" sz="2800" dirty="0" smtClean="0"/>
              <a:t> -</a:t>
            </a:r>
            <a:r>
              <a:rPr lang="en-US" sz="2800" dirty="0" err="1" smtClean="0"/>
              <a:t>Ürün</a:t>
            </a:r>
            <a:r>
              <a:rPr lang="en-US" sz="2800" dirty="0" smtClean="0"/>
              <a:t> </a:t>
            </a:r>
            <a:r>
              <a:rPr lang="en-US" sz="2800" dirty="0" err="1" smtClean="0"/>
              <a:t>yenileme</a:t>
            </a:r>
            <a:r>
              <a:rPr lang="tr-TR" sz="2800" dirty="0" smtClean="0"/>
              <a:t> -</a:t>
            </a:r>
            <a:r>
              <a:rPr lang="en-US" sz="2800" dirty="0" smtClean="0"/>
              <a:t> </a:t>
            </a:r>
            <a:r>
              <a:rPr lang="en-US" sz="2800" dirty="0" err="1"/>
              <a:t>Stoklardan</a:t>
            </a:r>
            <a:r>
              <a:rPr lang="en-US" sz="2800" dirty="0"/>
              <a:t> </a:t>
            </a:r>
            <a:r>
              <a:rPr lang="en-US" sz="2800" dirty="0" err="1"/>
              <a:t>düşme</a:t>
            </a:r>
            <a:endParaRPr lang="tr-TR" sz="2800" dirty="0"/>
          </a:p>
          <a:p>
            <a:pPr marL="0" indent="0" algn="ctr">
              <a:buNone/>
            </a:pPr>
            <a:endParaRPr lang="tr-TR" sz="2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96144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3. İADE ÜRÜN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00865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800" dirty="0" smtClean="0"/>
          </a:p>
          <a:p>
            <a:pPr marL="0" indent="0" algn="ctr">
              <a:buNone/>
            </a:pPr>
            <a:r>
              <a:rPr lang="en-US" sz="2800" dirty="0" err="1" smtClean="0"/>
              <a:t>Sevkiyatı</a:t>
            </a:r>
            <a:r>
              <a:rPr lang="en-US" sz="2800" dirty="0" smtClean="0"/>
              <a:t> </a:t>
            </a:r>
            <a:r>
              <a:rPr lang="en-US" sz="2800" dirty="0" err="1"/>
              <a:t>yapılmış</a:t>
            </a:r>
            <a:r>
              <a:rPr lang="en-US" sz="2800" dirty="0"/>
              <a:t> </a:t>
            </a:r>
            <a:r>
              <a:rPr lang="en-US" sz="2800" dirty="0" err="1"/>
              <a:t>herhangi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ürünün</a:t>
            </a:r>
            <a:r>
              <a:rPr lang="en-US" sz="2800" dirty="0"/>
              <a:t>, </a:t>
            </a:r>
            <a:r>
              <a:rPr lang="en-US" sz="2800" dirty="0" err="1"/>
              <a:t>herhangi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nedenle</a:t>
            </a:r>
            <a:r>
              <a:rPr lang="en-US" sz="2800" dirty="0"/>
              <a:t> </a:t>
            </a:r>
            <a:r>
              <a:rPr lang="en-US" sz="2800" dirty="0" err="1"/>
              <a:t>hatalı</a:t>
            </a:r>
            <a:r>
              <a:rPr lang="en-US" sz="2800" dirty="0"/>
              <a:t> </a:t>
            </a:r>
            <a:r>
              <a:rPr lang="en-US" sz="2800" dirty="0" err="1"/>
              <a:t>olduğu</a:t>
            </a:r>
            <a:r>
              <a:rPr lang="en-US" sz="2800" dirty="0"/>
              <a:t> </a:t>
            </a:r>
            <a:r>
              <a:rPr lang="en-US" sz="2800" dirty="0" err="1"/>
              <a:t>anlaşıldığında</a:t>
            </a:r>
            <a:r>
              <a:rPr lang="en-US" sz="2800" dirty="0"/>
              <a:t> </a:t>
            </a:r>
            <a:r>
              <a:rPr lang="en-US" sz="2800" dirty="0" err="1"/>
              <a:t>lojistik</a:t>
            </a:r>
            <a:r>
              <a:rPr lang="en-US" sz="2800" dirty="0"/>
              <a:t> firma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bağlantı</a:t>
            </a:r>
            <a:r>
              <a:rPr lang="en-US" sz="2800" dirty="0"/>
              <a:t> </a:t>
            </a:r>
            <a:r>
              <a:rPr lang="en-US" sz="2800" dirty="0" err="1"/>
              <a:t>kurularak</a:t>
            </a:r>
            <a:r>
              <a:rPr lang="en-US" sz="2800" dirty="0"/>
              <a:t> </a:t>
            </a:r>
            <a:r>
              <a:rPr lang="en-US" sz="2800" dirty="0" err="1"/>
              <a:t>ürünün</a:t>
            </a:r>
            <a:r>
              <a:rPr lang="en-US" sz="2800" dirty="0"/>
              <a:t> </a:t>
            </a:r>
            <a:r>
              <a:rPr lang="en-US" sz="2800" dirty="0" err="1"/>
              <a:t>alıcıya</a:t>
            </a:r>
            <a:r>
              <a:rPr lang="en-US" sz="2800" dirty="0"/>
              <a:t> </a:t>
            </a:r>
            <a:r>
              <a:rPr lang="en-US" sz="2800" dirty="0" err="1"/>
              <a:t>ulaşması</a:t>
            </a:r>
            <a:r>
              <a:rPr lang="en-US" sz="2800" dirty="0"/>
              <a:t> </a:t>
            </a:r>
            <a:r>
              <a:rPr lang="en-US" sz="2800" dirty="0" err="1"/>
              <a:t>engellenir</a:t>
            </a:r>
            <a:r>
              <a:rPr lang="en-US" sz="2800" dirty="0"/>
              <a:t>. Bu </a:t>
            </a:r>
            <a:r>
              <a:rPr lang="en-US" sz="2800" dirty="0" err="1"/>
              <a:t>sağlanamıyorsa</a:t>
            </a:r>
            <a:r>
              <a:rPr lang="en-US" sz="2800" dirty="0"/>
              <a:t> </a:t>
            </a:r>
            <a:r>
              <a:rPr lang="en-US" sz="2800" dirty="0" err="1"/>
              <a:t>alıcı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temasa</a:t>
            </a:r>
            <a:r>
              <a:rPr lang="en-US" sz="2800" dirty="0"/>
              <a:t> </a:t>
            </a:r>
            <a:r>
              <a:rPr lang="en-US" sz="2800" dirty="0" err="1"/>
              <a:t>geçilerek</a:t>
            </a:r>
            <a:r>
              <a:rPr lang="en-US" sz="2800" dirty="0"/>
              <a:t> </a:t>
            </a:r>
            <a:r>
              <a:rPr lang="en-US" sz="2800" dirty="0" err="1"/>
              <a:t>malın</a:t>
            </a:r>
            <a:r>
              <a:rPr lang="en-US" sz="2800" dirty="0"/>
              <a:t> </a:t>
            </a:r>
            <a:r>
              <a:rPr lang="en-US" sz="2800" dirty="0" err="1"/>
              <a:t>araçtan</a:t>
            </a:r>
            <a:r>
              <a:rPr lang="en-US" sz="2800" dirty="0"/>
              <a:t> </a:t>
            </a:r>
            <a:r>
              <a:rPr lang="en-US" sz="2800" dirty="0" err="1"/>
              <a:t>indirilmemesi</a:t>
            </a:r>
            <a:r>
              <a:rPr lang="en-US" sz="2800" dirty="0"/>
              <a:t> </a:t>
            </a:r>
            <a:r>
              <a:rPr lang="en-US" sz="2800" dirty="0" err="1"/>
              <a:t>sağlanır</a:t>
            </a:r>
            <a:r>
              <a:rPr lang="en-US" sz="2800" dirty="0"/>
              <a:t>. </a:t>
            </a:r>
            <a:r>
              <a:rPr lang="en-US" sz="2800" dirty="0" err="1"/>
              <a:t>Ürün</a:t>
            </a:r>
            <a:r>
              <a:rPr lang="en-US" sz="2800" dirty="0"/>
              <a:t> </a:t>
            </a:r>
            <a:r>
              <a:rPr lang="en-US" sz="2800" dirty="0" err="1"/>
              <a:t>alıcıya</a:t>
            </a:r>
            <a:r>
              <a:rPr lang="en-US" sz="2800" dirty="0"/>
              <a:t> </a:t>
            </a:r>
            <a:r>
              <a:rPr lang="en-US" sz="2800" dirty="0" err="1"/>
              <a:t>ulaşmış</a:t>
            </a:r>
            <a:r>
              <a:rPr lang="en-US" sz="2800" dirty="0"/>
              <a:t> </a:t>
            </a:r>
            <a:r>
              <a:rPr lang="en-US" sz="2800" dirty="0" err="1"/>
              <a:t>ise</a:t>
            </a:r>
            <a:r>
              <a:rPr lang="en-US" sz="2800" dirty="0"/>
              <a:t> </a:t>
            </a:r>
            <a:r>
              <a:rPr lang="en-US" sz="2800" dirty="0" err="1"/>
              <a:t>alıcı</a:t>
            </a:r>
            <a:r>
              <a:rPr lang="en-US" sz="2800" dirty="0"/>
              <a:t> </a:t>
            </a:r>
            <a:r>
              <a:rPr lang="en-US" sz="2800" dirty="0" err="1"/>
              <a:t>sipariş</a:t>
            </a:r>
            <a:r>
              <a:rPr lang="en-US" sz="2800" dirty="0"/>
              <a:t> </a:t>
            </a:r>
            <a:r>
              <a:rPr lang="en-US" sz="2800" dirty="0" err="1"/>
              <a:t>ettiği</a:t>
            </a:r>
            <a:r>
              <a:rPr lang="en-US" sz="2800" dirty="0"/>
              <a:t> </a:t>
            </a:r>
            <a:r>
              <a:rPr lang="en-US" sz="2800" dirty="0" err="1"/>
              <a:t>ürünü</a:t>
            </a:r>
            <a:r>
              <a:rPr lang="en-US" sz="2800" dirty="0"/>
              <a:t> </a:t>
            </a:r>
            <a:r>
              <a:rPr lang="en-US" sz="2800" dirty="0" err="1"/>
              <a:t>almaktan</a:t>
            </a:r>
            <a:r>
              <a:rPr lang="en-US" sz="2800" dirty="0"/>
              <a:t> </a:t>
            </a:r>
            <a:r>
              <a:rPr lang="en-US" sz="2800" dirty="0" err="1"/>
              <a:t>vazgeçtiyse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herhangi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sebepten</a:t>
            </a:r>
            <a:r>
              <a:rPr lang="en-US" sz="2800" dirty="0"/>
              <a:t> (</a:t>
            </a:r>
            <a:r>
              <a:rPr lang="en-US" sz="2800" dirty="0" err="1"/>
              <a:t>fazlalık</a:t>
            </a:r>
            <a:r>
              <a:rPr lang="en-US" sz="2800" dirty="0"/>
              <a:t>, </a:t>
            </a:r>
            <a:r>
              <a:rPr lang="en-US" sz="2800" dirty="0" err="1"/>
              <a:t>eksiklik</a:t>
            </a:r>
            <a:r>
              <a:rPr lang="en-US" sz="2800" dirty="0"/>
              <a:t>, </a:t>
            </a:r>
            <a:r>
              <a:rPr lang="en-US" sz="2800" dirty="0" err="1"/>
              <a:t>nakliye</a:t>
            </a:r>
            <a:r>
              <a:rPr lang="en-US" sz="2800" dirty="0"/>
              <a:t> </a:t>
            </a:r>
            <a:r>
              <a:rPr lang="en-US" sz="2800" dirty="0" err="1"/>
              <a:t>hasarı</a:t>
            </a:r>
            <a:r>
              <a:rPr lang="en-US" sz="2800" dirty="0"/>
              <a:t>, </a:t>
            </a:r>
            <a:r>
              <a:rPr lang="en-US" sz="2800" dirty="0" err="1"/>
              <a:t>yanlış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hatalı</a:t>
            </a:r>
            <a:r>
              <a:rPr lang="en-US" sz="2800" dirty="0"/>
              <a:t> </a:t>
            </a:r>
            <a:r>
              <a:rPr lang="en-US" sz="2800" dirty="0" err="1"/>
              <a:t>ürün</a:t>
            </a:r>
            <a:r>
              <a:rPr lang="en-US" sz="2800" dirty="0"/>
              <a:t> vb.) </a:t>
            </a:r>
            <a:r>
              <a:rPr lang="en-US" sz="2800" dirty="0" err="1"/>
              <a:t>dolayı</a:t>
            </a:r>
            <a:r>
              <a:rPr lang="en-US" sz="2800" dirty="0"/>
              <a:t> </a:t>
            </a:r>
            <a:r>
              <a:rPr lang="en-US" sz="2800" dirty="0" err="1"/>
              <a:t>ürünün</a:t>
            </a:r>
            <a:r>
              <a:rPr lang="en-US" sz="2800" dirty="0"/>
              <a:t> </a:t>
            </a:r>
            <a:r>
              <a:rPr lang="en-US" sz="2800" dirty="0" err="1"/>
              <a:t>geri</a:t>
            </a:r>
            <a:r>
              <a:rPr lang="en-US" sz="2800" dirty="0"/>
              <a:t> </a:t>
            </a:r>
            <a:r>
              <a:rPr lang="en-US" sz="2800" dirty="0" err="1"/>
              <a:t>iadesini</a:t>
            </a:r>
            <a:r>
              <a:rPr lang="en-US" sz="2800" dirty="0"/>
              <a:t> </a:t>
            </a:r>
            <a:r>
              <a:rPr lang="en-US" sz="2800" dirty="0" err="1"/>
              <a:t>isterse</a:t>
            </a:r>
            <a:r>
              <a:rPr lang="en-US" sz="2800" dirty="0"/>
              <a:t> internet, </a:t>
            </a:r>
            <a:r>
              <a:rPr lang="en-US" sz="2800" dirty="0" err="1"/>
              <a:t>telefon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</a:t>
            </a:r>
            <a:r>
              <a:rPr lang="en-US" sz="2800" dirty="0" err="1"/>
              <a:t>faks</a:t>
            </a:r>
            <a:r>
              <a:rPr lang="en-US" sz="2800" dirty="0"/>
              <a:t> </a:t>
            </a:r>
            <a:r>
              <a:rPr lang="en-US" sz="2800" dirty="0" err="1"/>
              <a:t>yoluyla</a:t>
            </a:r>
            <a:r>
              <a:rPr lang="en-US" sz="2800" dirty="0"/>
              <a:t> </a:t>
            </a:r>
            <a:r>
              <a:rPr lang="en-US" sz="2800" dirty="0" err="1"/>
              <a:t>üretici</a:t>
            </a:r>
            <a:r>
              <a:rPr lang="en-US" sz="2800" dirty="0"/>
              <a:t> firma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bağlantıya</a:t>
            </a:r>
            <a:r>
              <a:rPr lang="en-US" sz="2800" dirty="0"/>
              <a:t> </a:t>
            </a:r>
            <a:r>
              <a:rPr lang="en-US" sz="2800" dirty="0" err="1"/>
              <a:t>geçer</a:t>
            </a:r>
            <a:r>
              <a:rPr lang="en-US" sz="2800" dirty="0"/>
              <a:t>. </a:t>
            </a:r>
            <a:endParaRPr lang="tr-TR" sz="2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2800" b="1" dirty="0" err="1"/>
              <a:t>Müşteriden</a:t>
            </a:r>
            <a:r>
              <a:rPr lang="en-US" sz="2800" b="1" dirty="0"/>
              <a:t> Geri </a:t>
            </a:r>
            <a:r>
              <a:rPr lang="en-US" sz="2800" b="1" dirty="0" err="1"/>
              <a:t>Bildirim</a:t>
            </a:r>
            <a:r>
              <a:rPr lang="en-US" sz="2800" b="1" dirty="0"/>
              <a:t> Alma</a:t>
            </a:r>
            <a:r>
              <a:rPr lang="tr-TR" sz="2800" b="1" dirty="0"/>
              <a:t/>
            </a:r>
            <a:br>
              <a:rPr lang="tr-TR" sz="2800" b="1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990138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err="1"/>
              <a:t>Üretici</a:t>
            </a:r>
            <a:r>
              <a:rPr lang="en-US" sz="2800" dirty="0"/>
              <a:t> </a:t>
            </a:r>
            <a:r>
              <a:rPr lang="en-US" sz="2800" dirty="0" err="1"/>
              <a:t>firmanın</a:t>
            </a:r>
            <a:r>
              <a:rPr lang="en-US" sz="2800" dirty="0"/>
              <a:t> </a:t>
            </a:r>
            <a:r>
              <a:rPr lang="en-US" sz="2800" dirty="0" err="1"/>
              <a:t>satış</a:t>
            </a:r>
            <a:r>
              <a:rPr lang="en-US" sz="2800" dirty="0"/>
              <a:t> </a:t>
            </a:r>
            <a:r>
              <a:rPr lang="en-US" sz="2800" dirty="0" err="1"/>
              <a:t>departmanı</a:t>
            </a:r>
            <a:r>
              <a:rPr lang="en-US" sz="2800" dirty="0"/>
              <a:t> </a:t>
            </a:r>
            <a:r>
              <a:rPr lang="en-US" sz="2800" dirty="0" err="1"/>
              <a:t>tarafından</a:t>
            </a:r>
            <a:r>
              <a:rPr lang="en-US" sz="2800" dirty="0"/>
              <a:t> </a:t>
            </a:r>
            <a:r>
              <a:rPr lang="en-US" sz="2800" dirty="0" err="1"/>
              <a:t>yollanan</a:t>
            </a:r>
            <a:r>
              <a:rPr lang="en-US" sz="2800" dirty="0"/>
              <a:t> </a:t>
            </a:r>
            <a:r>
              <a:rPr lang="en-US" sz="2800" dirty="0" err="1"/>
              <a:t>veya</a:t>
            </a:r>
            <a:r>
              <a:rPr lang="en-US" sz="2800" dirty="0"/>
              <a:t> internet </a:t>
            </a:r>
            <a:r>
              <a:rPr lang="en-US" sz="2800" dirty="0" err="1"/>
              <a:t>ortamında</a:t>
            </a:r>
            <a:r>
              <a:rPr lang="en-US" sz="2800" dirty="0"/>
              <a:t> </a:t>
            </a:r>
            <a:r>
              <a:rPr lang="en-US" sz="2800" dirty="0" err="1"/>
              <a:t>bulunan</a:t>
            </a:r>
            <a:r>
              <a:rPr lang="en-US" sz="2800" dirty="0"/>
              <a:t> </a:t>
            </a:r>
            <a:r>
              <a:rPr lang="en-US" sz="2800" dirty="0" err="1"/>
              <a:t>iade</a:t>
            </a:r>
            <a:r>
              <a:rPr lang="en-US" sz="2800" dirty="0"/>
              <a:t> </a:t>
            </a:r>
            <a:r>
              <a:rPr lang="en-US" sz="2800" dirty="0" err="1"/>
              <a:t>bildirim</a:t>
            </a:r>
            <a:r>
              <a:rPr lang="en-US" sz="2800" dirty="0"/>
              <a:t> </a:t>
            </a:r>
            <a:r>
              <a:rPr lang="en-US" sz="2800" dirty="0" err="1"/>
              <a:t>formunu</a:t>
            </a:r>
            <a:r>
              <a:rPr lang="en-US" sz="2800" dirty="0"/>
              <a:t> </a:t>
            </a:r>
            <a:r>
              <a:rPr lang="en-US" sz="2800" dirty="0" err="1"/>
              <a:t>doldurarak</a:t>
            </a:r>
            <a:r>
              <a:rPr lang="en-US" sz="2800" dirty="0"/>
              <a:t> (form 3.1) </a:t>
            </a:r>
            <a:r>
              <a:rPr lang="en-US" sz="2800" dirty="0" err="1"/>
              <a:t>üretici</a:t>
            </a:r>
            <a:r>
              <a:rPr lang="en-US" sz="2800" dirty="0"/>
              <a:t> </a:t>
            </a:r>
            <a:r>
              <a:rPr lang="en-US" sz="2800" dirty="0" err="1"/>
              <a:t>firmaya</a:t>
            </a:r>
            <a:r>
              <a:rPr lang="en-US" sz="2800" dirty="0"/>
              <a:t> </a:t>
            </a:r>
            <a:r>
              <a:rPr lang="en-US" sz="2800" dirty="0" err="1"/>
              <a:t>gönderir</a:t>
            </a:r>
            <a:r>
              <a:rPr lang="en-US" sz="2800" dirty="0"/>
              <a:t>. Bu </a:t>
            </a:r>
            <a:r>
              <a:rPr lang="en-US" sz="2800" dirty="0" err="1"/>
              <a:t>işlemler</a:t>
            </a:r>
            <a:r>
              <a:rPr lang="en-US" sz="2800" dirty="0"/>
              <a:t> </a:t>
            </a:r>
            <a:r>
              <a:rPr lang="en-US" sz="2800" dirty="0" err="1"/>
              <a:t>bittiğinde</a:t>
            </a:r>
            <a:r>
              <a:rPr lang="en-US" sz="2800" dirty="0"/>
              <a:t> </a:t>
            </a:r>
            <a:r>
              <a:rPr lang="en-US" sz="2800" dirty="0" err="1"/>
              <a:t>müşteriden</a:t>
            </a:r>
            <a:r>
              <a:rPr lang="en-US" sz="2800" dirty="0"/>
              <a:t> </a:t>
            </a:r>
            <a:r>
              <a:rPr lang="en-US" sz="2800" dirty="0" err="1"/>
              <a:t>geri</a:t>
            </a:r>
            <a:r>
              <a:rPr lang="en-US" sz="2800" dirty="0"/>
              <a:t> </a:t>
            </a:r>
            <a:r>
              <a:rPr lang="en-US" sz="2800" dirty="0" err="1"/>
              <a:t>bildirim</a:t>
            </a:r>
            <a:r>
              <a:rPr lang="en-US" sz="2800" dirty="0"/>
              <a:t> alma </a:t>
            </a:r>
            <a:r>
              <a:rPr lang="en-US" sz="2800" dirty="0" err="1"/>
              <a:t>işlemleri</a:t>
            </a:r>
            <a:r>
              <a:rPr lang="en-US" sz="2800" dirty="0"/>
              <a:t> </a:t>
            </a:r>
            <a:r>
              <a:rPr lang="en-US" sz="2800" dirty="0" err="1"/>
              <a:t>tamamlanmış</a:t>
            </a:r>
            <a:r>
              <a:rPr lang="en-US" sz="2800" dirty="0"/>
              <a:t> </a:t>
            </a:r>
            <a:r>
              <a:rPr lang="en-US" sz="2800" dirty="0" err="1"/>
              <a:t>olur</a:t>
            </a:r>
            <a:r>
              <a:rPr lang="en-US" sz="2800" dirty="0"/>
              <a:t>.</a:t>
            </a:r>
            <a:endParaRPr lang="tr-TR" sz="2800" dirty="0"/>
          </a:p>
          <a:p>
            <a:pPr marL="0" indent="0" algn="ctr">
              <a:buNone/>
            </a:pPr>
            <a:endParaRPr lang="tr-TR" sz="2800" dirty="0"/>
          </a:p>
        </p:txBody>
      </p:sp>
      <p:pic>
        <p:nvPicPr>
          <p:cNvPr id="4" name="image5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2492896"/>
            <a:ext cx="878497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86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İade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tespiti</a:t>
            </a:r>
            <a:r>
              <a:rPr lang="en-US" dirty="0"/>
              <a:t>; </a:t>
            </a:r>
            <a:r>
              <a:rPr lang="en-US" dirty="0" err="1"/>
              <a:t>kalite</a:t>
            </a:r>
            <a:r>
              <a:rPr lang="en-US" dirty="0"/>
              <a:t> </a:t>
            </a:r>
            <a:r>
              <a:rPr lang="en-US" dirty="0" err="1"/>
              <a:t>standartlarına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olmayan</a:t>
            </a:r>
            <a:r>
              <a:rPr lang="en-US" dirty="0"/>
              <a:t> </a:t>
            </a:r>
            <a:r>
              <a:rPr lang="en-US" dirty="0" err="1"/>
              <a:t>ürünlerin</a:t>
            </a:r>
            <a:r>
              <a:rPr lang="en-US" dirty="0"/>
              <a:t> </a:t>
            </a:r>
            <a:r>
              <a:rPr lang="en-US" dirty="0" err="1"/>
              <a:t>işaretlenmesi</a:t>
            </a:r>
            <a:r>
              <a:rPr lang="en-US" dirty="0"/>
              <a:t>, </a:t>
            </a:r>
            <a:r>
              <a:rPr lang="en-US" dirty="0" err="1"/>
              <a:t>ayrılması</a:t>
            </a:r>
            <a:r>
              <a:rPr lang="en-US" dirty="0"/>
              <a:t>, </a:t>
            </a:r>
            <a:r>
              <a:rPr lang="en-US" dirty="0" err="1"/>
              <a:t>saklanması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en-US" dirty="0" err="1"/>
              <a:t>yapılacak</a:t>
            </a:r>
            <a:r>
              <a:rPr lang="en-US" dirty="0"/>
              <a:t> </a:t>
            </a:r>
            <a:r>
              <a:rPr lang="en-US" dirty="0" err="1"/>
              <a:t>işlem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verilmesi</a:t>
            </a:r>
            <a:r>
              <a:rPr lang="en-US" dirty="0"/>
              <a:t> </a:t>
            </a:r>
            <a:r>
              <a:rPr lang="en-US" dirty="0" err="1"/>
              <a:t>sürecidir</a:t>
            </a:r>
            <a:r>
              <a:rPr lang="en-US" dirty="0" smtClean="0"/>
              <a:t>.</a:t>
            </a:r>
            <a:endParaRPr lang="tr-TR" dirty="0"/>
          </a:p>
          <a:p>
            <a:pPr algn="ctr"/>
            <a:r>
              <a:rPr lang="en-US" dirty="0" err="1"/>
              <a:t>Üretici</a:t>
            </a:r>
            <a:r>
              <a:rPr lang="en-US" dirty="0"/>
              <a:t> firma,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tespiti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bilgileri</a:t>
            </a:r>
            <a:r>
              <a:rPr lang="en-US" dirty="0"/>
              <a:t> </a:t>
            </a:r>
            <a:r>
              <a:rPr lang="en-US" dirty="0" err="1"/>
              <a:t>listesi</a:t>
            </a:r>
            <a:r>
              <a:rPr lang="en-US" dirty="0"/>
              <a:t> </a:t>
            </a:r>
            <a:r>
              <a:rPr lang="en-US" dirty="0" err="1"/>
              <a:t>kullanmaktadır</a:t>
            </a:r>
            <a:r>
              <a:rPr lang="en-US" dirty="0"/>
              <a:t>. Bu </a:t>
            </a:r>
            <a:r>
              <a:rPr lang="en-US" dirty="0" err="1"/>
              <a:t>liste</a:t>
            </a:r>
            <a:r>
              <a:rPr lang="en-US" dirty="0"/>
              <a:t>, 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işlemleri</a:t>
            </a:r>
            <a:r>
              <a:rPr lang="en-US" dirty="0"/>
              <a:t> </a:t>
            </a:r>
            <a:r>
              <a:rPr lang="en-US" dirty="0" err="1"/>
              <a:t>sırasında</a:t>
            </a:r>
            <a:r>
              <a:rPr lang="en-US" dirty="0"/>
              <a:t> </a:t>
            </a:r>
            <a:r>
              <a:rPr lang="en-US" dirty="0" err="1"/>
              <a:t>istenen</a:t>
            </a:r>
            <a:r>
              <a:rPr lang="en-US" dirty="0"/>
              <a:t> </a:t>
            </a:r>
            <a:r>
              <a:rPr lang="en-US" dirty="0" err="1"/>
              <a:t>özellikleri</a:t>
            </a:r>
            <a:r>
              <a:rPr lang="en-US" dirty="0"/>
              <a:t> </a:t>
            </a:r>
            <a:r>
              <a:rPr lang="en-US" dirty="0" err="1"/>
              <a:t>taşımadığı</a:t>
            </a:r>
            <a:r>
              <a:rPr lang="en-US" dirty="0"/>
              <a:t> </a:t>
            </a:r>
            <a:r>
              <a:rPr lang="en-US" dirty="0" err="1"/>
              <a:t>belirlenerek</a:t>
            </a:r>
            <a:r>
              <a:rPr lang="en-US" dirty="0"/>
              <a:t> </a:t>
            </a:r>
            <a:r>
              <a:rPr lang="en-US" dirty="0" err="1"/>
              <a:t>üreticiye</a:t>
            </a:r>
            <a:r>
              <a:rPr lang="en-US" dirty="0"/>
              <a:t>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edilmesine</a:t>
            </a:r>
            <a:r>
              <a:rPr lang="en-US" dirty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verilen</a:t>
            </a:r>
            <a:r>
              <a:rPr lang="en-US" dirty="0"/>
              <a:t> </a:t>
            </a:r>
            <a:r>
              <a:rPr lang="en-US" dirty="0" err="1"/>
              <a:t>ürünlere</a:t>
            </a:r>
            <a:r>
              <a:rPr lang="en-US" dirty="0"/>
              <a:t> </a:t>
            </a:r>
            <a:r>
              <a:rPr lang="en-US" dirty="0" err="1"/>
              <a:t>ilşikin</a:t>
            </a:r>
            <a:r>
              <a:rPr lang="en-US" dirty="0"/>
              <a:t> </a:t>
            </a:r>
            <a:r>
              <a:rPr lang="en-US" dirty="0" err="1"/>
              <a:t>irsaliye</a:t>
            </a:r>
            <a:r>
              <a:rPr lang="en-US" dirty="0"/>
              <a:t> </a:t>
            </a:r>
            <a:r>
              <a:rPr lang="en-US" dirty="0" err="1"/>
              <a:t>bilgilerinin</a:t>
            </a:r>
            <a:r>
              <a:rPr lang="en-US" dirty="0"/>
              <a:t> </a:t>
            </a:r>
            <a:r>
              <a:rPr lang="en-US" dirty="0" err="1"/>
              <a:t>raporlanması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tasarlanmıştır</a:t>
            </a:r>
            <a:r>
              <a:rPr lang="en-US" dirty="0" smtClean="0"/>
              <a:t>.</a:t>
            </a:r>
            <a:endParaRPr lang="tr-TR" dirty="0"/>
          </a:p>
          <a:p>
            <a:pPr algn="ctr"/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sebepleri</a:t>
            </a:r>
            <a:r>
              <a:rPr lang="en-US" dirty="0"/>
              <a:t> </a:t>
            </a:r>
            <a:r>
              <a:rPr lang="en-US" dirty="0" err="1"/>
              <a:t>şunlardır</a:t>
            </a:r>
            <a:r>
              <a:rPr lang="en-US" dirty="0"/>
              <a:t>: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n-US" sz="2800" b="1" dirty="0" err="1"/>
              <a:t>İade</a:t>
            </a:r>
            <a:r>
              <a:rPr lang="en-US" sz="2800" b="1" dirty="0"/>
              <a:t> </a:t>
            </a:r>
            <a:r>
              <a:rPr lang="en-US" sz="2800" b="1" dirty="0" err="1"/>
              <a:t>Ürün</a:t>
            </a:r>
            <a:r>
              <a:rPr lang="en-US" sz="2800" b="1" dirty="0"/>
              <a:t> </a:t>
            </a:r>
            <a:r>
              <a:rPr lang="en-US" sz="2800" b="1" dirty="0" err="1"/>
              <a:t>Tespiti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134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85000" lnSpcReduction="10000"/>
          </a:bodyPr>
          <a:lstStyle/>
          <a:p>
            <a:pPr algn="ctr"/>
            <a:endParaRPr lang="tr-TR" b="1" dirty="0" smtClean="0"/>
          </a:p>
          <a:p>
            <a:pPr algn="ctr"/>
            <a:r>
              <a:rPr lang="en-US" b="1" dirty="0" err="1" smtClean="0"/>
              <a:t>Üretim</a:t>
            </a:r>
            <a:r>
              <a:rPr lang="en-US" b="1" dirty="0" smtClean="0"/>
              <a:t> </a:t>
            </a:r>
            <a:r>
              <a:rPr lang="en-US" b="1" dirty="0" err="1"/>
              <a:t>dönüşleri</a:t>
            </a:r>
            <a:r>
              <a:rPr lang="en-US" b="1" dirty="0"/>
              <a:t>: </a:t>
            </a:r>
            <a:r>
              <a:rPr lang="en-US" dirty="0" err="1"/>
              <a:t>Yeterli</a:t>
            </a:r>
            <a:r>
              <a:rPr lang="en-US" dirty="0"/>
              <a:t> </a:t>
            </a:r>
            <a:r>
              <a:rPr lang="en-US" dirty="0" err="1"/>
              <a:t>olamayan</a:t>
            </a:r>
            <a:r>
              <a:rPr lang="en-US" dirty="0"/>
              <a:t> </a:t>
            </a:r>
            <a:r>
              <a:rPr lang="en-US" dirty="0" err="1"/>
              <a:t>kalite</a:t>
            </a:r>
            <a:r>
              <a:rPr lang="en-US" dirty="0"/>
              <a:t>, </a:t>
            </a:r>
            <a:r>
              <a:rPr lang="en-US" dirty="0" err="1"/>
              <a:t>üretim</a:t>
            </a:r>
            <a:r>
              <a:rPr lang="en-US" dirty="0"/>
              <a:t> </a:t>
            </a:r>
            <a:r>
              <a:rPr lang="en-US" dirty="0" err="1"/>
              <a:t>sonucu</a:t>
            </a:r>
            <a:r>
              <a:rPr lang="en-US" dirty="0"/>
              <a:t> </a:t>
            </a:r>
            <a:r>
              <a:rPr lang="en-US" dirty="0" err="1"/>
              <a:t>artan</a:t>
            </a:r>
            <a:r>
              <a:rPr lang="en-US" dirty="0"/>
              <a:t> </a:t>
            </a:r>
            <a:r>
              <a:rPr lang="en-US" dirty="0" err="1"/>
              <a:t>ürünler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 </a:t>
            </a:r>
            <a:r>
              <a:rPr lang="en-US" dirty="0" err="1"/>
              <a:t>sebeplerle</a:t>
            </a:r>
            <a:r>
              <a:rPr lang="en-US" dirty="0"/>
              <a:t>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alınmasıdır</a:t>
            </a:r>
            <a:r>
              <a:rPr lang="en-US" dirty="0" smtClean="0"/>
              <a:t>.</a:t>
            </a:r>
            <a:endParaRPr lang="tr-TR" dirty="0"/>
          </a:p>
          <a:p>
            <a:pPr algn="ctr"/>
            <a:r>
              <a:rPr lang="en-US" b="1" dirty="0" err="1"/>
              <a:t>Ürün</a:t>
            </a:r>
            <a:r>
              <a:rPr lang="en-US" b="1" dirty="0"/>
              <a:t> </a:t>
            </a:r>
            <a:r>
              <a:rPr lang="en-US" b="1" dirty="0" err="1"/>
              <a:t>geri</a:t>
            </a:r>
            <a:r>
              <a:rPr lang="en-US" b="1" dirty="0"/>
              <a:t> </a:t>
            </a:r>
            <a:r>
              <a:rPr lang="en-US" b="1" dirty="0" err="1"/>
              <a:t>çağırma</a:t>
            </a:r>
            <a:r>
              <a:rPr lang="en-US" b="1" dirty="0"/>
              <a:t>: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durumlarda</a:t>
            </a:r>
            <a:r>
              <a:rPr lang="en-US" dirty="0"/>
              <a:t> </a:t>
            </a:r>
            <a:r>
              <a:rPr lang="en-US" dirty="0" err="1"/>
              <a:t>hatalı</a:t>
            </a:r>
            <a:r>
              <a:rPr lang="en-US" dirty="0"/>
              <a:t> </a:t>
            </a:r>
            <a:r>
              <a:rPr lang="en-US" dirty="0" err="1"/>
              <a:t>ürünler</a:t>
            </a:r>
            <a:r>
              <a:rPr lang="en-US" dirty="0"/>
              <a:t>,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dağıtım</a:t>
            </a:r>
            <a:r>
              <a:rPr lang="en-US" dirty="0"/>
              <a:t> </a:t>
            </a:r>
            <a:r>
              <a:rPr lang="en-US" dirty="0" err="1"/>
              <a:t>sürecine</a:t>
            </a:r>
            <a:r>
              <a:rPr lang="en-US" dirty="0"/>
              <a:t> </a:t>
            </a:r>
            <a:r>
              <a:rPr lang="en-US" dirty="0" err="1"/>
              <a:t>girdikten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fark</a:t>
            </a:r>
            <a:r>
              <a:rPr lang="en-US" dirty="0"/>
              <a:t> </a:t>
            </a:r>
            <a:r>
              <a:rPr lang="en-US" dirty="0" err="1"/>
              <a:t>edilir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nedenle</a:t>
            </a:r>
            <a:r>
              <a:rPr lang="en-US" dirty="0"/>
              <a:t>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alınabilir</a:t>
            </a:r>
            <a:r>
              <a:rPr lang="en-US" dirty="0" smtClean="0"/>
              <a:t>.</a:t>
            </a:r>
            <a:endParaRPr lang="tr-TR" dirty="0"/>
          </a:p>
          <a:p>
            <a:pPr algn="ctr"/>
            <a:r>
              <a:rPr lang="en-US" b="1" dirty="0" err="1"/>
              <a:t>Ticari</a:t>
            </a:r>
            <a:r>
              <a:rPr lang="en-US" b="1" dirty="0"/>
              <a:t> </a:t>
            </a:r>
            <a:r>
              <a:rPr lang="en-US" b="1" dirty="0" err="1"/>
              <a:t>dönüşler</a:t>
            </a:r>
            <a:r>
              <a:rPr lang="en-US" b="1" dirty="0"/>
              <a:t>: </a:t>
            </a:r>
            <a:r>
              <a:rPr lang="en-US" dirty="0" err="1"/>
              <a:t>Bazı</a:t>
            </a:r>
            <a:r>
              <a:rPr lang="en-US" dirty="0"/>
              <a:t> </a:t>
            </a:r>
            <a:r>
              <a:rPr lang="en-US" dirty="0" err="1"/>
              <a:t>ticari</a:t>
            </a:r>
            <a:r>
              <a:rPr lang="en-US" dirty="0"/>
              <a:t> </a:t>
            </a:r>
            <a:r>
              <a:rPr lang="en-US" dirty="0" err="1"/>
              <a:t>anlaşmalara</a:t>
            </a:r>
            <a:r>
              <a:rPr lang="en-US" dirty="0"/>
              <a:t> </a:t>
            </a:r>
            <a:r>
              <a:rPr lang="en-US" dirty="0" err="1"/>
              <a:t>dayalı</a:t>
            </a:r>
            <a:r>
              <a:rPr lang="en-US" dirty="0"/>
              <a:t> </a:t>
            </a:r>
            <a:r>
              <a:rPr lang="en-US" dirty="0" err="1"/>
              <a:t>iadeler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zamanlama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kalitesi</a:t>
            </a:r>
            <a:r>
              <a:rPr lang="en-US" dirty="0"/>
              <a:t> </a:t>
            </a:r>
            <a:r>
              <a:rPr lang="en-US" dirty="0" err="1"/>
              <a:t>açısından</a:t>
            </a:r>
            <a:r>
              <a:rPr lang="en-US" dirty="0"/>
              <a:t> </a:t>
            </a:r>
            <a:r>
              <a:rPr lang="en-US" dirty="0" err="1"/>
              <a:t>arz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talebin</a:t>
            </a:r>
            <a:r>
              <a:rPr lang="en-US" dirty="0"/>
              <a:t> </a:t>
            </a:r>
            <a:r>
              <a:rPr lang="en-US" dirty="0" err="1"/>
              <a:t>eşleşmemesi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alınmasıdır</a:t>
            </a:r>
            <a:r>
              <a:rPr lang="en-US" dirty="0" smtClean="0"/>
              <a:t>.</a:t>
            </a:r>
            <a:endParaRPr lang="tr-TR" dirty="0"/>
          </a:p>
          <a:p>
            <a:pPr algn="ctr"/>
            <a:r>
              <a:rPr lang="en-US" b="1" dirty="0" err="1"/>
              <a:t>Garanti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servis</a:t>
            </a:r>
            <a:r>
              <a:rPr lang="en-US" b="1" dirty="0"/>
              <a:t> </a:t>
            </a:r>
            <a:r>
              <a:rPr lang="en-US" b="1" dirty="0" err="1"/>
              <a:t>dönüşleri</a:t>
            </a:r>
            <a:r>
              <a:rPr lang="en-US" b="1" dirty="0"/>
              <a:t>: </a:t>
            </a:r>
            <a:r>
              <a:rPr lang="en-US" dirty="0" err="1"/>
              <a:t>Garanti</a:t>
            </a:r>
            <a:r>
              <a:rPr lang="en-US" dirty="0"/>
              <a:t> </a:t>
            </a:r>
            <a:r>
              <a:rPr lang="en-US" dirty="0" err="1"/>
              <a:t>kapsamındaki</a:t>
            </a:r>
            <a:r>
              <a:rPr lang="en-US" dirty="0"/>
              <a:t> </a:t>
            </a:r>
            <a:r>
              <a:rPr lang="en-US" dirty="0" err="1"/>
              <a:t>ürünler</a:t>
            </a:r>
            <a:r>
              <a:rPr lang="en-US" dirty="0"/>
              <a:t> </a:t>
            </a:r>
            <a:r>
              <a:rPr lang="en-US" dirty="0" err="1"/>
              <a:t>tamir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eş</a:t>
            </a:r>
            <a:r>
              <a:rPr lang="en-US" dirty="0"/>
              <a:t> </a:t>
            </a:r>
            <a:r>
              <a:rPr lang="en-US" dirty="0" err="1"/>
              <a:t>değeri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değiştirilmek</a:t>
            </a:r>
            <a:r>
              <a:rPr lang="en-US" dirty="0"/>
              <a:t> </a:t>
            </a:r>
            <a:r>
              <a:rPr lang="en-US" dirty="0" err="1"/>
              <a:t>üzere</a:t>
            </a:r>
            <a:r>
              <a:rPr lang="en-US" dirty="0"/>
              <a:t>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alınabilir</a:t>
            </a:r>
            <a:r>
              <a:rPr lang="en-US" dirty="0" smtClean="0"/>
              <a:t>.</a:t>
            </a:r>
            <a:endParaRPr lang="tr-TR" dirty="0"/>
          </a:p>
          <a:p>
            <a:pPr algn="ctr"/>
            <a:r>
              <a:rPr lang="en-US" b="1" dirty="0" err="1"/>
              <a:t>Kullanım</a:t>
            </a:r>
            <a:r>
              <a:rPr lang="en-US" b="1" dirty="0"/>
              <a:t> </a:t>
            </a:r>
            <a:r>
              <a:rPr lang="en-US" b="1" dirty="0" err="1"/>
              <a:t>sonu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ömür</a:t>
            </a:r>
            <a:r>
              <a:rPr lang="en-US" b="1" dirty="0"/>
              <a:t> </a:t>
            </a:r>
            <a:r>
              <a:rPr lang="en-US" b="1" dirty="0" err="1"/>
              <a:t>sonu</a:t>
            </a:r>
            <a:r>
              <a:rPr lang="en-US" b="1" dirty="0"/>
              <a:t> </a:t>
            </a:r>
            <a:r>
              <a:rPr lang="en-US" b="1" dirty="0" err="1"/>
              <a:t>dönüşleri</a:t>
            </a:r>
            <a:r>
              <a:rPr lang="en-US" b="1" dirty="0"/>
              <a:t>: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kullanım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ömrü</a:t>
            </a:r>
            <a:r>
              <a:rPr lang="en-US" dirty="0"/>
              <a:t> </a:t>
            </a:r>
            <a:r>
              <a:rPr lang="en-US" dirty="0" err="1"/>
              <a:t>sonunda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üretim</a:t>
            </a:r>
            <a:r>
              <a:rPr lang="en-US" dirty="0"/>
              <a:t>,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dönüşüm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uygun</a:t>
            </a:r>
            <a:r>
              <a:rPr lang="en-US" dirty="0"/>
              <a:t> </a:t>
            </a:r>
            <a:r>
              <a:rPr lang="en-US" dirty="0" err="1"/>
              <a:t>şekilde</a:t>
            </a:r>
            <a:r>
              <a:rPr lang="en-US" dirty="0"/>
              <a:t> </a:t>
            </a:r>
            <a:r>
              <a:rPr lang="en-US" dirty="0" err="1"/>
              <a:t>yok</a:t>
            </a:r>
            <a:r>
              <a:rPr lang="en-US" dirty="0"/>
              <a:t> </a:t>
            </a:r>
            <a:r>
              <a:rPr lang="en-US" dirty="0" err="1"/>
              <a:t>etme</a:t>
            </a:r>
            <a:r>
              <a:rPr lang="en-US" dirty="0"/>
              <a:t> </a:t>
            </a:r>
            <a:r>
              <a:rPr lang="en-US" dirty="0" err="1"/>
              <a:t>amacı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alınmasıdır</a:t>
            </a:r>
            <a:r>
              <a:rPr lang="en-US" dirty="0"/>
              <a:t>.</a:t>
            </a:r>
            <a:endParaRPr lang="tr-TR" dirty="0"/>
          </a:p>
          <a:p>
            <a:pPr algn="ctr"/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uyumsuzluğu</a:t>
            </a:r>
            <a:r>
              <a:rPr lang="en-US" dirty="0"/>
              <a:t> </a:t>
            </a:r>
            <a:r>
              <a:rPr lang="en-US" dirty="0" err="1"/>
              <a:t>durumunda</a:t>
            </a:r>
            <a:r>
              <a:rPr lang="en-US" dirty="0"/>
              <a:t> </a:t>
            </a:r>
            <a:r>
              <a:rPr lang="en-US" dirty="0" err="1"/>
              <a:t>müşteri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yapılan</a:t>
            </a:r>
            <a:r>
              <a:rPr lang="en-US" dirty="0"/>
              <a:t> </a:t>
            </a:r>
            <a:r>
              <a:rPr lang="en-US" dirty="0" err="1"/>
              <a:t>kontratta</a:t>
            </a:r>
            <a:r>
              <a:rPr lang="en-US" dirty="0"/>
              <a:t> </a:t>
            </a:r>
            <a:r>
              <a:rPr lang="en-US" dirty="0" err="1"/>
              <a:t>belirtildiği</a:t>
            </a:r>
            <a:r>
              <a:rPr lang="en-US" dirty="0"/>
              <a:t> </a:t>
            </a:r>
            <a:r>
              <a:rPr lang="en-US" dirty="0" err="1"/>
              <a:t>takdirde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gerek</a:t>
            </a:r>
            <a:r>
              <a:rPr lang="en-US" dirty="0"/>
              <a:t> </a:t>
            </a:r>
            <a:r>
              <a:rPr lang="en-US" dirty="0" err="1"/>
              <a:t>duyulduğunda</a:t>
            </a:r>
            <a:r>
              <a:rPr lang="en-US" dirty="0"/>
              <a:t> </a:t>
            </a:r>
            <a:r>
              <a:rPr lang="en-US" dirty="0" err="1"/>
              <a:t>uygunsuzluk</a:t>
            </a:r>
            <a:r>
              <a:rPr lang="en-US" dirty="0"/>
              <a:t> </a:t>
            </a:r>
            <a:r>
              <a:rPr lang="en-US" dirty="0" err="1"/>
              <a:t>durumunun</a:t>
            </a:r>
            <a:r>
              <a:rPr lang="en-US" dirty="0"/>
              <a:t> </a:t>
            </a:r>
            <a:r>
              <a:rPr lang="en-US" dirty="0" err="1"/>
              <a:t>tespiti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müşteri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firma </a:t>
            </a:r>
            <a:r>
              <a:rPr lang="en-US" dirty="0" err="1"/>
              <a:t>temsilcisinin</a:t>
            </a:r>
            <a:r>
              <a:rPr lang="en-US" dirty="0"/>
              <a:t> </a:t>
            </a:r>
            <a:r>
              <a:rPr lang="en-US" dirty="0" err="1"/>
              <a:t>görüşlerine</a:t>
            </a:r>
            <a:r>
              <a:rPr lang="en-US" dirty="0"/>
              <a:t> </a:t>
            </a:r>
            <a:r>
              <a:rPr lang="en-US" dirty="0" err="1"/>
              <a:t>başvurulur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0163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en-US" dirty="0" err="1" smtClean="0"/>
              <a:t>Müşterilerden</a:t>
            </a:r>
            <a:r>
              <a:rPr lang="en-US" dirty="0" smtClean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kazanılacak</a:t>
            </a:r>
            <a:r>
              <a:rPr lang="en-US" dirty="0"/>
              <a:t>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alınmasıdır</a:t>
            </a:r>
            <a:r>
              <a:rPr lang="en-US" dirty="0"/>
              <a:t>. Bu </a:t>
            </a:r>
            <a:r>
              <a:rPr lang="en-US" dirty="0" err="1"/>
              <a:t>aşamada</a:t>
            </a:r>
            <a:r>
              <a:rPr lang="en-US" dirty="0"/>
              <a:t> </a:t>
            </a:r>
            <a:r>
              <a:rPr lang="en-US" dirty="0" err="1"/>
              <a:t>firmanın</a:t>
            </a:r>
            <a:r>
              <a:rPr lang="en-US" dirty="0"/>
              <a:t> </a:t>
            </a:r>
            <a:r>
              <a:rPr lang="en-US" dirty="0" err="1"/>
              <a:t>sipariş</a:t>
            </a:r>
            <a:r>
              <a:rPr lang="en-US" dirty="0"/>
              <a:t> </a:t>
            </a:r>
            <a:r>
              <a:rPr lang="en-US" dirty="0" err="1"/>
              <a:t>giriş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muhasebe</a:t>
            </a:r>
            <a:r>
              <a:rPr lang="en-US" dirty="0"/>
              <a:t> </a:t>
            </a:r>
            <a:r>
              <a:rPr lang="en-US" dirty="0" err="1"/>
              <a:t>sistemlerinden</a:t>
            </a:r>
            <a:r>
              <a:rPr lang="en-US" dirty="0"/>
              <a:t> </a:t>
            </a:r>
            <a:r>
              <a:rPr lang="en-US" dirty="0" err="1"/>
              <a:t>faydalanılır</a:t>
            </a:r>
            <a:r>
              <a:rPr lang="en-US" dirty="0"/>
              <a:t> (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alınacak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güncel</a:t>
            </a:r>
            <a:r>
              <a:rPr lang="en-US" dirty="0"/>
              <a:t> </a:t>
            </a:r>
            <a:r>
              <a:rPr lang="en-US" dirty="0" err="1"/>
              <a:t>varlık</a:t>
            </a:r>
            <a:r>
              <a:rPr lang="en-US" dirty="0"/>
              <a:t>, </a:t>
            </a:r>
            <a:r>
              <a:rPr lang="en-US" dirty="0" err="1"/>
              <a:t>stok</a:t>
            </a:r>
            <a:r>
              <a:rPr lang="en-US" dirty="0"/>
              <a:t> </a:t>
            </a:r>
            <a:r>
              <a:rPr lang="en-US" dirty="0" err="1"/>
              <a:t>kalemi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müşteride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varlık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değerlendirilir</a:t>
            </a:r>
            <a:r>
              <a:rPr lang="en-US" dirty="0"/>
              <a:t>).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n-US" sz="2800" b="1" dirty="0" err="1"/>
              <a:t>Ürünün</a:t>
            </a:r>
            <a:r>
              <a:rPr lang="en-US" sz="2800" b="1" dirty="0"/>
              <a:t> Kabul </a:t>
            </a:r>
            <a:r>
              <a:rPr lang="en-US" sz="2800" b="1" dirty="0" err="1"/>
              <a:t>Edilmesi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019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müşteriden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taşınması</a:t>
            </a:r>
            <a:r>
              <a:rPr lang="en-US" dirty="0"/>
              <a:t> </a:t>
            </a:r>
            <a:r>
              <a:rPr lang="en-US" dirty="0" err="1"/>
              <a:t>işlemidir</a:t>
            </a:r>
            <a:r>
              <a:rPr lang="en-US" dirty="0"/>
              <a:t>.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firmanın</a:t>
            </a:r>
            <a:r>
              <a:rPr lang="en-US" dirty="0"/>
              <a:t> </a:t>
            </a:r>
            <a:r>
              <a:rPr lang="en-US" dirty="0" err="1"/>
              <a:t>görevlendireceği</a:t>
            </a:r>
            <a:r>
              <a:rPr lang="en-US" dirty="0"/>
              <a:t> </a:t>
            </a:r>
            <a:r>
              <a:rPr lang="en-US" dirty="0" err="1"/>
              <a:t>sevkiyat</a:t>
            </a:r>
            <a:r>
              <a:rPr lang="en-US" dirty="0"/>
              <a:t> </a:t>
            </a:r>
            <a:r>
              <a:rPr lang="en-US" dirty="0" err="1"/>
              <a:t>aracı</a:t>
            </a:r>
            <a:r>
              <a:rPr lang="en-US" dirty="0"/>
              <a:t> </a:t>
            </a:r>
            <a:r>
              <a:rPr lang="en-US" dirty="0" err="1"/>
              <a:t>yardımıyla</a:t>
            </a:r>
            <a:r>
              <a:rPr lang="en-US" dirty="0"/>
              <a:t>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müşteriden</a:t>
            </a:r>
            <a:r>
              <a:rPr lang="en-US" dirty="0"/>
              <a:t> </a:t>
            </a:r>
            <a:r>
              <a:rPr lang="en-US" dirty="0" err="1"/>
              <a:t>tutanak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faturası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irsaliyesi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birlikte</a:t>
            </a:r>
            <a:r>
              <a:rPr lang="en-US" dirty="0"/>
              <a:t> </a:t>
            </a:r>
            <a:r>
              <a:rPr lang="en-US" dirty="0" err="1" smtClean="0"/>
              <a:t>alınır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  <a:endParaRPr lang="tr-TR" dirty="0"/>
          </a:p>
          <a:p>
            <a:pPr algn="ctr"/>
            <a:r>
              <a:rPr lang="en-US" dirty="0"/>
              <a:t>Geri </a:t>
            </a:r>
            <a:r>
              <a:rPr lang="en-US" dirty="0" err="1"/>
              <a:t>alım</a:t>
            </a:r>
            <a:r>
              <a:rPr lang="en-US" dirty="0"/>
              <a:t> </a:t>
            </a:r>
            <a:r>
              <a:rPr lang="en-US" dirty="0" err="1"/>
              <a:t>iki</a:t>
            </a:r>
            <a:r>
              <a:rPr lang="en-US" dirty="0"/>
              <a:t> </a:t>
            </a:r>
            <a:r>
              <a:rPr lang="en-US" dirty="0" err="1"/>
              <a:t>türlü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 </a:t>
            </a:r>
            <a:r>
              <a:rPr lang="en-US" dirty="0" err="1"/>
              <a:t>Müşteri</a:t>
            </a:r>
            <a:r>
              <a:rPr lang="en-US" dirty="0"/>
              <a:t> </a:t>
            </a:r>
            <a:r>
              <a:rPr lang="en-US" dirty="0" err="1"/>
              <a:t>teslimat</a:t>
            </a:r>
            <a:r>
              <a:rPr lang="en-US" dirty="0"/>
              <a:t> </a:t>
            </a:r>
            <a:r>
              <a:rPr lang="en-US" dirty="0" err="1"/>
              <a:t>anında</a:t>
            </a:r>
            <a:r>
              <a:rPr lang="en-US" dirty="0"/>
              <a:t>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hatasını</a:t>
            </a:r>
            <a:r>
              <a:rPr lang="en-US" dirty="0"/>
              <a:t>, </a:t>
            </a:r>
            <a:r>
              <a:rPr lang="en-US" dirty="0" err="1"/>
              <a:t>kusurunu</a:t>
            </a:r>
            <a:r>
              <a:rPr lang="en-US" dirty="0"/>
              <a:t>, </a:t>
            </a:r>
            <a:r>
              <a:rPr lang="en-US" dirty="0" err="1"/>
              <a:t>fazlalık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noksanlığını</a:t>
            </a:r>
            <a:r>
              <a:rPr lang="en-US" dirty="0"/>
              <a:t> </a:t>
            </a:r>
            <a:r>
              <a:rPr lang="en-US" dirty="0" err="1"/>
              <a:t>fark</a:t>
            </a:r>
            <a:r>
              <a:rPr lang="en-US" dirty="0"/>
              <a:t> </a:t>
            </a:r>
            <a:r>
              <a:rPr lang="en-US" dirty="0" err="1"/>
              <a:t>ederse</a:t>
            </a:r>
            <a:r>
              <a:rPr lang="en-US" dirty="0"/>
              <a:t>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tutanağını</a:t>
            </a:r>
            <a:r>
              <a:rPr lang="en-US" dirty="0"/>
              <a:t> </a:t>
            </a:r>
            <a:r>
              <a:rPr lang="en-US" dirty="0" err="1"/>
              <a:t>hemen</a:t>
            </a:r>
            <a:r>
              <a:rPr lang="en-US" dirty="0"/>
              <a:t> </a:t>
            </a:r>
            <a:r>
              <a:rPr lang="en-US" dirty="0" err="1"/>
              <a:t>düzenleyerek</a:t>
            </a:r>
            <a:r>
              <a:rPr lang="en-US" dirty="0"/>
              <a:t> </a:t>
            </a:r>
            <a:r>
              <a:rPr lang="en-US" dirty="0" err="1"/>
              <a:t>ürünleri</a:t>
            </a:r>
            <a:r>
              <a:rPr lang="en-US" dirty="0"/>
              <a:t> </a:t>
            </a:r>
            <a:r>
              <a:rPr lang="en-US" dirty="0" err="1"/>
              <a:t>lojistik</a:t>
            </a:r>
            <a:r>
              <a:rPr lang="en-US" dirty="0"/>
              <a:t> </a:t>
            </a:r>
            <a:r>
              <a:rPr lang="en-US" dirty="0" err="1"/>
              <a:t>firmaya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eder</a:t>
            </a:r>
            <a:r>
              <a:rPr lang="en-US" dirty="0"/>
              <a:t>. </a:t>
            </a:r>
            <a:r>
              <a:rPr lang="en-US" dirty="0" err="1"/>
              <a:t>Ürünler</a:t>
            </a:r>
            <a:r>
              <a:rPr lang="en-US" dirty="0"/>
              <a:t> </a:t>
            </a:r>
            <a:r>
              <a:rPr lang="en-US" dirty="0" err="1"/>
              <a:t>depoya</a:t>
            </a:r>
            <a:r>
              <a:rPr lang="en-US" dirty="0"/>
              <a:t> </a:t>
            </a:r>
            <a:r>
              <a:rPr lang="en-US" dirty="0" err="1"/>
              <a:t>getirilir</a:t>
            </a:r>
            <a:r>
              <a:rPr lang="en-US" dirty="0"/>
              <a:t>.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anında</a:t>
            </a:r>
            <a:r>
              <a:rPr lang="en-US" dirty="0"/>
              <a:t> </a:t>
            </a:r>
            <a:r>
              <a:rPr lang="en-US" dirty="0" err="1"/>
              <a:t>hataları</a:t>
            </a:r>
            <a:r>
              <a:rPr lang="en-US" dirty="0"/>
              <a:t> </a:t>
            </a:r>
            <a:r>
              <a:rPr lang="en-US" dirty="0" err="1"/>
              <a:t>fark</a:t>
            </a:r>
            <a:r>
              <a:rPr lang="en-US" dirty="0"/>
              <a:t> </a:t>
            </a:r>
            <a:r>
              <a:rPr lang="en-US" dirty="0" err="1"/>
              <a:t>edilmeyen</a:t>
            </a:r>
            <a:r>
              <a:rPr lang="en-US" dirty="0"/>
              <a:t> </a:t>
            </a:r>
            <a:r>
              <a:rPr lang="en-US" dirty="0" err="1"/>
              <a:t>ürünler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sonra</a:t>
            </a:r>
            <a:r>
              <a:rPr lang="en-US" dirty="0"/>
              <a:t> </a:t>
            </a:r>
            <a:r>
              <a:rPr lang="en-US" dirty="0" err="1"/>
              <a:t>incelenir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sebepleri</a:t>
            </a:r>
            <a:r>
              <a:rPr lang="en-US" dirty="0"/>
              <a:t> </a:t>
            </a:r>
            <a:r>
              <a:rPr lang="en-US" dirty="0" err="1"/>
              <a:t>belirlenirse</a:t>
            </a:r>
            <a:r>
              <a:rPr lang="en-US" dirty="0"/>
              <a:t> </a:t>
            </a:r>
            <a:r>
              <a:rPr lang="en-US" dirty="0" err="1"/>
              <a:t>müşteri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 </a:t>
            </a:r>
            <a:r>
              <a:rPr lang="en-US" dirty="0" err="1"/>
              <a:t>kanallarıyla</a:t>
            </a:r>
            <a:r>
              <a:rPr lang="en-US" dirty="0"/>
              <a:t> </a:t>
            </a:r>
            <a:r>
              <a:rPr lang="en-US" dirty="0" err="1"/>
              <a:t>gönderici</a:t>
            </a:r>
            <a:r>
              <a:rPr lang="en-US" dirty="0"/>
              <a:t> </a:t>
            </a:r>
            <a:r>
              <a:rPr lang="en-US" dirty="0" err="1"/>
              <a:t>firmayı</a:t>
            </a:r>
            <a:r>
              <a:rPr lang="en-US" dirty="0"/>
              <a:t> </a:t>
            </a:r>
            <a:r>
              <a:rPr lang="en-US" dirty="0" err="1"/>
              <a:t>haberdar</a:t>
            </a:r>
            <a:r>
              <a:rPr lang="en-US" dirty="0"/>
              <a:t> </a:t>
            </a:r>
            <a:r>
              <a:rPr lang="en-US" dirty="0" err="1"/>
              <a:t>ederek</a:t>
            </a:r>
            <a:r>
              <a:rPr lang="en-US" dirty="0"/>
              <a:t> </a:t>
            </a:r>
            <a:r>
              <a:rPr lang="en-US" dirty="0" err="1"/>
              <a:t>ürünlerin</a:t>
            </a:r>
            <a:r>
              <a:rPr lang="en-US" dirty="0"/>
              <a:t>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alınmasını</a:t>
            </a:r>
            <a:r>
              <a:rPr lang="en-US" dirty="0"/>
              <a:t> </a:t>
            </a:r>
            <a:r>
              <a:rPr lang="en-US" dirty="0" err="1"/>
              <a:t>ister</a:t>
            </a:r>
            <a:r>
              <a:rPr lang="en-US" dirty="0"/>
              <a:t>.</a:t>
            </a:r>
            <a:r>
              <a:rPr lang="tr-TR" dirty="0"/>
              <a:t> 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/>
          <a:lstStyle/>
          <a:p>
            <a:pPr lvl="2" algn="ctr" rtl="0">
              <a:spcBef>
                <a:spcPct val="0"/>
              </a:spcBef>
            </a:pPr>
            <a:r>
              <a:rPr lang="en-US" sz="3200" b="1" dirty="0"/>
              <a:t>Geri </a:t>
            </a:r>
            <a:r>
              <a:rPr lang="en-US" sz="3200" b="1" dirty="0" err="1"/>
              <a:t>Alım</a:t>
            </a:r>
            <a:r>
              <a:rPr lang="tr-TR" b="1" dirty="0"/>
              <a:t/>
            </a:r>
            <a:br>
              <a:rPr lang="tr-TR" b="1" dirty="0"/>
            </a:b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5533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yurt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dağıtım</a:t>
            </a:r>
            <a:r>
              <a:rPr lang="en-US" dirty="0"/>
              <a:t> </a:t>
            </a:r>
            <a:r>
              <a:rPr lang="en-US" dirty="0" err="1"/>
              <a:t>yapacaklara</a:t>
            </a:r>
            <a:r>
              <a:rPr lang="en-US" dirty="0"/>
              <a:t> </a:t>
            </a:r>
            <a:r>
              <a:rPr lang="en-US" dirty="0" err="1"/>
              <a:t>verilir</a:t>
            </a:r>
            <a:r>
              <a:rPr lang="en-US" dirty="0"/>
              <a:t>.</a:t>
            </a:r>
            <a:endParaRPr lang="tr-TR" dirty="0"/>
          </a:p>
          <a:p>
            <a:pPr algn="ctr"/>
            <a:r>
              <a:rPr lang="en-US" dirty="0"/>
              <a:t>P2 </a:t>
            </a:r>
            <a:r>
              <a:rPr lang="en-US" dirty="0" err="1"/>
              <a:t>yetki</a:t>
            </a:r>
            <a:r>
              <a:rPr lang="en-US" dirty="0"/>
              <a:t> </a:t>
            </a:r>
            <a:r>
              <a:rPr lang="en-US" dirty="0" err="1"/>
              <a:t>belgesi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istenilen</a:t>
            </a:r>
            <a:r>
              <a:rPr lang="en-US" dirty="0"/>
              <a:t> </a:t>
            </a:r>
            <a:r>
              <a:rPr lang="en-US" dirty="0" err="1" smtClean="0"/>
              <a:t>belgeler</a:t>
            </a:r>
            <a:r>
              <a:rPr lang="tr-TR" dirty="0" smtClean="0"/>
              <a:t> :</a:t>
            </a:r>
            <a:endParaRPr lang="tr-TR" dirty="0"/>
          </a:p>
          <a:p>
            <a:pPr algn="ctr"/>
            <a:r>
              <a:rPr lang="en-US" dirty="0" err="1"/>
              <a:t>Başvuru</a:t>
            </a:r>
            <a:r>
              <a:rPr lang="en-US" dirty="0"/>
              <a:t> </a:t>
            </a:r>
            <a:r>
              <a:rPr lang="en-US" dirty="0" err="1"/>
              <a:t>dilekçesi</a:t>
            </a:r>
            <a:r>
              <a:rPr lang="en-US" dirty="0"/>
              <a:t> (Firma </a:t>
            </a:r>
            <a:r>
              <a:rPr lang="en-US" dirty="0" err="1"/>
              <a:t>yetkilisi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imzalanıp</a:t>
            </a:r>
            <a:r>
              <a:rPr lang="en-US" dirty="0"/>
              <a:t>, </a:t>
            </a:r>
            <a:r>
              <a:rPr lang="en-US" dirty="0" err="1"/>
              <a:t>kaşe</a:t>
            </a:r>
            <a:r>
              <a:rPr lang="en-US" dirty="0"/>
              <a:t> </a:t>
            </a:r>
            <a:r>
              <a:rPr lang="en-US" dirty="0" err="1"/>
              <a:t>vurulacak</a:t>
            </a:r>
            <a:r>
              <a:rPr lang="en-US" dirty="0"/>
              <a:t>.)</a:t>
            </a:r>
            <a:endParaRPr lang="tr-TR" dirty="0"/>
          </a:p>
          <a:p>
            <a:pPr algn="ctr"/>
            <a:r>
              <a:rPr lang="en-US" dirty="0" err="1"/>
              <a:t>Başvuru</a:t>
            </a:r>
            <a:r>
              <a:rPr lang="en-US" dirty="0"/>
              <a:t> </a:t>
            </a:r>
            <a:r>
              <a:rPr lang="en-US" dirty="0" err="1"/>
              <a:t>formu</a:t>
            </a:r>
            <a:r>
              <a:rPr lang="en-US" dirty="0"/>
              <a:t> (</a:t>
            </a:r>
            <a:r>
              <a:rPr lang="en-US" dirty="0" err="1"/>
              <a:t>Örneği</a:t>
            </a:r>
            <a:r>
              <a:rPr lang="en-US" dirty="0"/>
              <a:t> </a:t>
            </a:r>
            <a:r>
              <a:rPr lang="en-US" dirty="0" err="1"/>
              <a:t>Ulaştırma</a:t>
            </a:r>
            <a:r>
              <a:rPr lang="en-US" dirty="0"/>
              <a:t> </a:t>
            </a:r>
            <a:r>
              <a:rPr lang="en-US" dirty="0" err="1"/>
              <a:t>Bakanlığının</a:t>
            </a:r>
            <a:r>
              <a:rPr lang="en-US" dirty="0"/>
              <a:t> internet </a:t>
            </a:r>
            <a:r>
              <a:rPr lang="en-US" dirty="0" err="1"/>
              <a:t>sitesinde</a:t>
            </a:r>
            <a:r>
              <a:rPr lang="en-US" dirty="0"/>
              <a:t> </a:t>
            </a:r>
            <a:r>
              <a:rPr lang="en-US" dirty="0" err="1"/>
              <a:t>örnek</a:t>
            </a:r>
            <a:r>
              <a:rPr lang="en-US" dirty="0"/>
              <a:t> form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sözleşmeler</a:t>
            </a:r>
            <a:r>
              <a:rPr lang="en-US" dirty="0"/>
              <a:t> </a:t>
            </a:r>
            <a:r>
              <a:rPr lang="en-US" dirty="0" err="1"/>
              <a:t>bölümünde</a:t>
            </a:r>
            <a:r>
              <a:rPr lang="en-US" dirty="0"/>
              <a:t> </a:t>
            </a:r>
            <a:r>
              <a:rPr lang="en-US" dirty="0" err="1"/>
              <a:t>mevcut</a:t>
            </a:r>
            <a:r>
              <a:rPr lang="en-US" dirty="0"/>
              <a:t>.)</a:t>
            </a:r>
            <a:endParaRPr lang="tr-TR" dirty="0"/>
          </a:p>
          <a:p>
            <a:pPr algn="ctr"/>
            <a:r>
              <a:rPr lang="en-US" dirty="0" err="1"/>
              <a:t>Taşımacı</a:t>
            </a:r>
            <a:r>
              <a:rPr lang="en-US" dirty="0"/>
              <a:t> </a:t>
            </a:r>
            <a:r>
              <a:rPr lang="en-US" dirty="0" err="1"/>
              <a:t>gerçek</a:t>
            </a:r>
            <a:r>
              <a:rPr lang="en-US" dirty="0"/>
              <a:t> </a:t>
            </a:r>
            <a:r>
              <a:rPr lang="en-US" dirty="0" err="1"/>
              <a:t>kişi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ilgili</a:t>
            </a:r>
            <a:r>
              <a:rPr lang="en-US" dirty="0"/>
              <a:t> </a:t>
            </a:r>
            <a:r>
              <a:rPr lang="en-US" dirty="0" err="1"/>
              <a:t>kişinin</a:t>
            </a:r>
            <a:r>
              <a:rPr lang="en-US" dirty="0"/>
              <a:t> </a:t>
            </a:r>
            <a:r>
              <a:rPr lang="en-US" dirty="0" err="1"/>
              <a:t>tüzel</a:t>
            </a:r>
            <a:r>
              <a:rPr lang="en-US" dirty="0"/>
              <a:t> </a:t>
            </a:r>
            <a:r>
              <a:rPr lang="en-US" dirty="0" err="1"/>
              <a:t>kişilik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firma </a:t>
            </a:r>
            <a:r>
              <a:rPr lang="en-US" dirty="0" err="1"/>
              <a:t>ortakları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temsili</a:t>
            </a:r>
            <a:r>
              <a:rPr lang="en-US" dirty="0"/>
              <a:t> </a:t>
            </a:r>
            <a:r>
              <a:rPr lang="en-US" dirty="0" err="1"/>
              <a:t>yetkili</a:t>
            </a:r>
            <a:r>
              <a:rPr lang="en-US" dirty="0"/>
              <a:t> </a:t>
            </a:r>
            <a:r>
              <a:rPr lang="en-US" dirty="0" err="1"/>
              <a:t>kişinin</a:t>
            </a:r>
            <a:r>
              <a:rPr lang="en-US" dirty="0"/>
              <a:t> </a:t>
            </a:r>
            <a:r>
              <a:rPr lang="en-US" dirty="0" err="1"/>
              <a:t>adli</a:t>
            </a:r>
            <a:r>
              <a:rPr lang="en-US" dirty="0"/>
              <a:t> </a:t>
            </a:r>
            <a:r>
              <a:rPr lang="en-US" dirty="0" err="1"/>
              <a:t>sicil</a:t>
            </a:r>
            <a:r>
              <a:rPr lang="en-US" dirty="0"/>
              <a:t> </a:t>
            </a:r>
            <a:r>
              <a:rPr lang="en-US" dirty="0" err="1"/>
              <a:t>belgesi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nüfus</a:t>
            </a:r>
            <a:r>
              <a:rPr lang="en-US" dirty="0"/>
              <a:t> </a:t>
            </a:r>
            <a:r>
              <a:rPr lang="en-US" dirty="0" err="1"/>
              <a:t>cüzdanı</a:t>
            </a:r>
            <a:r>
              <a:rPr lang="en-US" dirty="0"/>
              <a:t> </a:t>
            </a:r>
            <a:r>
              <a:rPr lang="en-US" dirty="0" err="1"/>
              <a:t>örnekleri</a:t>
            </a:r>
            <a:endParaRPr lang="tr-TR" dirty="0"/>
          </a:p>
          <a:p>
            <a:pPr algn="ctr"/>
            <a:r>
              <a:rPr lang="en-US" dirty="0" err="1"/>
              <a:t>Firmayı</a:t>
            </a:r>
            <a:r>
              <a:rPr lang="en-US" dirty="0"/>
              <a:t> </a:t>
            </a:r>
            <a:r>
              <a:rPr lang="en-US" dirty="0" err="1"/>
              <a:t>temsil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imza</a:t>
            </a:r>
            <a:r>
              <a:rPr lang="en-US" dirty="0"/>
              <a:t> </a:t>
            </a:r>
            <a:r>
              <a:rPr lang="en-US" dirty="0" err="1"/>
              <a:t>yetkili</a:t>
            </a:r>
            <a:r>
              <a:rPr lang="en-US" dirty="0"/>
              <a:t> </a:t>
            </a:r>
            <a:r>
              <a:rPr lang="en-US" dirty="0" err="1"/>
              <a:t>kişi</a:t>
            </a:r>
            <a:r>
              <a:rPr lang="en-US" dirty="0"/>
              <a:t>/</a:t>
            </a:r>
            <a:r>
              <a:rPr lang="en-US" dirty="0" err="1"/>
              <a:t>kişilerin</a:t>
            </a:r>
            <a:r>
              <a:rPr lang="en-US" dirty="0"/>
              <a:t> </a:t>
            </a:r>
            <a:r>
              <a:rPr lang="en-US" dirty="0" err="1"/>
              <a:t>imza</a:t>
            </a:r>
            <a:r>
              <a:rPr lang="en-US" dirty="0"/>
              <a:t> </a:t>
            </a:r>
            <a:r>
              <a:rPr lang="en-US" dirty="0" err="1"/>
              <a:t>sirküleri</a:t>
            </a:r>
            <a:r>
              <a:rPr lang="en-US" dirty="0"/>
              <a:t> (</a:t>
            </a:r>
            <a:r>
              <a:rPr lang="en-US" dirty="0" err="1"/>
              <a:t>aslı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 </a:t>
            </a:r>
            <a:r>
              <a:rPr lang="en-US" dirty="0" err="1"/>
              <a:t>noter</a:t>
            </a:r>
            <a:r>
              <a:rPr lang="en-US" dirty="0"/>
              <a:t> </a:t>
            </a:r>
            <a:r>
              <a:rPr lang="en-US" dirty="0" err="1"/>
              <a:t>onaylı</a:t>
            </a:r>
            <a:r>
              <a:rPr lang="en-US" dirty="0"/>
              <a:t> </a:t>
            </a:r>
            <a:r>
              <a:rPr lang="en-US" dirty="0" err="1"/>
              <a:t>suretleri</a:t>
            </a:r>
            <a:r>
              <a:rPr lang="en-US" dirty="0"/>
              <a:t>)</a:t>
            </a:r>
            <a:endParaRPr lang="tr-TR" dirty="0"/>
          </a:p>
          <a:p>
            <a:pPr algn="ctr"/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/>
          <a:lstStyle/>
          <a:p>
            <a:r>
              <a:rPr lang="en-US" b="1" dirty="0"/>
              <a:t>P2 </a:t>
            </a:r>
            <a:r>
              <a:rPr lang="en-US" b="1" dirty="0" err="1"/>
              <a:t>yetki</a:t>
            </a:r>
            <a:r>
              <a:rPr lang="en-US" b="1" dirty="0"/>
              <a:t> </a:t>
            </a:r>
            <a:r>
              <a:rPr lang="en-US" b="1" dirty="0" err="1"/>
              <a:t>belgesi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305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85698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8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616624"/>
          </a:xfrm>
        </p:spPr>
        <p:txBody>
          <a:bodyPr/>
          <a:lstStyle/>
          <a:p>
            <a:pPr algn="ctr"/>
            <a:endParaRPr lang="tr-TR" dirty="0" smtClean="0"/>
          </a:p>
          <a:p>
            <a:pPr algn="ctr"/>
            <a:r>
              <a:rPr lang="en-US" dirty="0" err="1" smtClean="0"/>
              <a:t>Firmanın</a:t>
            </a:r>
            <a:r>
              <a:rPr lang="en-US" dirty="0" smtClean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alınmış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ne </a:t>
            </a:r>
            <a:r>
              <a:rPr lang="en-US" dirty="0" err="1"/>
              <a:t>yapacağına</a:t>
            </a:r>
            <a:r>
              <a:rPr lang="en-US" dirty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verme</a:t>
            </a:r>
            <a:r>
              <a:rPr lang="en-US" dirty="0"/>
              <a:t> </a:t>
            </a:r>
            <a:r>
              <a:rPr lang="en-US" dirty="0" err="1"/>
              <a:t>aşamasıdır</a:t>
            </a:r>
            <a:r>
              <a:rPr lang="en-US" dirty="0"/>
              <a:t> (firma </a:t>
            </a:r>
            <a:r>
              <a:rPr lang="en-US" dirty="0" err="1"/>
              <a:t>ürünleri</a:t>
            </a:r>
            <a:r>
              <a:rPr lang="en-US" dirty="0"/>
              <a:t> </a:t>
            </a:r>
            <a:r>
              <a:rPr lang="en-US" dirty="0" err="1"/>
              <a:t>fiziksel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inceler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üretilmiş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stoğunu</a:t>
            </a:r>
            <a:r>
              <a:rPr lang="en-US" dirty="0"/>
              <a:t> </a:t>
            </a:r>
            <a:r>
              <a:rPr lang="en-US" dirty="0" err="1"/>
              <a:t>gözden</a:t>
            </a:r>
            <a:r>
              <a:rPr lang="en-US" dirty="0"/>
              <a:t> </a:t>
            </a:r>
            <a:r>
              <a:rPr lang="en-US" dirty="0" err="1"/>
              <a:t>geçirir</a:t>
            </a:r>
            <a:r>
              <a:rPr lang="en-US" dirty="0" smtClean="0"/>
              <a:t>).</a:t>
            </a:r>
            <a:endParaRPr lang="tr-TR" dirty="0"/>
          </a:p>
          <a:p>
            <a:pPr algn="ctr"/>
            <a:r>
              <a:rPr lang="en-US" dirty="0" err="1"/>
              <a:t>Üretici</a:t>
            </a:r>
            <a:r>
              <a:rPr lang="en-US" dirty="0"/>
              <a:t> firma </a:t>
            </a:r>
            <a:r>
              <a:rPr lang="en-US" dirty="0" err="1"/>
              <a:t>deposuna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ürünler</a:t>
            </a:r>
            <a:r>
              <a:rPr lang="en-US" dirty="0"/>
              <a:t>, </a:t>
            </a:r>
            <a:r>
              <a:rPr lang="en-US" dirty="0" err="1"/>
              <a:t>sayılır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depo</a:t>
            </a:r>
            <a:r>
              <a:rPr lang="en-US" dirty="0"/>
              <a:t> </a:t>
            </a:r>
            <a:r>
              <a:rPr lang="en-US" dirty="0" err="1"/>
              <a:t>kabul</a:t>
            </a:r>
            <a:r>
              <a:rPr lang="en-US" dirty="0"/>
              <a:t> </a:t>
            </a:r>
            <a:r>
              <a:rPr lang="en-US" dirty="0" err="1"/>
              <a:t>sahasına</a:t>
            </a:r>
            <a:r>
              <a:rPr lang="en-US" dirty="0"/>
              <a:t> </a:t>
            </a:r>
            <a:r>
              <a:rPr lang="en-US" dirty="0" err="1"/>
              <a:t>alınır</a:t>
            </a:r>
            <a:r>
              <a:rPr lang="en-US" dirty="0"/>
              <a:t>. </a:t>
            </a:r>
            <a:r>
              <a:rPr lang="en-US" dirty="0" err="1"/>
              <a:t>Araç</a:t>
            </a:r>
            <a:r>
              <a:rPr lang="en-US" dirty="0"/>
              <a:t> </a:t>
            </a:r>
            <a:r>
              <a:rPr lang="en-US" dirty="0" err="1"/>
              <a:t>şoföründen</a:t>
            </a:r>
            <a:r>
              <a:rPr lang="en-US" dirty="0"/>
              <a:t>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irsaliyesi</a:t>
            </a:r>
            <a:r>
              <a:rPr lang="en-US" dirty="0"/>
              <a:t> </a:t>
            </a:r>
            <a:r>
              <a:rPr lang="en-US" dirty="0" err="1"/>
              <a:t>alınır</a:t>
            </a:r>
            <a:r>
              <a:rPr lang="en-US" dirty="0"/>
              <a:t>. </a:t>
            </a:r>
            <a:r>
              <a:rPr lang="en-US" dirty="0" err="1"/>
              <a:t>İade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ürünlerin</a:t>
            </a:r>
            <a:r>
              <a:rPr lang="en-US" dirty="0"/>
              <a:t> </a:t>
            </a:r>
            <a:r>
              <a:rPr lang="en-US" dirty="0" err="1"/>
              <a:t>isimleri</a:t>
            </a:r>
            <a:r>
              <a:rPr lang="en-US" dirty="0"/>
              <a:t>, </a:t>
            </a:r>
            <a:r>
              <a:rPr lang="en-US" dirty="0" err="1"/>
              <a:t>ağırlıkları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parça</a:t>
            </a:r>
            <a:r>
              <a:rPr lang="en-US" dirty="0"/>
              <a:t> </a:t>
            </a:r>
            <a:r>
              <a:rPr lang="en-US" dirty="0" err="1"/>
              <a:t>adetleri</a:t>
            </a:r>
            <a:r>
              <a:rPr lang="en-US" dirty="0"/>
              <a:t> </a:t>
            </a:r>
            <a:r>
              <a:rPr lang="en-US" dirty="0" err="1"/>
              <a:t>tespit</a:t>
            </a:r>
            <a:r>
              <a:rPr lang="en-US" dirty="0"/>
              <a:t> </a:t>
            </a:r>
            <a:r>
              <a:rPr lang="en-US" dirty="0" err="1"/>
              <a:t>edilip</a:t>
            </a:r>
            <a:r>
              <a:rPr lang="en-US" dirty="0"/>
              <a:t> </a:t>
            </a:r>
            <a:r>
              <a:rPr lang="en-US" dirty="0" err="1"/>
              <a:t>görünüm</a:t>
            </a:r>
            <a:r>
              <a:rPr lang="en-US" dirty="0"/>
              <a:t> </a:t>
            </a:r>
            <a:r>
              <a:rPr lang="en-US" dirty="0" err="1"/>
              <a:t>kontrolleri</a:t>
            </a:r>
            <a:r>
              <a:rPr lang="en-US" dirty="0"/>
              <a:t> </a:t>
            </a:r>
            <a:r>
              <a:rPr lang="en-US" dirty="0" err="1"/>
              <a:t>yapılır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864096"/>
          </a:xfrm>
        </p:spPr>
        <p:txBody>
          <a:bodyPr>
            <a:normAutofit fontScale="90000"/>
          </a:bodyPr>
          <a:lstStyle/>
          <a:p>
            <a:pPr lvl="2" algn="ctr" rtl="0">
              <a:spcBef>
                <a:spcPct val="0"/>
              </a:spcBef>
            </a:pPr>
            <a:r>
              <a:rPr lang="en-US" sz="3200" b="1" dirty="0" err="1"/>
              <a:t>Ürün</a:t>
            </a:r>
            <a:r>
              <a:rPr lang="en-US" sz="3200" b="1" dirty="0"/>
              <a:t> </a:t>
            </a:r>
            <a:r>
              <a:rPr lang="en-US" sz="3200" b="1" dirty="0" err="1"/>
              <a:t>Kontrolü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9364542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en-US" dirty="0" err="1" smtClean="0"/>
              <a:t>İade</a:t>
            </a:r>
            <a:r>
              <a:rPr lang="en-US" dirty="0" smtClean="0"/>
              <a:t> </a:t>
            </a:r>
            <a:r>
              <a:rPr lang="en-US" dirty="0" err="1"/>
              <a:t>irsaliyesinde</a:t>
            </a:r>
            <a:r>
              <a:rPr lang="en-US" dirty="0"/>
              <a:t> </a:t>
            </a:r>
            <a:r>
              <a:rPr lang="en-US" dirty="0" err="1"/>
              <a:t>yazılı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malların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ürünler</a:t>
            </a:r>
            <a:r>
              <a:rPr lang="en-US" dirty="0"/>
              <a:t> </a:t>
            </a:r>
            <a:r>
              <a:rPr lang="en-US" dirty="0" err="1"/>
              <a:t>gönderici</a:t>
            </a:r>
            <a:r>
              <a:rPr lang="en-US" dirty="0"/>
              <a:t> </a:t>
            </a:r>
            <a:r>
              <a:rPr lang="en-US" dirty="0" err="1"/>
              <a:t>firmanın</a:t>
            </a:r>
            <a:r>
              <a:rPr lang="en-US" dirty="0"/>
              <a:t> </a:t>
            </a:r>
            <a:r>
              <a:rPr lang="en-US" dirty="0" err="1"/>
              <a:t>deposuna</a:t>
            </a:r>
            <a:r>
              <a:rPr lang="en-US" dirty="0"/>
              <a:t> </a:t>
            </a:r>
            <a:r>
              <a:rPr lang="en-US" dirty="0" err="1"/>
              <a:t>teslim</a:t>
            </a:r>
            <a:r>
              <a:rPr lang="en-US" dirty="0"/>
              <a:t> </a:t>
            </a:r>
            <a:r>
              <a:rPr lang="en-US" dirty="0" err="1"/>
              <a:t>alınır</a:t>
            </a:r>
            <a:r>
              <a:rPr lang="en-US" dirty="0"/>
              <a:t>. </a:t>
            </a:r>
            <a:r>
              <a:rPr lang="en-US" dirty="0" err="1"/>
              <a:t>İade</a:t>
            </a:r>
            <a:r>
              <a:rPr lang="en-US" dirty="0"/>
              <a:t> </a:t>
            </a:r>
            <a:r>
              <a:rPr lang="en-US" dirty="0" err="1"/>
              <a:t>gelen</a:t>
            </a:r>
            <a:r>
              <a:rPr lang="en-US" dirty="0"/>
              <a:t> </a:t>
            </a:r>
            <a:r>
              <a:rPr lang="en-US" dirty="0" err="1"/>
              <a:t>miktar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irsaliyesinde</a:t>
            </a:r>
            <a:r>
              <a:rPr lang="en-US" dirty="0"/>
              <a:t> </a:t>
            </a:r>
            <a:r>
              <a:rPr lang="en-US" dirty="0" err="1"/>
              <a:t>yazılı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en-US" dirty="0" err="1"/>
              <a:t>miktar</a:t>
            </a:r>
            <a:r>
              <a:rPr lang="en-US" dirty="0"/>
              <a:t> </a:t>
            </a:r>
            <a:r>
              <a:rPr lang="en-US" dirty="0" err="1"/>
              <a:t>arasında</a:t>
            </a:r>
            <a:r>
              <a:rPr lang="en-US" dirty="0"/>
              <a:t> </a:t>
            </a:r>
            <a:r>
              <a:rPr lang="en-US" dirty="0" err="1"/>
              <a:t>fark</a:t>
            </a:r>
            <a:r>
              <a:rPr lang="en-US" dirty="0"/>
              <a:t> </a:t>
            </a:r>
            <a:r>
              <a:rPr lang="en-US" dirty="0" err="1"/>
              <a:t>tespit</a:t>
            </a:r>
            <a:r>
              <a:rPr lang="en-US" dirty="0"/>
              <a:t> </a:t>
            </a:r>
            <a:r>
              <a:rPr lang="en-US" dirty="0" err="1"/>
              <a:t>edilirse</a:t>
            </a:r>
            <a:r>
              <a:rPr lang="en-US" dirty="0"/>
              <a:t> </a:t>
            </a:r>
            <a:r>
              <a:rPr lang="en-US" dirty="0" err="1"/>
              <a:t>iadeyi</a:t>
            </a:r>
            <a:r>
              <a:rPr lang="en-US" dirty="0"/>
              <a:t> </a:t>
            </a:r>
            <a:r>
              <a:rPr lang="en-US" dirty="0" err="1"/>
              <a:t>yapan</a:t>
            </a:r>
            <a:r>
              <a:rPr lang="en-US" dirty="0"/>
              <a:t> </a:t>
            </a:r>
            <a:r>
              <a:rPr lang="en-US" dirty="0" err="1"/>
              <a:t>kişiye</a:t>
            </a:r>
            <a:r>
              <a:rPr lang="en-US" dirty="0"/>
              <a:t> </a:t>
            </a: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verilip</a:t>
            </a:r>
            <a:r>
              <a:rPr lang="en-US" dirty="0"/>
              <a:t> </a:t>
            </a:r>
            <a:r>
              <a:rPr lang="en-US" dirty="0" err="1"/>
              <a:t>gerekli</a:t>
            </a:r>
            <a:r>
              <a:rPr lang="en-US" dirty="0"/>
              <a:t> </a:t>
            </a:r>
            <a:r>
              <a:rPr lang="en-US" dirty="0" err="1"/>
              <a:t>düzeltmelerin</a:t>
            </a:r>
            <a:r>
              <a:rPr lang="en-US" dirty="0"/>
              <a:t> </a:t>
            </a:r>
            <a:r>
              <a:rPr lang="en-US" dirty="0" err="1"/>
              <a:t>yapılması</a:t>
            </a:r>
            <a:r>
              <a:rPr lang="en-US" dirty="0"/>
              <a:t> </a:t>
            </a:r>
            <a:r>
              <a:rPr lang="en-US" dirty="0" err="1"/>
              <a:t>istenir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944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İade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en-US" dirty="0"/>
              <a:t>, </a:t>
            </a:r>
            <a:r>
              <a:rPr lang="en-US" dirty="0" err="1"/>
              <a:t>kullanılmış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hatalı</a:t>
            </a:r>
            <a:r>
              <a:rPr lang="en-US" dirty="0"/>
              <a:t> </a:t>
            </a:r>
            <a:r>
              <a:rPr lang="en-US" dirty="0" err="1"/>
              <a:t>ürünlerin</a:t>
            </a:r>
            <a:r>
              <a:rPr lang="en-US" dirty="0"/>
              <a:t> son </a:t>
            </a:r>
            <a:r>
              <a:rPr lang="en-US" dirty="0" err="1"/>
              <a:t>kullanıcıdan</a:t>
            </a:r>
            <a:r>
              <a:rPr lang="en-US" dirty="0"/>
              <a:t> </a:t>
            </a:r>
            <a:r>
              <a:rPr lang="en-US" dirty="0" err="1"/>
              <a:t>üreticiye</a:t>
            </a:r>
            <a:r>
              <a:rPr lang="en-US" dirty="0"/>
              <a:t> </a:t>
            </a:r>
            <a:r>
              <a:rPr lang="en-US" dirty="0" err="1"/>
              <a:t>doğru</a:t>
            </a:r>
            <a:r>
              <a:rPr lang="en-US" dirty="0"/>
              <a:t> </a:t>
            </a:r>
            <a:r>
              <a:rPr lang="en-US" dirty="0" err="1"/>
              <a:t>akışını</a:t>
            </a:r>
            <a:r>
              <a:rPr lang="en-US" dirty="0"/>
              <a:t> </a:t>
            </a:r>
            <a:r>
              <a:rPr lang="en-US" dirty="0" err="1"/>
              <a:t>içerir</a:t>
            </a:r>
            <a:r>
              <a:rPr lang="en-US" dirty="0"/>
              <a:t>.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süreç</a:t>
            </a:r>
            <a:r>
              <a:rPr lang="en-US" dirty="0"/>
              <a:t> </a:t>
            </a:r>
            <a:r>
              <a:rPr lang="en-US" dirty="0" err="1"/>
              <a:t>içinde</a:t>
            </a:r>
            <a:r>
              <a:rPr lang="en-US" dirty="0"/>
              <a:t> </a:t>
            </a:r>
            <a:r>
              <a:rPr lang="en-US" dirty="0" err="1"/>
              <a:t>üreticiye</a:t>
            </a:r>
            <a:r>
              <a:rPr lang="en-US" dirty="0"/>
              <a:t> </a:t>
            </a:r>
            <a:r>
              <a:rPr lang="en-US" dirty="0" err="1"/>
              <a:t>döndüğünde</a:t>
            </a:r>
            <a:r>
              <a:rPr lang="en-US" dirty="0"/>
              <a:t> </a:t>
            </a:r>
            <a:r>
              <a:rPr lang="en-US" dirty="0" err="1"/>
              <a:t>bunu</a:t>
            </a:r>
            <a:r>
              <a:rPr lang="en-US" dirty="0"/>
              <a:t> </a:t>
            </a:r>
            <a:r>
              <a:rPr lang="en-US" dirty="0" err="1"/>
              <a:t>tekrar</a:t>
            </a:r>
            <a:r>
              <a:rPr lang="en-US" dirty="0"/>
              <a:t> </a:t>
            </a:r>
            <a:r>
              <a:rPr lang="en-US" dirty="0" err="1"/>
              <a:t>kazanabilmek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üreticinin</a:t>
            </a:r>
            <a:r>
              <a:rPr lang="en-US" dirty="0"/>
              <a:t> </a:t>
            </a:r>
            <a:r>
              <a:rPr lang="en-US" dirty="0" err="1"/>
              <a:t>uygulayacağı</a:t>
            </a:r>
            <a:r>
              <a:rPr lang="en-US" dirty="0"/>
              <a:t> </a:t>
            </a:r>
            <a:r>
              <a:rPr lang="en-US" dirty="0" err="1"/>
              <a:t>birkaç</a:t>
            </a:r>
            <a:r>
              <a:rPr lang="en-US" dirty="0"/>
              <a:t> </a:t>
            </a:r>
            <a:r>
              <a:rPr lang="en-US" dirty="0" err="1"/>
              <a:t>aktivite</a:t>
            </a:r>
            <a:r>
              <a:rPr lang="en-US" dirty="0"/>
              <a:t> </a:t>
            </a:r>
            <a:r>
              <a:rPr lang="en-US" dirty="0" err="1"/>
              <a:t>vardır</a:t>
            </a:r>
            <a:r>
              <a:rPr lang="en-US" dirty="0" smtClean="0"/>
              <a:t>.</a:t>
            </a:r>
            <a:endParaRPr lang="tr-TR" dirty="0"/>
          </a:p>
          <a:p>
            <a:pPr algn="ctr"/>
            <a:r>
              <a:rPr lang="en-US" dirty="0" err="1"/>
              <a:t>Lojistikte</a:t>
            </a:r>
            <a:r>
              <a:rPr lang="en-US" dirty="0"/>
              <a:t>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kazanım</a:t>
            </a:r>
            <a:r>
              <a:rPr lang="en-US" dirty="0"/>
              <a:t> (</a:t>
            </a:r>
            <a:r>
              <a:rPr lang="en-US" dirty="0" err="1"/>
              <a:t>yenileme</a:t>
            </a:r>
            <a:r>
              <a:rPr lang="en-US" dirty="0"/>
              <a:t>) </a:t>
            </a:r>
            <a:r>
              <a:rPr lang="en-US" dirty="0" err="1"/>
              <a:t>aktiviteleri</a:t>
            </a:r>
            <a:r>
              <a:rPr lang="en-US" dirty="0"/>
              <a:t> </a:t>
            </a:r>
            <a:r>
              <a:rPr lang="en-US" dirty="0" err="1"/>
              <a:t>Şekil</a:t>
            </a:r>
            <a:r>
              <a:rPr lang="en-US" dirty="0"/>
              <a:t> 2.4’te </a:t>
            </a:r>
            <a:r>
              <a:rPr lang="en-US" dirty="0" err="1"/>
              <a:t>süreçler</a:t>
            </a:r>
            <a:r>
              <a:rPr lang="en-US" dirty="0"/>
              <a:t> </a:t>
            </a:r>
            <a:r>
              <a:rPr lang="en-US" dirty="0" err="1"/>
              <a:t>bazında</a:t>
            </a:r>
            <a:r>
              <a:rPr lang="en-US" dirty="0"/>
              <a:t> </a:t>
            </a:r>
            <a:r>
              <a:rPr lang="en-US" dirty="0" err="1"/>
              <a:t>gösterilmektedir</a:t>
            </a:r>
            <a:r>
              <a:rPr lang="en-US" dirty="0"/>
              <a:t>. Geri </a:t>
            </a:r>
            <a:r>
              <a:rPr lang="en-US" dirty="0" err="1"/>
              <a:t>kazanım</a:t>
            </a:r>
            <a:r>
              <a:rPr lang="en-US" dirty="0"/>
              <a:t> </a:t>
            </a:r>
            <a:r>
              <a:rPr lang="en-US" dirty="0" err="1"/>
              <a:t>aktivitelerinin</a:t>
            </a:r>
            <a:r>
              <a:rPr lang="en-US" dirty="0"/>
              <a:t> </a:t>
            </a:r>
            <a:r>
              <a:rPr lang="en-US" dirty="0" err="1"/>
              <a:t>tümü</a:t>
            </a:r>
            <a:r>
              <a:rPr lang="en-US" dirty="0"/>
              <a:t>, </a:t>
            </a:r>
            <a:r>
              <a:rPr lang="en-US" dirty="0" err="1"/>
              <a:t>ürünlerin</a:t>
            </a:r>
            <a:r>
              <a:rPr lang="en-US" dirty="0"/>
              <a:t> </a:t>
            </a:r>
            <a:r>
              <a:rPr lang="en-US" dirty="0" err="1"/>
              <a:t>toplanması</a:t>
            </a:r>
            <a:r>
              <a:rPr lang="en-US" dirty="0"/>
              <a:t>,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işlenmesi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dağıtılması</a:t>
            </a:r>
            <a:r>
              <a:rPr lang="en-US" dirty="0"/>
              <a:t> </a:t>
            </a:r>
            <a:r>
              <a:rPr lang="en-US" dirty="0" err="1"/>
              <a:t>aşamalarını</a:t>
            </a:r>
            <a:r>
              <a:rPr lang="en-US" dirty="0"/>
              <a:t> </a:t>
            </a:r>
            <a:r>
              <a:rPr lang="en-US" dirty="0" err="1"/>
              <a:t>içerir</a:t>
            </a:r>
            <a:r>
              <a:rPr lang="en-US" dirty="0"/>
              <a:t>. </a:t>
            </a:r>
            <a:r>
              <a:rPr lang="en-US" dirty="0" err="1"/>
              <a:t>Asıl</a:t>
            </a:r>
            <a:r>
              <a:rPr lang="en-US" dirty="0"/>
              <a:t> </a:t>
            </a:r>
            <a:r>
              <a:rPr lang="en-US" dirty="0" err="1"/>
              <a:t>farklılık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işleme</a:t>
            </a:r>
            <a:r>
              <a:rPr lang="en-US" dirty="0"/>
              <a:t> </a:t>
            </a:r>
            <a:r>
              <a:rPr lang="en-US" dirty="0" err="1"/>
              <a:t>aşamasında</a:t>
            </a:r>
            <a:r>
              <a:rPr lang="en-US" dirty="0"/>
              <a:t> </a:t>
            </a:r>
            <a:r>
              <a:rPr lang="en-US" dirty="0" err="1"/>
              <a:t>kendini</a:t>
            </a:r>
            <a:r>
              <a:rPr lang="en-US" dirty="0"/>
              <a:t> </a:t>
            </a:r>
            <a:r>
              <a:rPr lang="en-US" dirty="0" err="1"/>
              <a:t>gösterir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sz="2800" b="1" dirty="0" err="1"/>
              <a:t>Ürün</a:t>
            </a:r>
            <a:r>
              <a:rPr lang="en-US" sz="2800" b="1" dirty="0"/>
              <a:t> </a:t>
            </a:r>
            <a:r>
              <a:rPr lang="en-US" sz="2800" b="1" dirty="0" err="1"/>
              <a:t>Yenileme</a:t>
            </a:r>
            <a:r>
              <a:rPr lang="tr-TR" sz="2800" b="1" dirty="0"/>
              <a:t/>
            </a:r>
            <a:br>
              <a:rPr lang="tr-TR" sz="2800" b="1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5300819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400600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en-US" dirty="0" err="1" smtClean="0"/>
              <a:t>Tamiratın</a:t>
            </a:r>
            <a:r>
              <a:rPr lang="en-US" dirty="0" smtClean="0"/>
              <a:t> </a:t>
            </a:r>
            <a:r>
              <a:rPr lang="en-US" dirty="0" err="1"/>
              <a:t>amacı</a:t>
            </a:r>
            <a:r>
              <a:rPr lang="en-US" dirty="0"/>
              <a:t>,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dönmüş</a:t>
            </a:r>
            <a:r>
              <a:rPr lang="en-US" dirty="0"/>
              <a:t> </a:t>
            </a:r>
            <a:r>
              <a:rPr lang="en-US" dirty="0" err="1"/>
              <a:t>kullanılmış</a:t>
            </a:r>
            <a:r>
              <a:rPr lang="en-US" dirty="0"/>
              <a:t> </a:t>
            </a:r>
            <a:r>
              <a:rPr lang="en-US" dirty="0" err="1"/>
              <a:t>ürünü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çalışır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kullanılabilir</a:t>
            </a:r>
            <a:r>
              <a:rPr lang="en-US" dirty="0"/>
              <a:t> </a:t>
            </a:r>
            <a:r>
              <a:rPr lang="en-US" dirty="0" err="1"/>
              <a:t>hâle</a:t>
            </a:r>
            <a:r>
              <a:rPr lang="en-US" dirty="0"/>
              <a:t> </a:t>
            </a:r>
            <a:r>
              <a:rPr lang="en-US" dirty="0" err="1"/>
              <a:t>getirmektir</a:t>
            </a:r>
            <a:r>
              <a:rPr lang="en-US" dirty="0"/>
              <a:t>. </a:t>
            </a:r>
            <a:r>
              <a:rPr lang="en-US" dirty="0" err="1"/>
              <a:t>Tamir</a:t>
            </a:r>
            <a:r>
              <a:rPr lang="en-US" dirty="0"/>
              <a:t> </a:t>
            </a:r>
            <a:r>
              <a:rPr lang="en-US" dirty="0" err="1"/>
              <a:t>edilmiş</a:t>
            </a:r>
            <a:r>
              <a:rPr lang="en-US" dirty="0"/>
              <a:t>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kalitesi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kalitesine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biraz</a:t>
            </a:r>
            <a:r>
              <a:rPr lang="en-US" dirty="0"/>
              <a:t> 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düşüktür</a:t>
            </a:r>
            <a:r>
              <a:rPr lang="en-US" dirty="0"/>
              <a:t>.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tamirat</a:t>
            </a:r>
            <a:r>
              <a:rPr lang="en-US" dirty="0"/>
              <a:t> </a:t>
            </a:r>
            <a:r>
              <a:rPr lang="en-US" dirty="0" err="1"/>
              <a:t>işlemi</a:t>
            </a:r>
            <a:r>
              <a:rPr lang="en-US" dirty="0"/>
              <a:t>, </a:t>
            </a:r>
            <a:r>
              <a:rPr lang="en-US" dirty="0" err="1"/>
              <a:t>kırılmış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bozulmuş</a:t>
            </a:r>
            <a:r>
              <a:rPr lang="en-US" dirty="0"/>
              <a:t> </a:t>
            </a:r>
            <a:r>
              <a:rPr lang="en-US" dirty="0" err="1"/>
              <a:t>parçaların</a:t>
            </a:r>
            <a:r>
              <a:rPr lang="en-US" dirty="0"/>
              <a:t> </a:t>
            </a:r>
            <a:r>
              <a:rPr lang="en-US" dirty="0" err="1"/>
              <a:t>tamiri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değiştirilmesini</a:t>
            </a:r>
            <a:r>
              <a:rPr lang="en-US" dirty="0"/>
              <a:t> </a:t>
            </a:r>
            <a:r>
              <a:rPr lang="en-US" dirty="0" err="1"/>
              <a:t>içerir</a:t>
            </a:r>
            <a:r>
              <a:rPr lang="en-US" dirty="0"/>
              <a:t>. </a:t>
            </a:r>
            <a:r>
              <a:rPr lang="en-US" dirty="0" err="1"/>
              <a:t>Tamirat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oldukça</a:t>
            </a:r>
            <a:r>
              <a:rPr lang="en-US" dirty="0"/>
              <a:t> </a:t>
            </a:r>
            <a:r>
              <a:rPr lang="en-US" dirty="0" err="1"/>
              <a:t>sınırlı</a:t>
            </a:r>
            <a:r>
              <a:rPr lang="en-US" dirty="0"/>
              <a:t> </a:t>
            </a:r>
            <a:r>
              <a:rPr lang="en-US" dirty="0" err="1"/>
              <a:t>düzeyde</a:t>
            </a:r>
            <a:r>
              <a:rPr lang="en-US" dirty="0"/>
              <a:t> </a:t>
            </a:r>
            <a:r>
              <a:rPr lang="en-US" dirty="0" err="1"/>
              <a:t>demontaj</a:t>
            </a:r>
            <a:r>
              <a:rPr lang="en-US" dirty="0"/>
              <a:t> (</a:t>
            </a:r>
            <a:r>
              <a:rPr lang="en-US" dirty="0" err="1"/>
              <a:t>sökme</a:t>
            </a:r>
            <a:r>
              <a:rPr lang="en-US" dirty="0"/>
              <a:t>, </a:t>
            </a:r>
            <a:r>
              <a:rPr lang="en-US" dirty="0" err="1"/>
              <a:t>parçalara</a:t>
            </a:r>
            <a:r>
              <a:rPr lang="en-US" dirty="0"/>
              <a:t> </a:t>
            </a:r>
            <a:r>
              <a:rPr lang="en-US" dirty="0" err="1"/>
              <a:t>bölme</a:t>
            </a:r>
            <a:r>
              <a:rPr lang="en-US" dirty="0"/>
              <a:t>)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montaj</a:t>
            </a:r>
            <a:r>
              <a:rPr lang="en-US" dirty="0"/>
              <a:t> </a:t>
            </a:r>
            <a:r>
              <a:rPr lang="en-US" dirty="0" err="1"/>
              <a:t>gerektirir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en-US" sz="2800" b="1" dirty="0" err="1"/>
              <a:t>Tamir</a:t>
            </a:r>
            <a:r>
              <a:rPr lang="tr-TR" sz="2800" b="1" dirty="0"/>
              <a:t/>
            </a:r>
            <a:br>
              <a:rPr lang="tr-TR" sz="2800" b="1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6267767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9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856984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6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2800" dirty="0" smtClean="0"/>
          </a:p>
          <a:p>
            <a:pPr marL="0" indent="0" algn="ctr">
              <a:buNone/>
            </a:pPr>
            <a:r>
              <a:rPr lang="en-US" sz="2800" dirty="0" err="1" smtClean="0"/>
              <a:t>Ürün</a:t>
            </a:r>
            <a:r>
              <a:rPr lang="en-US" sz="2800" dirty="0" smtClean="0"/>
              <a:t> </a:t>
            </a:r>
            <a:r>
              <a:rPr lang="en-US" sz="2800" dirty="0" err="1"/>
              <a:t>yenileştirmenin</a:t>
            </a:r>
            <a:r>
              <a:rPr lang="en-US" sz="2800" dirty="0"/>
              <a:t> </a:t>
            </a:r>
            <a:r>
              <a:rPr lang="en-US" sz="2800" dirty="0" err="1"/>
              <a:t>amacı</a:t>
            </a:r>
            <a:r>
              <a:rPr lang="en-US" sz="2800" dirty="0"/>
              <a:t>, </a:t>
            </a:r>
            <a:r>
              <a:rPr lang="en-US" sz="2800" dirty="0" err="1"/>
              <a:t>kullanılmış</a:t>
            </a:r>
            <a:r>
              <a:rPr lang="en-US" sz="2800" dirty="0"/>
              <a:t> </a:t>
            </a:r>
            <a:r>
              <a:rPr lang="en-US" sz="2800" dirty="0" err="1"/>
              <a:t>ürünü</a:t>
            </a:r>
            <a:r>
              <a:rPr lang="en-US" sz="2800" dirty="0"/>
              <a:t>, </a:t>
            </a:r>
            <a:r>
              <a:rPr lang="en-US" sz="2800" dirty="0" err="1"/>
              <a:t>belirlenmiş</a:t>
            </a:r>
            <a:r>
              <a:rPr lang="en-US" sz="2800" dirty="0"/>
              <a:t> </a:t>
            </a:r>
            <a:r>
              <a:rPr lang="en-US" sz="2800" dirty="0" err="1"/>
              <a:t>kalite</a:t>
            </a:r>
            <a:r>
              <a:rPr lang="en-US" sz="2800" dirty="0"/>
              <a:t> </a:t>
            </a:r>
            <a:r>
              <a:rPr lang="en-US" sz="2800" dirty="0" err="1"/>
              <a:t>düzeyine</a:t>
            </a:r>
            <a:r>
              <a:rPr lang="en-US" sz="2800" dirty="0"/>
              <a:t> </a:t>
            </a:r>
            <a:r>
              <a:rPr lang="en-US" sz="2800" dirty="0" err="1"/>
              <a:t>getirebilmektir</a:t>
            </a:r>
            <a:r>
              <a:rPr lang="en-US" sz="2800" dirty="0"/>
              <a:t>. </a:t>
            </a:r>
            <a:r>
              <a:rPr lang="en-US" sz="2800" dirty="0" err="1"/>
              <a:t>Kalite</a:t>
            </a:r>
            <a:r>
              <a:rPr lang="en-US" sz="2800" dirty="0"/>
              <a:t> </a:t>
            </a:r>
            <a:r>
              <a:rPr lang="en-US" sz="2800" dirty="0" err="1"/>
              <a:t>standartları</a:t>
            </a:r>
            <a:r>
              <a:rPr lang="en-US" sz="2800" dirty="0"/>
              <a:t>, </a:t>
            </a:r>
            <a:r>
              <a:rPr lang="en-US" sz="2800" dirty="0" err="1"/>
              <a:t>yeni</a:t>
            </a:r>
            <a:r>
              <a:rPr lang="en-US" sz="2800" dirty="0"/>
              <a:t> </a:t>
            </a:r>
            <a:r>
              <a:rPr lang="en-US" sz="2800" dirty="0" err="1"/>
              <a:t>üründe</a:t>
            </a:r>
            <a:r>
              <a:rPr lang="en-US" sz="2800" dirty="0"/>
              <a:t> </a:t>
            </a:r>
            <a:r>
              <a:rPr lang="en-US" sz="2800" dirty="0" err="1"/>
              <a:t>olduğu</a:t>
            </a:r>
            <a:r>
              <a:rPr lang="en-US" sz="2800" dirty="0"/>
              <a:t> </a:t>
            </a:r>
            <a:r>
              <a:rPr lang="en-US" sz="2800" dirty="0" err="1"/>
              <a:t>kadar</a:t>
            </a:r>
            <a:r>
              <a:rPr lang="en-US" sz="2800" dirty="0"/>
              <a:t> </a:t>
            </a:r>
            <a:r>
              <a:rPr lang="en-US" sz="2800" dirty="0" err="1"/>
              <a:t>sıkı</a:t>
            </a:r>
            <a:r>
              <a:rPr lang="en-US" sz="2800" dirty="0"/>
              <a:t> </a:t>
            </a:r>
            <a:r>
              <a:rPr lang="en-US" sz="2800" dirty="0" err="1"/>
              <a:t>değildir</a:t>
            </a:r>
            <a:r>
              <a:rPr lang="en-US" sz="2800" dirty="0"/>
              <a:t>. </a:t>
            </a:r>
            <a:r>
              <a:rPr lang="en-US" sz="2800" dirty="0" err="1"/>
              <a:t>Kullanılmış</a:t>
            </a:r>
            <a:r>
              <a:rPr lang="en-US" sz="2800" dirty="0"/>
              <a:t> </a:t>
            </a:r>
            <a:r>
              <a:rPr lang="en-US" sz="2800" dirty="0" err="1"/>
              <a:t>ürün</a:t>
            </a:r>
            <a:r>
              <a:rPr lang="en-US" sz="2800" dirty="0"/>
              <a:t> </a:t>
            </a:r>
            <a:r>
              <a:rPr lang="en-US" sz="2800" dirty="0" err="1"/>
              <a:t>demontaj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modüllerine</a:t>
            </a:r>
            <a:r>
              <a:rPr lang="en-US" sz="2800" dirty="0"/>
              <a:t> </a:t>
            </a:r>
            <a:r>
              <a:rPr lang="en-US" sz="2800" dirty="0" err="1"/>
              <a:t>ayrıldıktan</a:t>
            </a:r>
            <a:r>
              <a:rPr lang="en-US" sz="2800" dirty="0"/>
              <a:t> </a:t>
            </a:r>
            <a:r>
              <a:rPr lang="en-US" sz="2800" dirty="0" err="1"/>
              <a:t>sonra</a:t>
            </a:r>
            <a:r>
              <a:rPr lang="en-US" sz="2800" dirty="0"/>
              <a:t> </a:t>
            </a:r>
            <a:r>
              <a:rPr lang="en-US" sz="2800" dirty="0" err="1"/>
              <a:t>kritik</a:t>
            </a:r>
            <a:r>
              <a:rPr lang="en-US" sz="2800" dirty="0"/>
              <a:t> </a:t>
            </a:r>
            <a:r>
              <a:rPr lang="en-US" sz="2800" dirty="0" err="1"/>
              <a:t>modüller</a:t>
            </a:r>
            <a:r>
              <a:rPr lang="en-US" sz="2800" dirty="0"/>
              <a:t> </a:t>
            </a:r>
            <a:r>
              <a:rPr lang="en-US" sz="2800" dirty="0" err="1"/>
              <a:t>kontrol</a:t>
            </a:r>
            <a:r>
              <a:rPr lang="en-US" sz="2800" dirty="0"/>
              <a:t> </a:t>
            </a:r>
            <a:r>
              <a:rPr lang="en-US" sz="2800" dirty="0" err="1"/>
              <a:t>edilir</a:t>
            </a:r>
            <a:r>
              <a:rPr lang="en-US" sz="2800" dirty="0"/>
              <a:t>, </a:t>
            </a:r>
            <a:r>
              <a:rPr lang="en-US" sz="2800" dirty="0" err="1"/>
              <a:t>gerekiyorsa</a:t>
            </a:r>
            <a:r>
              <a:rPr lang="en-US" sz="2800" dirty="0"/>
              <a:t> </a:t>
            </a:r>
            <a:r>
              <a:rPr lang="en-US" sz="2800" dirty="0" err="1"/>
              <a:t>değiştirilir</a:t>
            </a:r>
            <a:r>
              <a:rPr lang="en-US" sz="2800" dirty="0"/>
              <a:t>. </a:t>
            </a:r>
            <a:r>
              <a:rPr lang="en-US" sz="2800" dirty="0" err="1"/>
              <a:t>Uygun</a:t>
            </a:r>
            <a:r>
              <a:rPr lang="en-US" sz="2800" dirty="0"/>
              <a:t> </a:t>
            </a:r>
            <a:r>
              <a:rPr lang="en-US" sz="2800" dirty="0" err="1"/>
              <a:t>modüller</a:t>
            </a:r>
            <a:r>
              <a:rPr lang="en-US" sz="2800" dirty="0"/>
              <a:t> </a:t>
            </a:r>
            <a:r>
              <a:rPr lang="en-US" sz="2800" dirty="0" err="1"/>
              <a:t>yenilenmiş</a:t>
            </a:r>
            <a:r>
              <a:rPr lang="en-US" sz="2800" dirty="0"/>
              <a:t> </a:t>
            </a:r>
            <a:r>
              <a:rPr lang="en-US" sz="2800" dirty="0" err="1"/>
              <a:t>ürüne</a:t>
            </a:r>
            <a:r>
              <a:rPr lang="en-US" sz="2800" dirty="0"/>
              <a:t> </a:t>
            </a:r>
            <a:r>
              <a:rPr lang="en-US" sz="2800" dirty="0" err="1"/>
              <a:t>monte</a:t>
            </a:r>
            <a:r>
              <a:rPr lang="en-US" sz="2800" dirty="0"/>
              <a:t> </a:t>
            </a:r>
            <a:r>
              <a:rPr lang="en-US" sz="2800" dirty="0" err="1"/>
              <a:t>edilir</a:t>
            </a:r>
            <a:r>
              <a:rPr lang="en-US" sz="2800" dirty="0"/>
              <a:t>. </a:t>
            </a:r>
            <a:r>
              <a:rPr lang="en-US" sz="2800" dirty="0" err="1"/>
              <a:t>Bazen</a:t>
            </a:r>
            <a:r>
              <a:rPr lang="en-US" sz="2800" dirty="0"/>
              <a:t> </a:t>
            </a:r>
            <a:r>
              <a:rPr lang="en-US" sz="2800" dirty="0" err="1"/>
              <a:t>ürün</a:t>
            </a:r>
            <a:r>
              <a:rPr lang="en-US" sz="2800" dirty="0"/>
              <a:t> </a:t>
            </a:r>
            <a:r>
              <a:rPr lang="en-US" sz="2800" dirty="0" err="1"/>
              <a:t>yenileme</a:t>
            </a:r>
            <a:r>
              <a:rPr lang="en-US" sz="2800" dirty="0"/>
              <a:t> </a:t>
            </a:r>
            <a:r>
              <a:rPr lang="en-US" sz="2800" dirty="0" err="1"/>
              <a:t>sürecinde</a:t>
            </a:r>
            <a:r>
              <a:rPr lang="en-US" sz="2800" dirty="0"/>
              <a:t> </a:t>
            </a:r>
            <a:r>
              <a:rPr lang="en-US" sz="2800" dirty="0" err="1"/>
              <a:t>eski</a:t>
            </a:r>
            <a:r>
              <a:rPr lang="en-US" sz="2800" dirty="0"/>
              <a:t> </a:t>
            </a:r>
            <a:r>
              <a:rPr lang="en-US" sz="2800" dirty="0" err="1"/>
              <a:t>modüller</a:t>
            </a:r>
            <a:r>
              <a:rPr lang="en-US" sz="2800" dirty="0"/>
              <a:t>, </a:t>
            </a:r>
            <a:r>
              <a:rPr lang="en-US" sz="2800" dirty="0" err="1"/>
              <a:t>teknik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daha</a:t>
            </a:r>
            <a:r>
              <a:rPr lang="en-US" sz="2800" dirty="0"/>
              <a:t> </a:t>
            </a:r>
            <a:r>
              <a:rPr lang="en-US" sz="2800" dirty="0" err="1"/>
              <a:t>iyi</a:t>
            </a:r>
            <a:r>
              <a:rPr lang="en-US" sz="2800" dirty="0"/>
              <a:t> </a:t>
            </a:r>
            <a:r>
              <a:rPr lang="en-US" sz="2800" dirty="0" err="1"/>
              <a:t>olan</a:t>
            </a:r>
            <a:r>
              <a:rPr lang="en-US" sz="2800" dirty="0"/>
              <a:t> </a:t>
            </a:r>
            <a:r>
              <a:rPr lang="en-US" sz="2800" dirty="0" err="1"/>
              <a:t>modüller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parçalarla</a:t>
            </a:r>
            <a:r>
              <a:rPr lang="en-US" sz="2800" dirty="0"/>
              <a:t> </a:t>
            </a:r>
            <a:r>
              <a:rPr lang="en-US" sz="2800" dirty="0" err="1"/>
              <a:t>değiştirilerek</a:t>
            </a:r>
            <a:r>
              <a:rPr lang="en-US" sz="2800" dirty="0"/>
              <a:t> </a:t>
            </a:r>
            <a:r>
              <a:rPr lang="en-US" sz="2800" dirty="0" err="1"/>
              <a:t>ürün</a:t>
            </a:r>
            <a:r>
              <a:rPr lang="en-US" sz="2800" dirty="0"/>
              <a:t> </a:t>
            </a:r>
            <a:r>
              <a:rPr lang="en-US" sz="2800" dirty="0" err="1"/>
              <a:t>geliştirilmesi</a:t>
            </a:r>
            <a:r>
              <a:rPr lang="en-US" sz="2800" dirty="0"/>
              <a:t> </a:t>
            </a:r>
            <a:r>
              <a:rPr lang="en-US" sz="2800" dirty="0" err="1"/>
              <a:t>gerçekleştirilir</a:t>
            </a:r>
            <a:r>
              <a:rPr lang="en-US" sz="2800" dirty="0"/>
              <a:t>. </a:t>
            </a:r>
            <a:r>
              <a:rPr lang="en-US" sz="2800" dirty="0" err="1"/>
              <a:t>Ürün</a:t>
            </a:r>
            <a:r>
              <a:rPr lang="en-US" sz="2800" dirty="0"/>
              <a:t> </a:t>
            </a:r>
            <a:r>
              <a:rPr lang="en-US" sz="2800" dirty="0" err="1"/>
              <a:t>yenileştirme</a:t>
            </a:r>
            <a:r>
              <a:rPr lang="en-US" sz="2800" dirty="0"/>
              <a:t>, </a:t>
            </a:r>
            <a:r>
              <a:rPr lang="en-US" sz="2800" dirty="0" err="1"/>
              <a:t>ürünün</a:t>
            </a:r>
            <a:r>
              <a:rPr lang="en-US" sz="2800" dirty="0"/>
              <a:t> </a:t>
            </a:r>
            <a:r>
              <a:rPr lang="en-US" sz="2800" dirty="0" err="1"/>
              <a:t>kalitesini</a:t>
            </a:r>
            <a:r>
              <a:rPr lang="en-US" sz="2800" dirty="0"/>
              <a:t> </a:t>
            </a:r>
            <a:r>
              <a:rPr lang="en-US" sz="2800" dirty="0" err="1"/>
              <a:t>artırır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ürünün</a:t>
            </a:r>
            <a:r>
              <a:rPr lang="en-US" sz="2800" dirty="0"/>
              <a:t> </a:t>
            </a:r>
            <a:r>
              <a:rPr lang="en-US" sz="2800" dirty="0" err="1"/>
              <a:t>ömrünü</a:t>
            </a:r>
            <a:r>
              <a:rPr lang="en-US" sz="2800" dirty="0"/>
              <a:t> </a:t>
            </a:r>
            <a:r>
              <a:rPr lang="en-US" sz="2800" dirty="0" err="1"/>
              <a:t>uzatır</a:t>
            </a:r>
            <a:r>
              <a:rPr lang="en-US" sz="2800" dirty="0"/>
              <a:t>.</a:t>
            </a:r>
            <a:endParaRPr lang="tr-TR" sz="2800" dirty="0"/>
          </a:p>
          <a:p>
            <a:pPr marL="0" indent="0" algn="ctr">
              <a:buNone/>
            </a:pPr>
            <a:endParaRPr lang="tr-TR" sz="2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en-US" sz="2800" b="1" dirty="0" err="1"/>
              <a:t>Ürün</a:t>
            </a:r>
            <a:r>
              <a:rPr lang="en-US" sz="2800" b="1" dirty="0"/>
              <a:t> </a:t>
            </a:r>
            <a:r>
              <a:rPr lang="en-US" sz="2800" b="1" dirty="0" err="1"/>
              <a:t>Yenileştirme</a:t>
            </a:r>
            <a:r>
              <a:rPr lang="tr-TR" sz="2800" b="1" dirty="0"/>
              <a:t/>
            </a:r>
            <a:br>
              <a:rPr lang="tr-TR" sz="2800" b="1" dirty="0"/>
            </a:b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80530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5328592"/>
          </a:xfrm>
        </p:spPr>
        <p:txBody>
          <a:bodyPr>
            <a:normAutofit lnSpcReduction="10000"/>
          </a:bodyPr>
          <a:lstStyle/>
          <a:p>
            <a:pPr algn="ctr"/>
            <a:endParaRPr lang="tr-TR" sz="2800" dirty="0" smtClean="0"/>
          </a:p>
          <a:p>
            <a:pPr algn="ctr"/>
            <a:r>
              <a:rPr lang="en-US" sz="2800" dirty="0" err="1" smtClean="0"/>
              <a:t>Yeniden</a:t>
            </a:r>
            <a:r>
              <a:rPr lang="en-US" sz="2800" dirty="0" smtClean="0"/>
              <a:t> </a:t>
            </a:r>
            <a:r>
              <a:rPr lang="en-US" sz="2800" dirty="0" err="1"/>
              <a:t>üretimin</a:t>
            </a:r>
            <a:r>
              <a:rPr lang="en-US" sz="2800" dirty="0"/>
              <a:t> </a:t>
            </a:r>
            <a:r>
              <a:rPr lang="en-US" sz="2800" dirty="0" err="1"/>
              <a:t>amacı</a:t>
            </a:r>
            <a:r>
              <a:rPr lang="en-US" sz="2800" dirty="0"/>
              <a:t>, </a:t>
            </a:r>
            <a:r>
              <a:rPr lang="en-US" sz="2800" dirty="0" err="1"/>
              <a:t>kullanılmış</a:t>
            </a:r>
            <a:r>
              <a:rPr lang="en-US" sz="2800" dirty="0"/>
              <a:t> </a:t>
            </a:r>
            <a:r>
              <a:rPr lang="en-US" sz="2800" dirty="0" err="1"/>
              <a:t>ürünü</a:t>
            </a:r>
            <a:r>
              <a:rPr lang="en-US" sz="2800" dirty="0"/>
              <a:t> </a:t>
            </a:r>
            <a:r>
              <a:rPr lang="en-US" sz="2800" dirty="0" err="1"/>
              <a:t>yeni</a:t>
            </a:r>
            <a:r>
              <a:rPr lang="en-US" sz="2800" dirty="0"/>
              <a:t> </a:t>
            </a:r>
            <a:r>
              <a:rPr lang="en-US" sz="2800" dirty="0" err="1"/>
              <a:t>ürüne</a:t>
            </a:r>
            <a:r>
              <a:rPr lang="en-US" sz="2800" dirty="0"/>
              <a:t> </a:t>
            </a:r>
            <a:r>
              <a:rPr lang="en-US" sz="2800" dirty="0" err="1"/>
              <a:t>uygulanan</a:t>
            </a:r>
            <a:r>
              <a:rPr lang="en-US" sz="2800" dirty="0"/>
              <a:t> </a:t>
            </a:r>
            <a:r>
              <a:rPr lang="en-US" sz="2800" dirty="0" err="1"/>
              <a:t>kalite</a:t>
            </a:r>
            <a:r>
              <a:rPr lang="en-US" sz="2800" dirty="0"/>
              <a:t>  </a:t>
            </a:r>
            <a:r>
              <a:rPr lang="en-US" sz="2800" dirty="0" err="1"/>
              <a:t>standartlarına</a:t>
            </a:r>
            <a:endParaRPr lang="tr-TR" sz="2800" dirty="0"/>
          </a:p>
          <a:p>
            <a:pPr algn="ctr"/>
            <a:r>
              <a:rPr lang="en-US" sz="2800" dirty="0" err="1"/>
              <a:t>uygun</a:t>
            </a:r>
            <a:r>
              <a:rPr lang="en-US" sz="2800" dirty="0"/>
              <a:t>  </a:t>
            </a:r>
            <a:r>
              <a:rPr lang="en-US" sz="2800" dirty="0" err="1"/>
              <a:t>hâle</a:t>
            </a:r>
            <a:r>
              <a:rPr lang="en-US" sz="2800" dirty="0"/>
              <a:t>  </a:t>
            </a:r>
            <a:r>
              <a:rPr lang="en-US" sz="2800" dirty="0" err="1"/>
              <a:t>getirmektir</a:t>
            </a:r>
            <a:r>
              <a:rPr lang="en-US" sz="2800" dirty="0"/>
              <a:t>.  </a:t>
            </a:r>
            <a:r>
              <a:rPr lang="en-US" sz="2800" dirty="0" err="1"/>
              <a:t>Kullanılmış</a:t>
            </a:r>
            <a:r>
              <a:rPr lang="en-US" sz="2800" dirty="0"/>
              <a:t>  </a:t>
            </a:r>
            <a:r>
              <a:rPr lang="en-US" sz="2800" dirty="0" err="1"/>
              <a:t>ürün</a:t>
            </a:r>
            <a:r>
              <a:rPr lang="en-US" sz="2800" dirty="0"/>
              <a:t>  </a:t>
            </a:r>
            <a:r>
              <a:rPr lang="en-US" sz="2800" dirty="0" err="1"/>
              <a:t>tamamıyla</a:t>
            </a:r>
            <a:r>
              <a:rPr lang="en-US" sz="2800" dirty="0"/>
              <a:t>  </a:t>
            </a:r>
            <a:r>
              <a:rPr lang="en-US" sz="2800" dirty="0" err="1"/>
              <a:t>demonte</a:t>
            </a:r>
            <a:r>
              <a:rPr lang="en-US" sz="2800" dirty="0"/>
              <a:t>  </a:t>
            </a:r>
            <a:r>
              <a:rPr lang="en-US" sz="2800" dirty="0" err="1"/>
              <a:t>edilir</a:t>
            </a:r>
            <a:r>
              <a:rPr lang="en-US" sz="2800" dirty="0"/>
              <a:t>,  </a:t>
            </a:r>
            <a:r>
              <a:rPr lang="en-US" sz="2800" dirty="0" err="1"/>
              <a:t>tüm</a:t>
            </a:r>
            <a:r>
              <a:rPr lang="en-US" sz="2800" dirty="0"/>
              <a:t>  </a:t>
            </a:r>
            <a:r>
              <a:rPr lang="en-US" sz="2800" dirty="0" err="1"/>
              <a:t>modüller</a:t>
            </a:r>
            <a:r>
              <a:rPr lang="en-US" sz="2800" dirty="0"/>
              <a:t>    </a:t>
            </a:r>
            <a:r>
              <a:rPr lang="en-US" sz="2800" dirty="0" err="1"/>
              <a:t>ve</a:t>
            </a:r>
            <a:endParaRPr lang="tr-TR" sz="2800" dirty="0"/>
          </a:p>
          <a:p>
            <a:pPr algn="ctr"/>
            <a:r>
              <a:rPr lang="en-US" sz="2800" dirty="0" err="1"/>
              <a:t>parçalar</a:t>
            </a:r>
            <a:r>
              <a:rPr lang="en-US" sz="2800" dirty="0"/>
              <a:t> </a:t>
            </a:r>
            <a:r>
              <a:rPr lang="en-US" sz="2800" dirty="0" err="1"/>
              <a:t>kontrolden</a:t>
            </a:r>
            <a:r>
              <a:rPr lang="en-US" sz="2800" dirty="0"/>
              <a:t> </a:t>
            </a:r>
            <a:r>
              <a:rPr lang="en-US" sz="2800" dirty="0" err="1"/>
              <a:t>geçirilir</a:t>
            </a:r>
            <a:r>
              <a:rPr lang="en-US" sz="2800" dirty="0"/>
              <a:t>. </a:t>
            </a:r>
            <a:r>
              <a:rPr lang="en-US" sz="2800" dirty="0" err="1"/>
              <a:t>Aşınmış</a:t>
            </a:r>
            <a:r>
              <a:rPr lang="en-US" sz="2800" dirty="0"/>
              <a:t>, </a:t>
            </a:r>
            <a:r>
              <a:rPr lang="en-US" sz="2800" dirty="0" err="1"/>
              <a:t>eskimiş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teknolojik</a:t>
            </a:r>
            <a:r>
              <a:rPr lang="en-US" sz="2800" dirty="0"/>
              <a:t> </a:t>
            </a:r>
            <a:r>
              <a:rPr lang="en-US" sz="2800" dirty="0" err="1"/>
              <a:t>olarak</a:t>
            </a:r>
            <a:r>
              <a:rPr lang="en-US" sz="2800" dirty="0"/>
              <a:t> </a:t>
            </a:r>
            <a:r>
              <a:rPr lang="en-US" sz="2800" dirty="0" err="1"/>
              <a:t>modası</a:t>
            </a:r>
            <a:r>
              <a:rPr lang="en-US" sz="2800" dirty="0"/>
              <a:t> </a:t>
            </a:r>
            <a:r>
              <a:rPr lang="en-US" sz="2800" dirty="0" err="1"/>
              <a:t>geçmiş</a:t>
            </a:r>
            <a:r>
              <a:rPr lang="en-US" sz="2800" dirty="0"/>
              <a:t> </a:t>
            </a:r>
            <a:r>
              <a:rPr lang="en-US" sz="2800" dirty="0" err="1"/>
              <a:t>parça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modüller</a:t>
            </a:r>
            <a:r>
              <a:rPr lang="en-US" sz="2800" dirty="0"/>
              <a:t> </a:t>
            </a:r>
            <a:r>
              <a:rPr lang="en-US" sz="2800" dirty="0" err="1"/>
              <a:t>yenisi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değiştirilir</a:t>
            </a:r>
            <a:r>
              <a:rPr lang="en-US" sz="2800" dirty="0"/>
              <a:t>. </a:t>
            </a:r>
            <a:r>
              <a:rPr lang="en-US" sz="2800" dirty="0" err="1"/>
              <a:t>Tamir</a:t>
            </a:r>
            <a:r>
              <a:rPr lang="en-US" sz="2800" dirty="0"/>
              <a:t> </a:t>
            </a:r>
            <a:r>
              <a:rPr lang="en-US" sz="2800" dirty="0" err="1"/>
              <a:t>edilebilir</a:t>
            </a:r>
            <a:r>
              <a:rPr lang="en-US" sz="2800" dirty="0"/>
              <a:t> </a:t>
            </a:r>
            <a:r>
              <a:rPr lang="en-US" sz="2800" dirty="0" err="1"/>
              <a:t>parça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modüller</a:t>
            </a:r>
            <a:r>
              <a:rPr lang="en-US" sz="2800" dirty="0"/>
              <a:t> </a:t>
            </a:r>
            <a:r>
              <a:rPr lang="en-US" sz="2800" dirty="0" err="1"/>
              <a:t>onarılır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testten</a:t>
            </a:r>
            <a:r>
              <a:rPr lang="en-US" sz="2800" dirty="0"/>
              <a:t> </a:t>
            </a:r>
            <a:r>
              <a:rPr lang="en-US" sz="2800" dirty="0" err="1"/>
              <a:t>geçirilir</a:t>
            </a:r>
            <a:r>
              <a:rPr lang="en-US" sz="2800" dirty="0"/>
              <a:t>. </a:t>
            </a:r>
            <a:r>
              <a:rPr lang="en-US" sz="2800" dirty="0" err="1"/>
              <a:t>Uygun</a:t>
            </a:r>
            <a:r>
              <a:rPr lang="en-US" sz="2800" dirty="0"/>
              <a:t> </a:t>
            </a:r>
            <a:r>
              <a:rPr lang="en-US" sz="2800" dirty="0" err="1"/>
              <a:t>parçalar</a:t>
            </a:r>
            <a:r>
              <a:rPr lang="en-US" sz="2800" dirty="0"/>
              <a:t>, alt </a:t>
            </a:r>
            <a:r>
              <a:rPr lang="en-US" sz="2800" dirty="0" err="1"/>
              <a:t>montajlar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modüller</a:t>
            </a:r>
            <a:r>
              <a:rPr lang="en-US" sz="2800" dirty="0"/>
              <a:t> </a:t>
            </a:r>
            <a:r>
              <a:rPr lang="en-US" sz="2800" dirty="0" err="1"/>
              <a:t>monte</a:t>
            </a:r>
            <a:r>
              <a:rPr lang="en-US" sz="2800" dirty="0"/>
              <a:t> </a:t>
            </a:r>
            <a:r>
              <a:rPr lang="en-US" sz="2800" dirty="0" err="1"/>
              <a:t>edilir</a:t>
            </a:r>
            <a:r>
              <a:rPr lang="en-US" sz="2800" dirty="0"/>
              <a:t>. </a:t>
            </a:r>
            <a:r>
              <a:rPr lang="en-US" sz="2800" dirty="0" err="1"/>
              <a:t>Yeniden</a:t>
            </a:r>
            <a:r>
              <a:rPr lang="en-US" sz="2800" dirty="0"/>
              <a:t> </a:t>
            </a:r>
            <a:r>
              <a:rPr lang="en-US" sz="2800" dirty="0" err="1"/>
              <a:t>üretim</a:t>
            </a:r>
            <a:r>
              <a:rPr lang="en-US" sz="2800" dirty="0"/>
              <a:t> </a:t>
            </a:r>
            <a:r>
              <a:rPr lang="en-US" sz="2800" dirty="0" err="1"/>
              <a:t>esnasında</a:t>
            </a:r>
            <a:r>
              <a:rPr lang="en-US" sz="2800" dirty="0"/>
              <a:t> da </a:t>
            </a:r>
            <a:r>
              <a:rPr lang="en-US" sz="2800" dirty="0" err="1"/>
              <a:t>üründe</a:t>
            </a:r>
            <a:r>
              <a:rPr lang="en-US" sz="2800" dirty="0"/>
              <a:t> </a:t>
            </a:r>
            <a:r>
              <a:rPr lang="en-US" sz="2800" dirty="0" err="1"/>
              <a:t>geliştirme</a:t>
            </a:r>
            <a:r>
              <a:rPr lang="en-US" sz="2800" dirty="0"/>
              <a:t> </a:t>
            </a:r>
            <a:r>
              <a:rPr lang="en-US" sz="2800" dirty="0" err="1"/>
              <a:t>sağlanabilir</a:t>
            </a:r>
            <a:r>
              <a:rPr lang="en-US" sz="2800" dirty="0"/>
              <a:t>.</a:t>
            </a:r>
            <a:endParaRPr lang="tr-TR" sz="2800" dirty="0"/>
          </a:p>
          <a:p>
            <a:pPr marL="0" indent="0" algn="ctr">
              <a:buNone/>
            </a:pPr>
            <a:endParaRPr lang="tr-TR" sz="280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/>
          <a:lstStyle/>
          <a:p>
            <a:pPr lvl="3" algn="ctr" rtl="0">
              <a:spcBef>
                <a:spcPct val="0"/>
              </a:spcBef>
            </a:pPr>
            <a:r>
              <a:rPr lang="en-US" sz="3200" b="1" dirty="0" err="1"/>
              <a:t>Yeniden</a:t>
            </a:r>
            <a:r>
              <a:rPr lang="en-US" sz="3200" b="1" dirty="0"/>
              <a:t> </a:t>
            </a:r>
            <a:r>
              <a:rPr lang="en-US" sz="3200" b="1" dirty="0" err="1"/>
              <a:t>Üretim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410070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5544616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en-US" dirty="0" err="1" smtClean="0"/>
              <a:t>Yukarıda</a:t>
            </a:r>
            <a:r>
              <a:rPr lang="en-US" dirty="0" smtClean="0"/>
              <a:t> </a:t>
            </a:r>
            <a:r>
              <a:rPr lang="en-US" dirty="0" err="1"/>
              <a:t>bahsedilen</a:t>
            </a:r>
            <a:r>
              <a:rPr lang="en-US" dirty="0"/>
              <a:t> </a:t>
            </a:r>
            <a:r>
              <a:rPr lang="en-US" dirty="0" err="1"/>
              <a:t>üç</a:t>
            </a:r>
            <a:r>
              <a:rPr lang="en-US" dirty="0"/>
              <a:t> tip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alım</a:t>
            </a:r>
            <a:r>
              <a:rPr lang="en-US" dirty="0"/>
              <a:t> </a:t>
            </a:r>
            <a:r>
              <a:rPr lang="en-US" dirty="0" err="1"/>
              <a:t>aktivitesinde</a:t>
            </a:r>
            <a:r>
              <a:rPr lang="en-US" dirty="0"/>
              <a:t> </a:t>
            </a:r>
            <a:r>
              <a:rPr lang="en-US" dirty="0" err="1"/>
              <a:t>kullanılmış</a:t>
            </a:r>
            <a:r>
              <a:rPr lang="en-US" dirty="0"/>
              <a:t>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kısmı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kullanılmaktadır</a:t>
            </a:r>
            <a:r>
              <a:rPr lang="en-US" dirty="0"/>
              <a:t>. </a:t>
            </a:r>
            <a:r>
              <a:rPr lang="en-US" dirty="0" err="1"/>
              <a:t>Yamyamlaştırmada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sadece</a:t>
            </a:r>
            <a:r>
              <a:rPr lang="en-US" dirty="0"/>
              <a:t> </a:t>
            </a:r>
            <a:r>
              <a:rPr lang="en-US" dirty="0" err="1"/>
              <a:t>ufak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kısmı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 </a:t>
            </a:r>
            <a:r>
              <a:rPr lang="en-US" dirty="0" err="1"/>
              <a:t>Amaç</a:t>
            </a:r>
            <a:r>
              <a:rPr lang="en-US" dirty="0"/>
              <a:t>, </a:t>
            </a:r>
            <a:r>
              <a:rPr lang="en-US" dirty="0" err="1"/>
              <a:t>kullanılmış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bileşenden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r>
              <a:rPr lang="en-US" dirty="0"/>
              <a:t> </a:t>
            </a:r>
            <a:r>
              <a:rPr lang="en-US" dirty="0" err="1"/>
              <a:t>sınırlı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dizi</a:t>
            </a:r>
            <a:r>
              <a:rPr lang="en-US" dirty="0"/>
              <a:t> </a:t>
            </a:r>
            <a:r>
              <a:rPr lang="en-US" dirty="0" err="1"/>
              <a:t>parçanın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alınmasıdır</a:t>
            </a:r>
            <a:r>
              <a:rPr lang="en-US" dirty="0"/>
              <a:t>. Bu </a:t>
            </a:r>
            <a:r>
              <a:rPr lang="en-US" dirty="0" err="1"/>
              <a:t>parçalar</a:t>
            </a:r>
            <a:r>
              <a:rPr lang="en-US" dirty="0"/>
              <a:t> </a:t>
            </a:r>
            <a:r>
              <a:rPr lang="en-US" dirty="0" err="1"/>
              <a:t>başka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bileşenlerin</a:t>
            </a:r>
            <a:r>
              <a:rPr lang="en-US" dirty="0"/>
              <a:t> </a:t>
            </a:r>
            <a:r>
              <a:rPr lang="en-US" dirty="0" err="1"/>
              <a:t>tamir</a:t>
            </a:r>
            <a:r>
              <a:rPr lang="en-US" dirty="0"/>
              <a:t>, </a:t>
            </a:r>
            <a:r>
              <a:rPr lang="en-US" dirty="0" err="1"/>
              <a:t>yenilenme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üretiminde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/>
          <a:lstStyle/>
          <a:p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Yamyamlaştırma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2634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544616"/>
          </a:xfrm>
        </p:spPr>
        <p:txBody>
          <a:bodyPr/>
          <a:lstStyle/>
          <a:p>
            <a:pPr algn="ctr"/>
            <a:endParaRPr lang="tr-TR" dirty="0" smtClean="0"/>
          </a:p>
          <a:p>
            <a:pPr algn="ctr"/>
            <a:r>
              <a:rPr lang="en-US" dirty="0" err="1" smtClean="0"/>
              <a:t>Yukarıda</a:t>
            </a:r>
            <a:r>
              <a:rPr lang="en-US" dirty="0" smtClean="0"/>
              <a:t>  </a:t>
            </a:r>
            <a:r>
              <a:rPr lang="en-US" dirty="0" err="1"/>
              <a:t>bahsedilen</a:t>
            </a:r>
            <a:r>
              <a:rPr lang="en-US" dirty="0"/>
              <a:t>  </a:t>
            </a:r>
            <a:r>
              <a:rPr lang="en-US" dirty="0" err="1"/>
              <a:t>ürün</a:t>
            </a:r>
            <a:r>
              <a:rPr lang="en-US" dirty="0"/>
              <a:t>  </a:t>
            </a:r>
            <a:r>
              <a:rPr lang="en-US" dirty="0" err="1"/>
              <a:t>geri</a:t>
            </a:r>
            <a:r>
              <a:rPr lang="en-US" dirty="0"/>
              <a:t>  </a:t>
            </a:r>
            <a:r>
              <a:rPr lang="en-US" dirty="0" err="1"/>
              <a:t>alım</a:t>
            </a:r>
            <a:r>
              <a:rPr lang="en-US" dirty="0"/>
              <a:t>  </a:t>
            </a:r>
            <a:r>
              <a:rPr lang="en-US" dirty="0" err="1"/>
              <a:t>aktivitelerinde</a:t>
            </a:r>
            <a:r>
              <a:rPr lang="en-US" dirty="0"/>
              <a:t>  </a:t>
            </a:r>
            <a:r>
              <a:rPr lang="en-US" dirty="0" err="1"/>
              <a:t>amaç</a:t>
            </a:r>
            <a:r>
              <a:rPr lang="en-US" dirty="0"/>
              <a:t>,  </a:t>
            </a:r>
            <a:r>
              <a:rPr lang="en-US" dirty="0" err="1"/>
              <a:t>kullanılmış</a:t>
            </a:r>
            <a:r>
              <a:rPr lang="en-US" dirty="0"/>
              <a:t>  </a:t>
            </a:r>
            <a:r>
              <a:rPr lang="en-US" dirty="0" err="1"/>
              <a:t>ürünlerin</a:t>
            </a:r>
            <a:r>
              <a:rPr lang="en-US" dirty="0"/>
              <a:t> </a:t>
            </a:r>
            <a:r>
              <a:rPr lang="en-US" dirty="0" err="1"/>
              <a:t>ve</a:t>
            </a:r>
            <a:endParaRPr lang="tr-TR" dirty="0"/>
          </a:p>
          <a:p>
            <a:pPr algn="ctr"/>
            <a:r>
              <a:rPr lang="en-US" dirty="0" err="1"/>
              <a:t>bileşenlerin</a:t>
            </a:r>
            <a:r>
              <a:rPr lang="en-US" dirty="0"/>
              <a:t>  </a:t>
            </a:r>
            <a:r>
              <a:rPr lang="en-US" dirty="0" err="1"/>
              <a:t>fonksiyonlarının</a:t>
            </a:r>
            <a:r>
              <a:rPr lang="en-US" dirty="0"/>
              <a:t>  </a:t>
            </a:r>
            <a:r>
              <a:rPr lang="en-US" dirty="0" err="1"/>
              <a:t>ve</a:t>
            </a:r>
            <a:r>
              <a:rPr lang="en-US" dirty="0"/>
              <a:t>  </a:t>
            </a:r>
            <a:r>
              <a:rPr lang="en-US" dirty="0" err="1"/>
              <a:t>özelliklerinin</a:t>
            </a:r>
            <a:r>
              <a:rPr lang="en-US" dirty="0"/>
              <a:t>  </a:t>
            </a:r>
            <a:r>
              <a:rPr lang="en-US" dirty="0" err="1"/>
              <a:t>mümkün</a:t>
            </a:r>
            <a:r>
              <a:rPr lang="en-US" dirty="0"/>
              <a:t>  </a:t>
            </a:r>
            <a:r>
              <a:rPr lang="en-US" dirty="0" err="1"/>
              <a:t>olduğunca</a:t>
            </a:r>
            <a:r>
              <a:rPr lang="en-US" dirty="0"/>
              <a:t>  </a:t>
            </a:r>
            <a:r>
              <a:rPr lang="en-US" dirty="0" err="1"/>
              <a:t>korunmasıdır</a:t>
            </a:r>
            <a:r>
              <a:rPr lang="en-US" dirty="0"/>
              <a:t>.      Geri</a:t>
            </a:r>
            <a:endParaRPr lang="tr-TR" dirty="0"/>
          </a:p>
          <a:p>
            <a:pPr algn="ctr"/>
            <a:r>
              <a:rPr lang="en-US" dirty="0" err="1"/>
              <a:t>dönüşümde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bileşenlerin</a:t>
            </a:r>
            <a:r>
              <a:rPr lang="en-US" dirty="0"/>
              <a:t> </a:t>
            </a:r>
            <a:r>
              <a:rPr lang="en-US" dirty="0" err="1"/>
              <a:t>özellik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fonksiyonları</a:t>
            </a:r>
            <a:r>
              <a:rPr lang="en-US" dirty="0"/>
              <a:t> </a:t>
            </a:r>
            <a:r>
              <a:rPr lang="en-US" dirty="0" err="1"/>
              <a:t>kaybolur</a:t>
            </a:r>
            <a:r>
              <a:rPr lang="en-US" dirty="0"/>
              <a:t>. Geri </a:t>
            </a:r>
            <a:r>
              <a:rPr lang="en-US" dirty="0" err="1"/>
              <a:t>dönüşümün</a:t>
            </a:r>
            <a:r>
              <a:rPr lang="en-US" dirty="0"/>
              <a:t> </a:t>
            </a:r>
            <a:r>
              <a:rPr lang="en-US" dirty="0" err="1"/>
              <a:t>amacı</a:t>
            </a:r>
            <a:r>
              <a:rPr lang="en-US" dirty="0"/>
              <a:t>, </a:t>
            </a:r>
            <a:r>
              <a:rPr lang="en-US" dirty="0" err="1"/>
              <a:t>kullanılmış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bileşenlerin</a:t>
            </a:r>
            <a:r>
              <a:rPr lang="en-US" dirty="0"/>
              <a:t> </a:t>
            </a:r>
            <a:r>
              <a:rPr lang="en-US" dirty="0" err="1"/>
              <a:t>materyallerinin</a:t>
            </a:r>
            <a:r>
              <a:rPr lang="en-US" dirty="0"/>
              <a:t> </a:t>
            </a:r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kullanılabilmesidi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en-US" sz="3200" b="1" dirty="0"/>
              <a:t>Geri </a:t>
            </a:r>
            <a:r>
              <a:rPr lang="en-US" sz="3200" b="1" dirty="0" err="1"/>
              <a:t>Dönüşüm</a:t>
            </a:r>
            <a:r>
              <a:rPr lang="tr-TR" sz="3200" b="1" dirty="0"/>
              <a:t/>
            </a:r>
            <a:br>
              <a:rPr lang="tr-TR" sz="3200" b="1" dirty="0"/>
            </a:b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2822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algn="ctr"/>
            <a:endParaRPr lang="tr-TR" dirty="0" smtClean="0"/>
          </a:p>
          <a:p>
            <a:pPr algn="ctr"/>
            <a:r>
              <a:rPr lang="en-US" dirty="0" err="1" smtClean="0"/>
              <a:t>Vergi</a:t>
            </a:r>
            <a:r>
              <a:rPr lang="en-US" dirty="0" smtClean="0"/>
              <a:t> </a:t>
            </a:r>
            <a:r>
              <a:rPr lang="en-US" dirty="0" err="1"/>
              <a:t>dairelerinden</a:t>
            </a:r>
            <a:r>
              <a:rPr lang="en-US" dirty="0"/>
              <a:t> </a:t>
            </a:r>
            <a:r>
              <a:rPr lang="en-US" dirty="0" err="1"/>
              <a:t>alınmış</a:t>
            </a:r>
            <a:r>
              <a:rPr lang="en-US" dirty="0"/>
              <a:t> </a:t>
            </a:r>
            <a:r>
              <a:rPr lang="en-US" dirty="0" err="1"/>
              <a:t>yazı</a:t>
            </a:r>
            <a:r>
              <a:rPr lang="en-US" dirty="0"/>
              <a:t> (</a:t>
            </a:r>
            <a:r>
              <a:rPr lang="en-US" dirty="0" err="1"/>
              <a:t>Belgede</a:t>
            </a:r>
            <a:r>
              <a:rPr lang="en-US" dirty="0"/>
              <a:t> </a:t>
            </a:r>
            <a:r>
              <a:rPr lang="en-US" dirty="0" err="1"/>
              <a:t>taşımacının</a:t>
            </a:r>
            <a:r>
              <a:rPr lang="en-US" dirty="0"/>
              <a:t> </a:t>
            </a:r>
            <a:r>
              <a:rPr lang="en-US" dirty="0" err="1"/>
              <a:t>unvanı</a:t>
            </a:r>
            <a:r>
              <a:rPr lang="en-US" dirty="0"/>
              <a:t>, </a:t>
            </a:r>
            <a:r>
              <a:rPr lang="en-US" dirty="0" err="1"/>
              <a:t>adresi</a:t>
            </a:r>
            <a:r>
              <a:rPr lang="en-US" dirty="0"/>
              <a:t>, </a:t>
            </a:r>
            <a:r>
              <a:rPr lang="en-US" dirty="0" err="1"/>
              <a:t>kimlik</a:t>
            </a:r>
            <a:r>
              <a:rPr lang="en-US" dirty="0"/>
              <a:t> </a:t>
            </a:r>
            <a:r>
              <a:rPr lang="en-US" dirty="0" err="1"/>
              <a:t>bilgileri</a:t>
            </a:r>
            <a:r>
              <a:rPr lang="en-US" dirty="0"/>
              <a:t>, </a:t>
            </a:r>
            <a:r>
              <a:rPr lang="en-US" dirty="0" err="1"/>
              <a:t>vergi</a:t>
            </a:r>
            <a:r>
              <a:rPr lang="en-US" dirty="0"/>
              <a:t> </a:t>
            </a:r>
            <a:r>
              <a:rPr lang="en-US" dirty="0" err="1"/>
              <a:t>numarası</a:t>
            </a:r>
            <a:r>
              <a:rPr lang="en-US" dirty="0"/>
              <a:t>, </a:t>
            </a:r>
            <a:r>
              <a:rPr lang="en-US" dirty="0" err="1"/>
              <a:t>işe</a:t>
            </a:r>
            <a:r>
              <a:rPr lang="en-US" dirty="0"/>
              <a:t> </a:t>
            </a:r>
            <a:r>
              <a:rPr lang="en-US" dirty="0" err="1"/>
              <a:t>başlama</a:t>
            </a:r>
            <a:r>
              <a:rPr lang="en-US" dirty="0"/>
              <a:t> </a:t>
            </a:r>
            <a:r>
              <a:rPr lang="en-US" dirty="0" err="1"/>
              <a:t>tarihi</a:t>
            </a:r>
            <a:r>
              <a:rPr lang="en-US" dirty="0"/>
              <a:t>, </a:t>
            </a:r>
            <a:r>
              <a:rPr lang="en-US" dirty="0" err="1"/>
              <a:t>mesleği</a:t>
            </a:r>
            <a:r>
              <a:rPr lang="en-US" dirty="0"/>
              <a:t> </a:t>
            </a:r>
            <a:r>
              <a:rPr lang="en-US" dirty="0" err="1"/>
              <a:t>yazılı</a:t>
            </a:r>
            <a:r>
              <a:rPr lang="en-US" dirty="0"/>
              <a:t> </a:t>
            </a:r>
            <a:r>
              <a:rPr lang="en-US" dirty="0" err="1"/>
              <a:t>olacak</a:t>
            </a:r>
            <a:r>
              <a:rPr lang="en-US" dirty="0"/>
              <a:t>.)</a:t>
            </a:r>
            <a:endParaRPr lang="tr-TR" dirty="0"/>
          </a:p>
          <a:p>
            <a:pPr algn="ctr"/>
            <a:r>
              <a:rPr lang="en-US" dirty="0" err="1"/>
              <a:t>Ticaret</a:t>
            </a:r>
            <a:r>
              <a:rPr lang="en-US" dirty="0"/>
              <a:t> </a:t>
            </a:r>
            <a:r>
              <a:rPr lang="en-US" dirty="0" err="1"/>
              <a:t>Oda</a:t>
            </a:r>
            <a:r>
              <a:rPr lang="en-US" dirty="0"/>
              <a:t> </a:t>
            </a:r>
            <a:r>
              <a:rPr lang="en-US" dirty="0" err="1"/>
              <a:t>Belgesi</a:t>
            </a:r>
            <a:r>
              <a:rPr lang="en-US" dirty="0"/>
              <a:t> (</a:t>
            </a:r>
            <a:r>
              <a:rPr lang="en-US" dirty="0" err="1"/>
              <a:t>Belgede</a:t>
            </a:r>
            <a:r>
              <a:rPr lang="en-US" dirty="0"/>
              <a:t> </a:t>
            </a:r>
            <a:r>
              <a:rPr lang="en-US" dirty="0" err="1"/>
              <a:t>taşımacının</a:t>
            </a:r>
            <a:r>
              <a:rPr lang="en-US" dirty="0"/>
              <a:t> </a:t>
            </a:r>
            <a:r>
              <a:rPr lang="en-US" dirty="0" err="1"/>
              <a:t>unvanı</a:t>
            </a:r>
            <a:r>
              <a:rPr lang="en-US" dirty="0"/>
              <a:t>, </a:t>
            </a:r>
            <a:r>
              <a:rPr lang="en-US" dirty="0" err="1"/>
              <a:t>adresi</a:t>
            </a:r>
            <a:r>
              <a:rPr lang="en-US" dirty="0"/>
              <a:t>, </a:t>
            </a:r>
            <a:r>
              <a:rPr lang="en-US" dirty="0" err="1"/>
              <a:t>kayıt</a:t>
            </a:r>
            <a:r>
              <a:rPr lang="en-US" dirty="0"/>
              <a:t> </a:t>
            </a:r>
            <a:r>
              <a:rPr lang="en-US" dirty="0" err="1"/>
              <a:t>tarihi</a:t>
            </a:r>
            <a:r>
              <a:rPr lang="en-US" dirty="0"/>
              <a:t>, </a:t>
            </a:r>
            <a:r>
              <a:rPr lang="en-US" dirty="0" err="1"/>
              <a:t>çalışma</a:t>
            </a:r>
            <a:r>
              <a:rPr lang="en-US" dirty="0"/>
              <a:t> </a:t>
            </a:r>
            <a:r>
              <a:rPr lang="en-US" dirty="0" err="1"/>
              <a:t>konusu</a:t>
            </a:r>
            <a:r>
              <a:rPr lang="en-US" dirty="0"/>
              <a:t>/</a:t>
            </a:r>
            <a:r>
              <a:rPr lang="en-US" dirty="0" err="1"/>
              <a:t>iştigali</a:t>
            </a:r>
            <a:r>
              <a:rPr lang="en-US" dirty="0"/>
              <a:t>, </a:t>
            </a:r>
            <a:r>
              <a:rPr lang="en-US" dirty="0" err="1"/>
              <a:t>sermayesi</a:t>
            </a:r>
            <a:r>
              <a:rPr lang="en-US" dirty="0"/>
              <a:t> </a:t>
            </a:r>
            <a:r>
              <a:rPr lang="en-US" dirty="0" err="1"/>
              <a:t>yazılı</a:t>
            </a:r>
            <a:r>
              <a:rPr lang="en-US" dirty="0"/>
              <a:t> </a:t>
            </a:r>
            <a:r>
              <a:rPr lang="en-US" dirty="0" err="1"/>
              <a:t>olacak</a:t>
            </a:r>
            <a:r>
              <a:rPr lang="en-US" dirty="0"/>
              <a:t>.)</a:t>
            </a:r>
            <a:endParaRPr lang="tr-TR" dirty="0"/>
          </a:p>
          <a:p>
            <a:pPr algn="ctr"/>
            <a:r>
              <a:rPr lang="en-US" dirty="0" err="1"/>
              <a:t>Merkezî</a:t>
            </a:r>
            <a:r>
              <a:rPr lang="en-US" dirty="0"/>
              <a:t> </a:t>
            </a:r>
            <a:r>
              <a:rPr lang="en-US" dirty="0" err="1"/>
              <a:t>adresine</a:t>
            </a:r>
            <a:r>
              <a:rPr lang="en-US" dirty="0"/>
              <a:t> </a:t>
            </a:r>
            <a:r>
              <a:rPr lang="en-US" dirty="0" err="1"/>
              <a:t>ait</a:t>
            </a:r>
            <a:r>
              <a:rPr lang="en-US" dirty="0"/>
              <a:t> </a:t>
            </a:r>
            <a:r>
              <a:rPr lang="en-US" dirty="0" err="1"/>
              <a:t>noter</a:t>
            </a:r>
            <a:r>
              <a:rPr lang="en-US" dirty="0"/>
              <a:t> </a:t>
            </a:r>
            <a:r>
              <a:rPr lang="en-US" dirty="0" err="1"/>
              <a:t>tasdikli</a:t>
            </a:r>
            <a:r>
              <a:rPr lang="en-US" dirty="0"/>
              <a:t> </a:t>
            </a:r>
            <a:r>
              <a:rPr lang="en-US" dirty="0" err="1"/>
              <a:t>kira</a:t>
            </a:r>
            <a:r>
              <a:rPr lang="en-US" dirty="0"/>
              <a:t> </a:t>
            </a:r>
            <a:r>
              <a:rPr lang="en-US" dirty="0" err="1"/>
              <a:t>kontrati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tapu</a:t>
            </a:r>
            <a:r>
              <a:rPr lang="en-US" dirty="0"/>
              <a:t> </a:t>
            </a:r>
            <a:r>
              <a:rPr lang="en-US" dirty="0" err="1"/>
              <a:t>fotokopisi</a:t>
            </a:r>
            <a:r>
              <a:rPr lang="en-US" dirty="0"/>
              <a:t> (</a:t>
            </a:r>
            <a:r>
              <a:rPr lang="en-US" dirty="0" err="1"/>
              <a:t>Fotokopi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noter</a:t>
            </a:r>
            <a:r>
              <a:rPr lang="en-US" dirty="0"/>
              <a:t> </a:t>
            </a:r>
            <a:r>
              <a:rPr lang="en-US" dirty="0" err="1"/>
              <a:t>onaylı</a:t>
            </a:r>
            <a:r>
              <a:rPr lang="en-US" dirty="0"/>
              <a:t> </a:t>
            </a:r>
            <a:r>
              <a:rPr lang="en-US" dirty="0" err="1"/>
              <a:t>olacak</a:t>
            </a:r>
            <a:r>
              <a:rPr lang="en-US" dirty="0"/>
              <a:t>.)</a:t>
            </a:r>
            <a:endParaRPr lang="tr-TR" dirty="0"/>
          </a:p>
          <a:p>
            <a:pPr algn="ctr"/>
            <a:r>
              <a:rPr lang="en-US" dirty="0" err="1"/>
              <a:t>Kuruluş</a:t>
            </a:r>
            <a:r>
              <a:rPr lang="en-US" dirty="0"/>
              <a:t> </a:t>
            </a:r>
            <a:r>
              <a:rPr lang="en-US" dirty="0" err="1"/>
              <a:t>Ticaret</a:t>
            </a:r>
            <a:r>
              <a:rPr lang="en-US" dirty="0"/>
              <a:t> </a:t>
            </a:r>
            <a:r>
              <a:rPr lang="en-US" dirty="0" err="1"/>
              <a:t>Sicil</a:t>
            </a:r>
            <a:r>
              <a:rPr lang="en-US" dirty="0"/>
              <a:t> </a:t>
            </a:r>
            <a:r>
              <a:rPr lang="en-US" dirty="0" err="1"/>
              <a:t>Gazetesi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değişiklikleri</a:t>
            </a:r>
            <a:r>
              <a:rPr lang="en-US" dirty="0"/>
              <a:t> </a:t>
            </a:r>
            <a:r>
              <a:rPr lang="en-US" dirty="0" err="1"/>
              <a:t>gösteren</a:t>
            </a:r>
            <a:r>
              <a:rPr lang="en-US" dirty="0"/>
              <a:t> </a:t>
            </a:r>
            <a:r>
              <a:rPr lang="en-US" dirty="0" err="1"/>
              <a:t>Ticaret</a:t>
            </a:r>
            <a:r>
              <a:rPr lang="en-US" dirty="0"/>
              <a:t> </a:t>
            </a:r>
            <a:r>
              <a:rPr lang="en-US" dirty="0" err="1"/>
              <a:t>Sicil</a:t>
            </a:r>
            <a:r>
              <a:rPr lang="en-US" dirty="0"/>
              <a:t> </a:t>
            </a:r>
            <a:r>
              <a:rPr lang="en-US" dirty="0" err="1"/>
              <a:t>Gazeteleri</a:t>
            </a:r>
            <a:r>
              <a:rPr lang="en-US" dirty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65468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8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en-US" dirty="0" err="1" smtClean="0"/>
              <a:t>Ürünün</a:t>
            </a:r>
            <a:r>
              <a:rPr lang="en-US" dirty="0" smtClean="0"/>
              <a:t> </a:t>
            </a:r>
            <a:r>
              <a:rPr lang="en-US" dirty="0" err="1"/>
              <a:t>arızası</a:t>
            </a:r>
            <a:r>
              <a:rPr lang="en-US" dirty="0"/>
              <a:t> </a:t>
            </a:r>
            <a:r>
              <a:rPr lang="en-US" dirty="0" err="1"/>
              <a:t>yenilemeye</a:t>
            </a:r>
            <a:r>
              <a:rPr lang="en-US" dirty="0"/>
              <a:t> </a:t>
            </a:r>
            <a:r>
              <a:rPr lang="en-US" dirty="0" err="1"/>
              <a:t>olanak</a:t>
            </a:r>
            <a:r>
              <a:rPr lang="en-US" dirty="0"/>
              <a:t> </a:t>
            </a:r>
            <a:r>
              <a:rPr lang="en-US" dirty="0" err="1"/>
              <a:t>vermeyecek</a:t>
            </a:r>
            <a:r>
              <a:rPr lang="en-US" dirty="0"/>
              <a:t> </a:t>
            </a:r>
            <a:r>
              <a:rPr lang="en-US" dirty="0" err="1"/>
              <a:t>düzeyde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hurdaya</a:t>
            </a:r>
            <a:r>
              <a:rPr lang="en-US" dirty="0"/>
              <a:t> </a:t>
            </a:r>
            <a:r>
              <a:rPr lang="en-US" dirty="0" err="1"/>
              <a:t>ayrılır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kayıtlardan</a:t>
            </a:r>
            <a:r>
              <a:rPr lang="en-US" dirty="0"/>
              <a:t> </a:t>
            </a:r>
            <a:r>
              <a:rPr lang="en-US" dirty="0" err="1"/>
              <a:t>çıkarılması</a:t>
            </a:r>
            <a:r>
              <a:rPr lang="en-US" dirty="0"/>
              <a:t> </a:t>
            </a:r>
            <a:r>
              <a:rPr lang="en-US" dirty="0" err="1"/>
              <a:t>gerekir</a:t>
            </a:r>
            <a:r>
              <a:rPr lang="en-US" dirty="0"/>
              <a:t>. </a:t>
            </a:r>
            <a:r>
              <a:rPr lang="en-US" dirty="0" err="1"/>
              <a:t>İade</a:t>
            </a:r>
            <a:r>
              <a:rPr lang="en-US" dirty="0"/>
              <a:t> </a:t>
            </a:r>
            <a:r>
              <a:rPr lang="en-US" dirty="0" err="1"/>
              <a:t>alınan</a:t>
            </a:r>
            <a:r>
              <a:rPr lang="en-US" dirty="0"/>
              <a:t> mal </a:t>
            </a:r>
            <a:r>
              <a:rPr lang="en-US" dirty="0" err="1"/>
              <a:t>kullanılamayacak</a:t>
            </a:r>
            <a:r>
              <a:rPr lang="en-US" dirty="0"/>
              <a:t> </a:t>
            </a:r>
            <a:r>
              <a:rPr lang="en-US" dirty="0" err="1"/>
              <a:t>durumda</a:t>
            </a:r>
            <a:r>
              <a:rPr lang="en-US" dirty="0"/>
              <a:t> </a:t>
            </a:r>
            <a:r>
              <a:rPr lang="en-US" dirty="0" err="1"/>
              <a:t>ise</a:t>
            </a:r>
            <a:r>
              <a:rPr lang="en-US" dirty="0"/>
              <a:t> o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bloke </a:t>
            </a:r>
            <a:r>
              <a:rPr lang="en-US" dirty="0" err="1"/>
              <a:t>edilir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satışa</a:t>
            </a:r>
            <a:r>
              <a:rPr lang="en-US" dirty="0"/>
              <a:t> </a:t>
            </a:r>
            <a:r>
              <a:rPr lang="en-US" dirty="0" err="1"/>
              <a:t>sunulmaz</a:t>
            </a:r>
            <a:r>
              <a:rPr lang="en-US" dirty="0"/>
              <a:t>. </a:t>
            </a:r>
            <a:r>
              <a:rPr lang="en-US" dirty="0" err="1"/>
              <a:t>Firmanın</a:t>
            </a:r>
            <a:r>
              <a:rPr lang="en-US" dirty="0"/>
              <a:t> </a:t>
            </a:r>
            <a:r>
              <a:rPr lang="en-US" dirty="0" err="1"/>
              <a:t>muhasebe</a:t>
            </a:r>
            <a:r>
              <a:rPr lang="en-US" dirty="0"/>
              <a:t> </a:t>
            </a:r>
            <a:r>
              <a:rPr lang="en-US" dirty="0" err="1"/>
              <a:t>servisi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kayıttan</a:t>
            </a:r>
            <a:r>
              <a:rPr lang="en-US" dirty="0"/>
              <a:t> </a:t>
            </a:r>
            <a:r>
              <a:rPr lang="en-US" dirty="0" err="1"/>
              <a:t>düşme</a:t>
            </a:r>
            <a:r>
              <a:rPr lang="en-US" dirty="0"/>
              <a:t> </a:t>
            </a:r>
            <a:r>
              <a:rPr lang="en-US" dirty="0" err="1"/>
              <a:t>teklif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onay</a:t>
            </a:r>
            <a:r>
              <a:rPr lang="en-US" dirty="0"/>
              <a:t> </a:t>
            </a:r>
            <a:r>
              <a:rPr lang="en-US" dirty="0" err="1"/>
              <a:t>tutanağı</a:t>
            </a:r>
            <a:r>
              <a:rPr lang="en-US" dirty="0"/>
              <a:t> </a:t>
            </a:r>
            <a:r>
              <a:rPr lang="en-US" dirty="0" err="1"/>
              <a:t>hazırlanarak</a:t>
            </a:r>
            <a:r>
              <a:rPr lang="en-US" dirty="0"/>
              <a:t> </a:t>
            </a:r>
            <a:r>
              <a:rPr lang="en-US" dirty="0" err="1"/>
              <a:t>iade</a:t>
            </a:r>
            <a:r>
              <a:rPr lang="en-US" dirty="0"/>
              <a:t>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stoktan</a:t>
            </a:r>
            <a:r>
              <a:rPr lang="en-US" dirty="0"/>
              <a:t> </a:t>
            </a:r>
            <a:r>
              <a:rPr lang="en-US" dirty="0" err="1"/>
              <a:t>düşme</a:t>
            </a:r>
            <a:r>
              <a:rPr lang="en-US" dirty="0"/>
              <a:t> </a:t>
            </a:r>
            <a:r>
              <a:rPr lang="en-US" dirty="0" err="1"/>
              <a:t>işlemi</a:t>
            </a:r>
            <a:r>
              <a:rPr lang="en-US" dirty="0"/>
              <a:t> </a:t>
            </a:r>
            <a:r>
              <a:rPr lang="en-US" dirty="0" err="1"/>
              <a:t>tamamlanır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/>
          <a:lstStyle/>
          <a:p>
            <a:r>
              <a:rPr lang="en-US" dirty="0" err="1" smtClean="0"/>
              <a:t>Stoklardan</a:t>
            </a:r>
            <a:r>
              <a:rPr lang="en-US" dirty="0" smtClean="0"/>
              <a:t> </a:t>
            </a:r>
            <a:r>
              <a:rPr lang="en-US" dirty="0" err="1"/>
              <a:t>Düşme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3504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251520" y="260648"/>
            <a:ext cx="8712967" cy="6395453"/>
            <a:chOff x="0" y="0"/>
            <a:chExt cx="6939" cy="3867"/>
          </a:xfrm>
        </p:grpSpPr>
        <p:grpSp>
          <p:nvGrpSpPr>
            <p:cNvPr id="4" name="Group 2"/>
            <p:cNvGrpSpPr>
              <a:grpSpLocks/>
            </p:cNvGrpSpPr>
            <p:nvPr/>
          </p:nvGrpSpPr>
          <p:grpSpPr bwMode="auto">
            <a:xfrm>
              <a:off x="4" y="3863"/>
              <a:ext cx="2633" cy="2"/>
              <a:chOff x="4" y="3863"/>
              <a:chExt cx="2633" cy="2"/>
            </a:xfrm>
          </p:grpSpPr>
          <p:sp>
            <p:nvSpPr>
              <p:cNvPr id="5" name="Freeform 5"/>
              <p:cNvSpPr>
                <a:spLocks/>
              </p:cNvSpPr>
              <p:nvPr/>
            </p:nvSpPr>
            <p:spPr bwMode="auto">
              <a:xfrm>
                <a:off x="4" y="3863"/>
                <a:ext cx="2633" cy="2"/>
              </a:xfrm>
              <a:custGeom>
                <a:avLst/>
                <a:gdLst>
                  <a:gd name="T0" fmla="+- 0 4 4"/>
                  <a:gd name="T1" fmla="*/ T0 w 2633"/>
                  <a:gd name="T2" fmla="+- 0 2637 4"/>
                  <a:gd name="T3" fmla="*/ T2 w 2633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2633">
                    <a:moveTo>
                      <a:pt x="0" y="0"/>
                    </a:moveTo>
                    <a:lnTo>
                      <a:pt x="2633" y="0"/>
                    </a:lnTo>
                  </a:path>
                </a:pathLst>
              </a:custGeom>
              <a:noFill/>
              <a:ln w="4572">
                <a:solidFill>
                  <a:srgbClr val="02138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tr-TR"/>
              </a:p>
            </p:txBody>
          </p:sp>
          <p:pic>
            <p:nvPicPr>
              <p:cNvPr id="410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" y="0"/>
                <a:ext cx="6931" cy="38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99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33" y="3859"/>
                <a:ext cx="4306" cy="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317197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5328592"/>
          </a:xfrm>
        </p:spPr>
        <p:txBody>
          <a:bodyPr/>
          <a:lstStyle/>
          <a:p>
            <a:pPr marL="0" indent="0" algn="ctr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en-US" dirty="0" err="1" smtClean="0"/>
              <a:t>İade</a:t>
            </a:r>
            <a:r>
              <a:rPr lang="en-US" dirty="0" smtClean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en-US" dirty="0"/>
              <a:t>, </a:t>
            </a:r>
            <a:r>
              <a:rPr lang="en-US" dirty="0" err="1"/>
              <a:t>içerdiği</a:t>
            </a:r>
            <a:r>
              <a:rPr lang="en-US" dirty="0"/>
              <a:t> </a:t>
            </a:r>
            <a:r>
              <a:rPr lang="en-US" dirty="0" err="1"/>
              <a:t>belirsizlikler</a:t>
            </a:r>
            <a:r>
              <a:rPr lang="en-US" dirty="0"/>
              <a:t> </a:t>
            </a:r>
            <a:r>
              <a:rPr lang="en-US" dirty="0" err="1"/>
              <a:t>sebebi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tahminlerin</a:t>
            </a:r>
            <a:r>
              <a:rPr lang="en-US" dirty="0"/>
              <a:t>, </a:t>
            </a:r>
            <a:r>
              <a:rPr lang="en-US" dirty="0" err="1"/>
              <a:t>planlamaların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kontrollerin</a:t>
            </a:r>
            <a:r>
              <a:rPr lang="en-US" dirty="0"/>
              <a:t> </a:t>
            </a:r>
            <a:r>
              <a:rPr lang="en-US" dirty="0" err="1"/>
              <a:t>yapılması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zor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akış</a:t>
            </a:r>
            <a:r>
              <a:rPr lang="en-US" dirty="0"/>
              <a:t> </a:t>
            </a:r>
            <a:r>
              <a:rPr lang="en-US" dirty="0" err="1"/>
              <a:t>sürecidir</a:t>
            </a:r>
            <a:r>
              <a:rPr lang="en-US" dirty="0"/>
              <a:t>. Geri </a:t>
            </a:r>
            <a:r>
              <a:rPr lang="en-US" dirty="0" err="1"/>
              <a:t>dönen</a:t>
            </a:r>
            <a:r>
              <a:rPr lang="en-US" dirty="0"/>
              <a:t>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miktarı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zamanlaması</a:t>
            </a:r>
            <a:r>
              <a:rPr lang="en-US" dirty="0"/>
              <a:t> </a:t>
            </a:r>
            <a:r>
              <a:rPr lang="en-US" dirty="0" err="1"/>
              <a:t>hakkında</a:t>
            </a:r>
            <a:r>
              <a:rPr lang="en-US" dirty="0"/>
              <a:t> </a:t>
            </a:r>
            <a:r>
              <a:rPr lang="en-US" dirty="0" err="1"/>
              <a:t>belirsizlikler</a:t>
            </a:r>
            <a:r>
              <a:rPr lang="en-US" dirty="0"/>
              <a:t> </a:t>
            </a:r>
            <a:r>
              <a:rPr lang="en-US" dirty="0" err="1"/>
              <a:t>bulunmakta</a:t>
            </a:r>
            <a:r>
              <a:rPr lang="en-US" dirty="0"/>
              <a:t>, </a:t>
            </a:r>
            <a:r>
              <a:rPr lang="en-US" dirty="0" err="1"/>
              <a:t>dahası</a:t>
            </a:r>
            <a:r>
              <a:rPr lang="en-US" dirty="0"/>
              <a:t> </a:t>
            </a:r>
            <a:r>
              <a:rPr lang="en-US" dirty="0" err="1"/>
              <a:t>firmanın</a:t>
            </a:r>
            <a:r>
              <a:rPr lang="en-US" dirty="0"/>
              <a:t> </a:t>
            </a:r>
            <a:r>
              <a:rPr lang="en-US" dirty="0" err="1"/>
              <a:t>ürettiği</a:t>
            </a:r>
            <a:r>
              <a:rPr lang="en-US" dirty="0"/>
              <a:t> her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farklı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dönüş</a:t>
            </a:r>
            <a:r>
              <a:rPr lang="en-US" dirty="0"/>
              <a:t> </a:t>
            </a:r>
            <a:r>
              <a:rPr lang="en-US" dirty="0" err="1"/>
              <a:t>oranı</a:t>
            </a:r>
            <a:r>
              <a:rPr lang="en-US" dirty="0"/>
              <a:t> </a:t>
            </a:r>
            <a:r>
              <a:rPr lang="en-US" dirty="0" err="1"/>
              <a:t>geçerlidir</a:t>
            </a:r>
            <a:r>
              <a:rPr lang="en-US" dirty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İade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Sürecinde</a:t>
            </a:r>
            <a:r>
              <a:rPr lang="en-US" dirty="0"/>
              <a:t> </a:t>
            </a:r>
            <a:r>
              <a:rPr lang="en-US" dirty="0" err="1"/>
              <a:t>Olumsuzluklar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7910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algn="ctr"/>
            <a:endParaRPr lang="tr-TR" dirty="0" smtClean="0"/>
          </a:p>
          <a:p>
            <a:pPr algn="ctr"/>
            <a:r>
              <a:rPr lang="en-US" dirty="0" err="1" smtClean="0"/>
              <a:t>Sevkiyat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dağıtım</a:t>
            </a:r>
            <a:r>
              <a:rPr lang="en-US" dirty="0"/>
              <a:t> </a:t>
            </a:r>
            <a:r>
              <a:rPr lang="en-US" dirty="0" err="1"/>
              <a:t>sürecinde</a:t>
            </a:r>
            <a:r>
              <a:rPr lang="en-US" dirty="0"/>
              <a:t> </a:t>
            </a:r>
            <a:r>
              <a:rPr lang="en-US" dirty="0" err="1"/>
              <a:t>ürün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paketleme</a:t>
            </a:r>
            <a:r>
              <a:rPr lang="en-US" dirty="0"/>
              <a:t> </a:t>
            </a:r>
            <a:r>
              <a:rPr lang="en-US" dirty="0" err="1"/>
              <a:t>kalitesi</a:t>
            </a:r>
            <a:r>
              <a:rPr lang="en-US" dirty="0"/>
              <a:t> </a:t>
            </a:r>
            <a:r>
              <a:rPr lang="en-US" dirty="0" err="1"/>
              <a:t>belirli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aynıdır</a:t>
            </a:r>
            <a:r>
              <a:rPr lang="en-US" dirty="0"/>
              <a:t>, </a:t>
            </a:r>
            <a:r>
              <a:rPr lang="en-US" dirty="0" err="1"/>
              <a:t>bu</a:t>
            </a:r>
            <a:r>
              <a:rPr lang="en-US" dirty="0"/>
              <a:t> da </a:t>
            </a:r>
            <a:r>
              <a:rPr lang="en-US" dirty="0" err="1"/>
              <a:t>taşımayı</a:t>
            </a:r>
            <a:r>
              <a:rPr lang="en-US" dirty="0"/>
              <a:t> </a:t>
            </a:r>
            <a:r>
              <a:rPr lang="en-US" dirty="0" err="1"/>
              <a:t>kolaylaştırır</a:t>
            </a:r>
            <a:r>
              <a:rPr lang="en-US" dirty="0"/>
              <a:t>.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geri</a:t>
            </a:r>
            <a:r>
              <a:rPr lang="en-US" dirty="0"/>
              <a:t> </a:t>
            </a:r>
            <a:r>
              <a:rPr lang="en-US" dirty="0" err="1"/>
              <a:t>dönüşlerde</a:t>
            </a:r>
            <a:r>
              <a:rPr lang="en-US" dirty="0"/>
              <a:t> </a:t>
            </a:r>
            <a:r>
              <a:rPr lang="en-US" dirty="0" err="1"/>
              <a:t>ürünler</a:t>
            </a:r>
            <a:r>
              <a:rPr lang="en-US" dirty="0"/>
              <a:t> tam </a:t>
            </a:r>
            <a:r>
              <a:rPr lang="en-US" dirty="0" err="1"/>
              <a:t>olarak</a:t>
            </a:r>
            <a:r>
              <a:rPr lang="en-US" dirty="0"/>
              <a:t> </a:t>
            </a:r>
            <a:r>
              <a:rPr lang="en-US" dirty="0" err="1"/>
              <a:t>paketlenmemiş</a:t>
            </a:r>
            <a:r>
              <a:rPr lang="en-US" dirty="0"/>
              <a:t> </a:t>
            </a:r>
            <a:r>
              <a:rPr lang="en-US" dirty="0" err="1"/>
              <a:t>olabilir</a:t>
            </a:r>
            <a:r>
              <a:rPr lang="en-US" dirty="0"/>
              <a:t>. </a:t>
            </a:r>
            <a:r>
              <a:rPr lang="en-US" dirty="0" err="1"/>
              <a:t>Aynı</a:t>
            </a:r>
            <a:r>
              <a:rPr lang="en-US" dirty="0"/>
              <a:t> </a:t>
            </a:r>
            <a:r>
              <a:rPr lang="en-US" dirty="0" err="1"/>
              <a:t>zamanda</a:t>
            </a:r>
            <a:r>
              <a:rPr lang="en-US" dirty="0"/>
              <a:t>, </a:t>
            </a:r>
            <a:r>
              <a:rPr lang="en-US" dirty="0" err="1"/>
              <a:t>dönen</a:t>
            </a:r>
            <a:r>
              <a:rPr lang="en-US" dirty="0"/>
              <a:t> </a:t>
            </a:r>
            <a:r>
              <a:rPr lang="en-US" dirty="0" err="1"/>
              <a:t>ürünler</a:t>
            </a:r>
            <a:r>
              <a:rPr lang="en-US" dirty="0"/>
              <a:t>, </a:t>
            </a:r>
            <a:r>
              <a:rPr lang="en-US" dirty="0" err="1"/>
              <a:t>giden</a:t>
            </a:r>
            <a:r>
              <a:rPr lang="en-US" dirty="0"/>
              <a:t>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ürünler</a:t>
            </a:r>
            <a:r>
              <a:rPr lang="en-US" dirty="0"/>
              <a:t> </a:t>
            </a:r>
            <a:r>
              <a:rPr lang="en-US" dirty="0" err="1"/>
              <a:t>kadar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miktarlarda</a:t>
            </a:r>
            <a:r>
              <a:rPr lang="en-US" dirty="0"/>
              <a:t> </a:t>
            </a:r>
            <a:r>
              <a:rPr lang="en-US" dirty="0" err="1"/>
              <a:t>olmadığından</a:t>
            </a:r>
            <a:r>
              <a:rPr lang="en-US" dirty="0"/>
              <a:t> </a:t>
            </a:r>
            <a:r>
              <a:rPr lang="en-US" dirty="0" err="1"/>
              <a:t>bunlar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taşımayı</a:t>
            </a:r>
            <a:r>
              <a:rPr lang="en-US" dirty="0"/>
              <a:t> </a:t>
            </a:r>
            <a:r>
              <a:rPr lang="en-US" dirty="0" err="1"/>
              <a:t>kolaylaştırıcı</a:t>
            </a:r>
            <a:r>
              <a:rPr lang="en-US" dirty="0"/>
              <a:t> </a:t>
            </a:r>
            <a:r>
              <a:rPr lang="en-US" dirty="0" err="1"/>
              <a:t>paketlemeler</a:t>
            </a:r>
            <a:r>
              <a:rPr lang="en-US" dirty="0"/>
              <a:t> (</a:t>
            </a:r>
            <a:r>
              <a:rPr lang="en-US" dirty="0" err="1"/>
              <a:t>paletler</a:t>
            </a:r>
            <a:r>
              <a:rPr lang="en-US" dirty="0"/>
              <a:t>, </a:t>
            </a:r>
            <a:r>
              <a:rPr lang="en-US" dirty="0" err="1"/>
              <a:t>konteynerler</a:t>
            </a:r>
            <a:r>
              <a:rPr lang="en-US" dirty="0"/>
              <a:t>) </a:t>
            </a:r>
            <a:r>
              <a:rPr lang="en-US" dirty="0" err="1"/>
              <a:t>kullanılamamaktadır</a:t>
            </a:r>
            <a:r>
              <a:rPr lang="en-US" dirty="0"/>
              <a:t>. </a:t>
            </a:r>
            <a:r>
              <a:rPr lang="en-US" dirty="0" err="1"/>
              <a:t>Paketlemenin</a:t>
            </a:r>
            <a:r>
              <a:rPr lang="en-US" dirty="0"/>
              <a:t> </a:t>
            </a:r>
            <a:r>
              <a:rPr lang="en-US" dirty="0" err="1"/>
              <a:t>olmaması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düzgün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örnek</a:t>
            </a:r>
            <a:r>
              <a:rPr lang="en-US" dirty="0"/>
              <a:t> </a:t>
            </a:r>
            <a:r>
              <a:rPr lang="en-US" dirty="0" err="1"/>
              <a:t>olmaması</a:t>
            </a:r>
            <a:r>
              <a:rPr lang="en-US" dirty="0"/>
              <a:t>, </a:t>
            </a:r>
            <a:r>
              <a:rPr lang="en-US" dirty="0" err="1"/>
              <a:t>ürünün</a:t>
            </a:r>
            <a:r>
              <a:rPr lang="en-US" dirty="0"/>
              <a:t> </a:t>
            </a:r>
            <a:r>
              <a:rPr lang="en-US" dirty="0" err="1"/>
              <a:t>üretici</a:t>
            </a:r>
            <a:r>
              <a:rPr lang="en-US" dirty="0"/>
              <a:t> firma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işleyecek</a:t>
            </a:r>
            <a:r>
              <a:rPr lang="en-US" dirty="0"/>
              <a:t> </a:t>
            </a:r>
            <a:r>
              <a:rPr lang="en-US" dirty="0" err="1"/>
              <a:t>personel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tanımlanmasını</a:t>
            </a:r>
            <a:r>
              <a:rPr lang="en-US" dirty="0"/>
              <a:t> da </a:t>
            </a:r>
            <a:r>
              <a:rPr lang="en-US" dirty="0" err="1"/>
              <a:t>zorlaştırmaktadır</a:t>
            </a:r>
            <a:r>
              <a:rPr lang="en-US" dirty="0" smtClean="0"/>
              <a:t>.</a:t>
            </a:r>
            <a:endParaRPr lang="tr-TR" dirty="0"/>
          </a:p>
          <a:p>
            <a:pPr marL="0" indent="0" algn="ctr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39881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tr-TR" sz="6600" dirty="0"/>
          </a:p>
          <a:p>
            <a:pPr marL="0" indent="0">
              <a:buNone/>
            </a:pPr>
            <a:r>
              <a:rPr lang="tr-TR" sz="6600" dirty="0" smtClean="0"/>
              <a:t>             </a:t>
            </a:r>
          </a:p>
          <a:p>
            <a:pPr marL="0" indent="0">
              <a:buNone/>
            </a:pPr>
            <a:r>
              <a:rPr lang="tr-TR" sz="6600" dirty="0" smtClean="0"/>
              <a:t>     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40409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8928992" cy="662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176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236</TotalTime>
  <Words>4162</Words>
  <Application>Microsoft Office PowerPoint</Application>
  <PresentationFormat>Ekran Gösterisi (4:3)</PresentationFormat>
  <Paragraphs>311</Paragraphs>
  <Slides>84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84</vt:i4>
      </vt:variant>
    </vt:vector>
  </HeadingPairs>
  <TitlesOfParts>
    <vt:vector size="86" baseType="lpstr">
      <vt:lpstr>Dalga Biçimi</vt:lpstr>
      <vt:lpstr>Üst Düzey</vt:lpstr>
      <vt:lpstr>      Bu proje Avrupa Birliği ve Türkiye Cumhuriyeti tarafından finanse edilmektedir. </vt:lpstr>
      <vt:lpstr> DAĞITIM SÜRECİ </vt:lpstr>
      <vt:lpstr>   1. YURT İÇİ DAĞITIM SÖZLEŞMESİ </vt:lpstr>
      <vt:lpstr>P1 yetki belgesi</vt:lpstr>
      <vt:lpstr>PowerPoint Sunusu</vt:lpstr>
      <vt:lpstr>PowerPoint Sunusu</vt:lpstr>
      <vt:lpstr>P2 yetki belgesi</vt:lpstr>
      <vt:lpstr>PowerPoint Sunusu</vt:lpstr>
      <vt:lpstr>PowerPoint Sunusu</vt:lpstr>
      <vt:lpstr>Sözleşme Süreci</vt:lpstr>
      <vt:lpstr>PowerPoint Sunusu</vt:lpstr>
      <vt:lpstr>PowerPoint Sunusu</vt:lpstr>
      <vt:lpstr>PowerPoint Sunusu</vt:lpstr>
      <vt:lpstr>Teslim Alma İşlemleri </vt:lpstr>
      <vt:lpstr>PowerPoint Sunusu</vt:lpstr>
      <vt:lpstr>PowerPoint Sunusu</vt:lpstr>
      <vt:lpstr>PowerPoint Sunusu</vt:lpstr>
      <vt:lpstr>Dağıtım Öncesi Depolama Süreci </vt:lpstr>
      <vt:lpstr>PowerPoint Sunusu</vt:lpstr>
      <vt:lpstr>Sevkiyat </vt:lpstr>
      <vt:lpstr>Mali Hükümler </vt:lpstr>
      <vt:lpstr>PowerPoint Sunusu</vt:lpstr>
      <vt:lpstr>Genel hükümler </vt:lpstr>
      <vt:lpstr>Sözleşme Konuları </vt:lpstr>
      <vt:lpstr>PowerPoint Sunusu</vt:lpstr>
      <vt:lpstr>Sözleşme Tarafları </vt:lpstr>
      <vt:lpstr>Kapsam </vt:lpstr>
      <vt:lpstr>PowerPoint Sunusu</vt:lpstr>
      <vt:lpstr>PowerPoint Sunusu</vt:lpstr>
      <vt:lpstr>PowerPoint Sunusu</vt:lpstr>
      <vt:lpstr>PowerPoint Sunusu</vt:lpstr>
      <vt:lpstr>PowerPoint Sunusu</vt:lpstr>
      <vt:lpstr>2. ALICILARA TESLİM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Yurt dışı Teslim </vt:lpstr>
      <vt:lpstr>PowerPoint Sunusu</vt:lpstr>
      <vt:lpstr>PowerPoint Sunusu</vt:lpstr>
      <vt:lpstr>Uluslararası Ticarette Kullanılan Teslim Şekilleri (INCOTERMS)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3. İADE ÜRÜN </vt:lpstr>
      <vt:lpstr>Müşteriden Geri Bildirim Alma </vt:lpstr>
      <vt:lpstr>PowerPoint Sunusu</vt:lpstr>
      <vt:lpstr>İade Ürün Tespiti </vt:lpstr>
      <vt:lpstr>PowerPoint Sunusu</vt:lpstr>
      <vt:lpstr>Ürünün Kabul Edilmesi </vt:lpstr>
      <vt:lpstr>Geri Alım </vt:lpstr>
      <vt:lpstr>PowerPoint Sunusu</vt:lpstr>
      <vt:lpstr>Ürün Kontrolü </vt:lpstr>
      <vt:lpstr>PowerPoint Sunusu</vt:lpstr>
      <vt:lpstr>Ürün Yenileme </vt:lpstr>
      <vt:lpstr>Tamir </vt:lpstr>
      <vt:lpstr>PowerPoint Sunusu</vt:lpstr>
      <vt:lpstr>Ürün Yenileştirme </vt:lpstr>
      <vt:lpstr>Yeniden Üretim </vt:lpstr>
      <vt:lpstr>Ürün Yamyamlaştırma</vt:lpstr>
      <vt:lpstr>Geri Dönüşüm </vt:lpstr>
      <vt:lpstr>Stoklardan Düşme</vt:lpstr>
      <vt:lpstr>PowerPoint Sunusu</vt:lpstr>
      <vt:lpstr>İade Ürün Sürecinde Olumsuzluklar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YURT İÇİ DAĞITIM SÖZLEŞMESİ </dc:title>
  <dc:creator>AYNALI</dc:creator>
  <cp:lastModifiedBy>Bilal Keskin</cp:lastModifiedBy>
  <cp:revision>33</cp:revision>
  <dcterms:created xsi:type="dcterms:W3CDTF">2016-03-30T15:54:03Z</dcterms:created>
  <dcterms:modified xsi:type="dcterms:W3CDTF">2016-04-24T07:36:40Z</dcterms:modified>
</cp:coreProperties>
</file>